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5" r:id="rId1"/>
    <p:sldMasterId id="2147483650" r:id="rId2"/>
  </p:sldMasterIdLst>
  <p:notesMasterIdLst>
    <p:notesMasterId r:id="rId28"/>
  </p:notesMasterIdLst>
  <p:sldIdLst>
    <p:sldId id="2147473385" r:id="rId3"/>
    <p:sldId id="2147473394" r:id="rId4"/>
    <p:sldId id="2147473395" r:id="rId5"/>
    <p:sldId id="2147473396" r:id="rId6"/>
    <p:sldId id="2147473397" r:id="rId7"/>
    <p:sldId id="2147473398" r:id="rId8"/>
    <p:sldId id="2147473400" r:id="rId9"/>
    <p:sldId id="2147473367" r:id="rId10"/>
    <p:sldId id="2147473366" r:id="rId11"/>
    <p:sldId id="2147473409" r:id="rId12"/>
    <p:sldId id="2147473377" r:id="rId13"/>
    <p:sldId id="2147473364" r:id="rId14"/>
    <p:sldId id="2147473404" r:id="rId15"/>
    <p:sldId id="2147473405" r:id="rId16"/>
    <p:sldId id="2147473406" r:id="rId17"/>
    <p:sldId id="2147473407" r:id="rId18"/>
    <p:sldId id="2147473408" r:id="rId19"/>
    <p:sldId id="2147473362" r:id="rId20"/>
    <p:sldId id="2147473411" r:id="rId21"/>
    <p:sldId id="2147473363" r:id="rId22"/>
    <p:sldId id="2147473392" r:id="rId23"/>
    <p:sldId id="2147473390" r:id="rId24"/>
    <p:sldId id="2147473391" r:id="rId25"/>
    <p:sldId id="2147473389" r:id="rId26"/>
    <p:sldId id="2147473402"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7BDA454-FDF5-37AA-35BF-ACDBC0947CAC}" name="Montiel, Lisa" initials="LM" userId="S::Lisa.Montiel@suny.edu::360a5a5e-2fc7-4956-b162-919bdff2cae7"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206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9" d="100"/>
          <a:sy n="99" d="100"/>
        </p:scale>
        <p:origin x="102" y="126"/>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microsoft.com/office/2018/10/relationships/authors" Target="author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viewProps" Target="viewProps.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ECE8A1-4AEF-4E22-9A60-B6663CD38CA8}" type="datetimeFigureOut">
              <a:rPr lang="en-US" smtClean="0"/>
              <a:t>10/31/25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DFD7480-ADDC-4F70-B5FA-772DCAB4F4FA}" type="slidenum">
              <a:rPr lang="en-US" smtClean="0"/>
              <a:t>‹#›</a:t>
            </a:fld>
            <a:endParaRPr lang="en-US"/>
          </a:p>
        </p:txBody>
      </p:sp>
    </p:spTree>
    <p:extLst>
      <p:ext uri="{BB962C8B-B14F-4D97-AF65-F5344CB8AC3E}">
        <p14:creationId xmlns:p14="http://schemas.microsoft.com/office/powerpoint/2010/main" val="12690917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5D83FF-0E61-57E7-A96C-DB855C42F75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36F7FA1-CCE1-0456-0E51-3F2CC188DE5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E9F4211-405D-1C66-CF26-CEB82FC7F13F}"/>
              </a:ext>
            </a:extLst>
          </p:cNvPr>
          <p:cNvSpPr>
            <a:spLocks noGrp="1"/>
          </p:cNvSpPr>
          <p:nvPr>
            <p:ph type="body" idx="1"/>
          </p:nvPr>
        </p:nvSpPr>
        <p:spPr/>
        <p:txBody>
          <a:bodyPr/>
          <a:lstStyle/>
          <a:p>
            <a:pPr defTabSz="931717">
              <a:defRPr/>
            </a:pPr>
            <a:endParaRPr lang="en-US"/>
          </a:p>
        </p:txBody>
      </p:sp>
      <p:sp>
        <p:nvSpPr>
          <p:cNvPr id="4" name="Slide Number Placeholder 3">
            <a:extLst>
              <a:ext uri="{FF2B5EF4-FFF2-40B4-BE49-F238E27FC236}">
                <a16:creationId xmlns:a16="http://schemas.microsoft.com/office/drawing/2014/main" id="{624CCB99-F092-83D0-DED7-81C32EEE02C1}"/>
              </a:ext>
            </a:extLst>
          </p:cNvPr>
          <p:cNvSpPr>
            <a:spLocks noGrp="1"/>
          </p:cNvSpPr>
          <p:nvPr>
            <p:ph type="sldNum" sz="quarter" idx="5"/>
          </p:nvPr>
        </p:nvSpPr>
        <p:spPr/>
        <p:txBody>
          <a:bodyPr/>
          <a:lstStyle/>
          <a:p>
            <a:fld id="{AC24D814-1FAC-49E0-AE90-C6B8C08C629F}" type="slidenum">
              <a:rPr lang="en-US" smtClean="0"/>
              <a:t>8</a:t>
            </a:fld>
            <a:endParaRPr lang="en-US"/>
          </a:p>
        </p:txBody>
      </p:sp>
    </p:spTree>
    <p:extLst>
      <p:ext uri="{BB962C8B-B14F-4D97-AF65-F5344CB8AC3E}">
        <p14:creationId xmlns:p14="http://schemas.microsoft.com/office/powerpoint/2010/main" val="22367812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BD7637-D31A-05D6-060B-929CF50828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E03616-6B0E-9C70-C9C4-8EA01D20505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49A70A-3C3C-AC9C-A7CF-33CA33C97C75}"/>
              </a:ext>
            </a:extLst>
          </p:cNvPr>
          <p:cNvSpPr>
            <a:spLocks noGrp="1"/>
          </p:cNvSpPr>
          <p:nvPr>
            <p:ph type="body" idx="1"/>
          </p:nvPr>
        </p:nvSpPr>
        <p:spPr/>
        <p:txBody>
          <a:bodyPr/>
          <a:lstStyle/>
          <a:p>
            <a:pPr defTabSz="931717">
              <a:defRPr/>
            </a:pPr>
            <a:endParaRPr lang="en-US"/>
          </a:p>
        </p:txBody>
      </p:sp>
      <p:sp>
        <p:nvSpPr>
          <p:cNvPr id="4" name="Slide Number Placeholder 3">
            <a:extLst>
              <a:ext uri="{FF2B5EF4-FFF2-40B4-BE49-F238E27FC236}">
                <a16:creationId xmlns:a16="http://schemas.microsoft.com/office/drawing/2014/main" id="{F1F7E26E-995D-47EA-76F7-F6343E5AB398}"/>
              </a:ext>
            </a:extLst>
          </p:cNvPr>
          <p:cNvSpPr>
            <a:spLocks noGrp="1"/>
          </p:cNvSpPr>
          <p:nvPr>
            <p:ph type="sldNum" sz="quarter" idx="5"/>
          </p:nvPr>
        </p:nvSpPr>
        <p:spPr/>
        <p:txBody>
          <a:bodyPr/>
          <a:lstStyle/>
          <a:p>
            <a:fld id="{AC24D814-1FAC-49E0-AE90-C6B8C08C629F}" type="slidenum">
              <a:rPr lang="en-US" smtClean="0"/>
              <a:t>9</a:t>
            </a:fld>
            <a:endParaRPr lang="en-US"/>
          </a:p>
        </p:txBody>
      </p:sp>
    </p:spTree>
    <p:extLst>
      <p:ext uri="{BB962C8B-B14F-4D97-AF65-F5344CB8AC3E}">
        <p14:creationId xmlns:p14="http://schemas.microsoft.com/office/powerpoint/2010/main" val="3020300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D07AC8-D215-E827-3558-3C47C5BDD97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E66569-766D-9074-B0B2-9CF9F4F0B7E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E8A5A24-4F95-4DF8-282F-600A119C3CDE}"/>
              </a:ext>
            </a:extLst>
          </p:cNvPr>
          <p:cNvSpPr>
            <a:spLocks noGrp="1"/>
          </p:cNvSpPr>
          <p:nvPr>
            <p:ph type="body" idx="1"/>
          </p:nvPr>
        </p:nvSpPr>
        <p:spPr/>
        <p:txBody>
          <a:bodyPr/>
          <a:lstStyle/>
          <a:p>
            <a:pPr defTabSz="931717">
              <a:defRPr/>
            </a:pPr>
            <a:endParaRPr lang="en-US"/>
          </a:p>
        </p:txBody>
      </p:sp>
      <p:sp>
        <p:nvSpPr>
          <p:cNvPr id="4" name="Slide Number Placeholder 3">
            <a:extLst>
              <a:ext uri="{FF2B5EF4-FFF2-40B4-BE49-F238E27FC236}">
                <a16:creationId xmlns:a16="http://schemas.microsoft.com/office/drawing/2014/main" id="{CA34BEF7-552A-C5F3-08F3-6514E978227D}"/>
              </a:ext>
            </a:extLst>
          </p:cNvPr>
          <p:cNvSpPr>
            <a:spLocks noGrp="1"/>
          </p:cNvSpPr>
          <p:nvPr>
            <p:ph type="sldNum" sz="quarter" idx="5"/>
          </p:nvPr>
        </p:nvSpPr>
        <p:spPr/>
        <p:txBody>
          <a:bodyPr/>
          <a:lstStyle/>
          <a:p>
            <a:fld id="{AC24D814-1FAC-49E0-AE90-C6B8C08C629F}" type="slidenum">
              <a:rPr lang="en-US" smtClean="0"/>
              <a:t>10</a:t>
            </a:fld>
            <a:endParaRPr lang="en-US"/>
          </a:p>
        </p:txBody>
      </p:sp>
    </p:spTree>
    <p:extLst>
      <p:ext uri="{BB962C8B-B14F-4D97-AF65-F5344CB8AC3E}">
        <p14:creationId xmlns:p14="http://schemas.microsoft.com/office/powerpoint/2010/main" val="39200082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E66C91-0C9F-7B8C-C348-7CFE1E5236A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FAABB8-C891-2659-A0ED-15F50E00036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D3713D8-7B60-5D70-DDEF-26510779DEDA}"/>
              </a:ext>
            </a:extLst>
          </p:cNvPr>
          <p:cNvSpPr>
            <a:spLocks noGrp="1"/>
          </p:cNvSpPr>
          <p:nvPr>
            <p:ph type="body" idx="1"/>
          </p:nvPr>
        </p:nvSpPr>
        <p:spPr/>
        <p:txBody>
          <a:bodyPr/>
          <a:lstStyle/>
          <a:p>
            <a:pPr defTabSz="931717">
              <a:defRPr/>
            </a:pPr>
            <a:endParaRPr lang="en-US"/>
          </a:p>
        </p:txBody>
      </p:sp>
      <p:sp>
        <p:nvSpPr>
          <p:cNvPr id="4" name="Slide Number Placeholder 3">
            <a:extLst>
              <a:ext uri="{FF2B5EF4-FFF2-40B4-BE49-F238E27FC236}">
                <a16:creationId xmlns:a16="http://schemas.microsoft.com/office/drawing/2014/main" id="{A514EB32-DC19-90E9-6ACA-EA4D2922B30D}"/>
              </a:ext>
            </a:extLst>
          </p:cNvPr>
          <p:cNvSpPr>
            <a:spLocks noGrp="1"/>
          </p:cNvSpPr>
          <p:nvPr>
            <p:ph type="sldNum" sz="quarter" idx="5"/>
          </p:nvPr>
        </p:nvSpPr>
        <p:spPr/>
        <p:txBody>
          <a:bodyPr/>
          <a:lstStyle/>
          <a:p>
            <a:fld id="{AC24D814-1FAC-49E0-AE90-C6B8C08C629F}" type="slidenum">
              <a:rPr lang="en-US" smtClean="0"/>
              <a:t>11</a:t>
            </a:fld>
            <a:endParaRPr lang="en-US"/>
          </a:p>
        </p:txBody>
      </p:sp>
    </p:spTree>
    <p:extLst>
      <p:ext uri="{BB962C8B-B14F-4D97-AF65-F5344CB8AC3E}">
        <p14:creationId xmlns:p14="http://schemas.microsoft.com/office/powerpoint/2010/main" val="2466693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D96AFC-704F-D00F-1C8A-A1DC235D81B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D84E2DA-8C7B-C802-74F9-2A7E963EEE5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D4B285E-34BA-8101-EEAC-C2F4D5D05B3D}"/>
              </a:ext>
            </a:extLst>
          </p:cNvPr>
          <p:cNvSpPr>
            <a:spLocks noGrp="1"/>
          </p:cNvSpPr>
          <p:nvPr>
            <p:ph type="body" idx="1"/>
          </p:nvPr>
        </p:nvSpPr>
        <p:spPr/>
        <p:txBody>
          <a:bodyPr/>
          <a:lstStyle/>
          <a:p>
            <a:pPr defTabSz="931717">
              <a:defRPr/>
            </a:pPr>
            <a:endParaRPr lang="en-US"/>
          </a:p>
        </p:txBody>
      </p:sp>
      <p:sp>
        <p:nvSpPr>
          <p:cNvPr id="4" name="Slide Number Placeholder 3">
            <a:extLst>
              <a:ext uri="{FF2B5EF4-FFF2-40B4-BE49-F238E27FC236}">
                <a16:creationId xmlns:a16="http://schemas.microsoft.com/office/drawing/2014/main" id="{BF8963C1-D978-B630-9F6C-DECC19239A22}"/>
              </a:ext>
            </a:extLst>
          </p:cNvPr>
          <p:cNvSpPr>
            <a:spLocks noGrp="1"/>
          </p:cNvSpPr>
          <p:nvPr>
            <p:ph type="sldNum" sz="quarter" idx="5"/>
          </p:nvPr>
        </p:nvSpPr>
        <p:spPr/>
        <p:txBody>
          <a:bodyPr/>
          <a:lstStyle/>
          <a:p>
            <a:fld id="{AC24D814-1FAC-49E0-AE90-C6B8C08C629F}" type="slidenum">
              <a:rPr lang="en-US" smtClean="0"/>
              <a:t>12</a:t>
            </a:fld>
            <a:endParaRPr lang="en-US"/>
          </a:p>
        </p:txBody>
      </p:sp>
    </p:spTree>
    <p:extLst>
      <p:ext uri="{BB962C8B-B14F-4D97-AF65-F5344CB8AC3E}">
        <p14:creationId xmlns:p14="http://schemas.microsoft.com/office/powerpoint/2010/main" val="1543375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98FD0B-5EBA-2F75-BBC7-3B82B0BAE5D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50A9E17-746B-7217-9E7E-C0C74F277EE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99558F-26C0-904E-9FC6-7EFBAFBB651A}"/>
              </a:ext>
            </a:extLst>
          </p:cNvPr>
          <p:cNvSpPr>
            <a:spLocks noGrp="1"/>
          </p:cNvSpPr>
          <p:nvPr>
            <p:ph type="body" idx="1"/>
          </p:nvPr>
        </p:nvSpPr>
        <p:spPr/>
        <p:txBody>
          <a:bodyPr/>
          <a:lstStyle/>
          <a:p>
            <a:pPr defTabSz="931717">
              <a:defRPr/>
            </a:pPr>
            <a:endParaRPr lang="en-US"/>
          </a:p>
        </p:txBody>
      </p:sp>
      <p:sp>
        <p:nvSpPr>
          <p:cNvPr id="4" name="Slide Number Placeholder 3">
            <a:extLst>
              <a:ext uri="{FF2B5EF4-FFF2-40B4-BE49-F238E27FC236}">
                <a16:creationId xmlns:a16="http://schemas.microsoft.com/office/drawing/2014/main" id="{1564B80A-273A-5EC0-B473-403C2E29C511}"/>
              </a:ext>
            </a:extLst>
          </p:cNvPr>
          <p:cNvSpPr>
            <a:spLocks noGrp="1"/>
          </p:cNvSpPr>
          <p:nvPr>
            <p:ph type="sldNum" sz="quarter" idx="5"/>
          </p:nvPr>
        </p:nvSpPr>
        <p:spPr/>
        <p:txBody>
          <a:bodyPr/>
          <a:lstStyle/>
          <a:p>
            <a:fld id="{AC24D814-1FAC-49E0-AE90-C6B8C08C629F}" type="slidenum">
              <a:rPr lang="en-US" smtClean="0"/>
              <a:t>18</a:t>
            </a:fld>
            <a:endParaRPr lang="en-US"/>
          </a:p>
        </p:txBody>
      </p:sp>
    </p:spTree>
    <p:extLst>
      <p:ext uri="{BB962C8B-B14F-4D97-AF65-F5344CB8AC3E}">
        <p14:creationId xmlns:p14="http://schemas.microsoft.com/office/powerpoint/2010/main" val="22568287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D11CF4-A969-813F-3817-A8EA50DFEC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4F1878-9A2E-9EAC-0E57-884C52AFE1A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4CA5839-5347-B68C-8E8A-A604C57558CA}"/>
              </a:ext>
            </a:extLst>
          </p:cNvPr>
          <p:cNvSpPr>
            <a:spLocks noGrp="1"/>
          </p:cNvSpPr>
          <p:nvPr>
            <p:ph type="body" idx="1"/>
          </p:nvPr>
        </p:nvSpPr>
        <p:spPr/>
        <p:txBody>
          <a:bodyPr/>
          <a:lstStyle/>
          <a:p>
            <a:pPr defTabSz="931717">
              <a:defRPr/>
            </a:pPr>
            <a:endParaRPr lang="en-US"/>
          </a:p>
        </p:txBody>
      </p:sp>
      <p:sp>
        <p:nvSpPr>
          <p:cNvPr id="4" name="Slide Number Placeholder 3">
            <a:extLst>
              <a:ext uri="{FF2B5EF4-FFF2-40B4-BE49-F238E27FC236}">
                <a16:creationId xmlns:a16="http://schemas.microsoft.com/office/drawing/2014/main" id="{51B494D7-56CE-2255-E5DD-6A8527AE75E5}"/>
              </a:ext>
            </a:extLst>
          </p:cNvPr>
          <p:cNvSpPr>
            <a:spLocks noGrp="1"/>
          </p:cNvSpPr>
          <p:nvPr>
            <p:ph type="sldNum" sz="quarter" idx="5"/>
          </p:nvPr>
        </p:nvSpPr>
        <p:spPr/>
        <p:txBody>
          <a:bodyPr/>
          <a:lstStyle/>
          <a:p>
            <a:fld id="{AC24D814-1FAC-49E0-AE90-C6B8C08C629F}" type="slidenum">
              <a:rPr lang="en-US" smtClean="0"/>
              <a:t>19</a:t>
            </a:fld>
            <a:endParaRPr lang="en-US"/>
          </a:p>
        </p:txBody>
      </p:sp>
    </p:spTree>
    <p:extLst>
      <p:ext uri="{BB962C8B-B14F-4D97-AF65-F5344CB8AC3E}">
        <p14:creationId xmlns:p14="http://schemas.microsoft.com/office/powerpoint/2010/main" val="11518410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88751A-36CE-7438-BD39-666C56AA26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CEB2FF-4796-7432-6950-815E8EBBEFC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5E0129B-AF27-87E4-C941-2BCD56A876E4}"/>
              </a:ext>
            </a:extLst>
          </p:cNvPr>
          <p:cNvSpPr>
            <a:spLocks noGrp="1"/>
          </p:cNvSpPr>
          <p:nvPr>
            <p:ph type="body" idx="1"/>
          </p:nvPr>
        </p:nvSpPr>
        <p:spPr/>
        <p:txBody>
          <a:bodyPr/>
          <a:lstStyle/>
          <a:p>
            <a:pPr defTabSz="931717">
              <a:defRPr/>
            </a:pPr>
            <a:endParaRPr lang="en-US"/>
          </a:p>
        </p:txBody>
      </p:sp>
      <p:sp>
        <p:nvSpPr>
          <p:cNvPr id="4" name="Slide Number Placeholder 3">
            <a:extLst>
              <a:ext uri="{FF2B5EF4-FFF2-40B4-BE49-F238E27FC236}">
                <a16:creationId xmlns:a16="http://schemas.microsoft.com/office/drawing/2014/main" id="{EAD1EF1A-5365-CA1E-84A4-C144E943D4BE}"/>
              </a:ext>
            </a:extLst>
          </p:cNvPr>
          <p:cNvSpPr>
            <a:spLocks noGrp="1"/>
          </p:cNvSpPr>
          <p:nvPr>
            <p:ph type="sldNum" sz="quarter" idx="5"/>
          </p:nvPr>
        </p:nvSpPr>
        <p:spPr/>
        <p:txBody>
          <a:bodyPr/>
          <a:lstStyle/>
          <a:p>
            <a:fld id="{AC24D814-1FAC-49E0-AE90-C6B8C08C629F}" type="slidenum">
              <a:rPr lang="en-US" smtClean="0"/>
              <a:t>20</a:t>
            </a:fld>
            <a:endParaRPr lang="en-US"/>
          </a:p>
        </p:txBody>
      </p:sp>
    </p:spTree>
    <p:extLst>
      <p:ext uri="{BB962C8B-B14F-4D97-AF65-F5344CB8AC3E}">
        <p14:creationId xmlns:p14="http://schemas.microsoft.com/office/powerpoint/2010/main" val="33100999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414DC3-2751-83B5-E301-9EA4B04B089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3D20C97-5E02-E331-DE2C-CE05491C837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0394BDE-4306-1541-3340-0900BC43E045}"/>
              </a:ext>
            </a:extLst>
          </p:cNvPr>
          <p:cNvSpPr>
            <a:spLocks noGrp="1"/>
          </p:cNvSpPr>
          <p:nvPr>
            <p:ph type="dt" sz="half" idx="10"/>
          </p:nvPr>
        </p:nvSpPr>
        <p:spPr>
          <a:xfrm>
            <a:off x="838200" y="6356350"/>
            <a:ext cx="2743200" cy="365125"/>
          </a:xfrm>
          <a:prstGeom prst="rect">
            <a:avLst/>
          </a:prstGeom>
        </p:spPr>
        <p:txBody>
          <a:bodyPr/>
          <a:lstStyle/>
          <a:p>
            <a:fld id="{2BF6A499-E644-40D8-A92F-056420EDB580}" type="datetimeFigureOut">
              <a:rPr lang="en-US" smtClean="0"/>
              <a:t>10/31/25</a:t>
            </a:fld>
            <a:endParaRPr lang="en-US"/>
          </a:p>
        </p:txBody>
      </p:sp>
      <p:sp>
        <p:nvSpPr>
          <p:cNvPr id="5" name="Footer Placeholder 4">
            <a:extLst>
              <a:ext uri="{FF2B5EF4-FFF2-40B4-BE49-F238E27FC236}">
                <a16:creationId xmlns:a16="http://schemas.microsoft.com/office/drawing/2014/main" id="{0FCCD5E3-72ED-74F6-8E01-8070185F139B}"/>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811C70F8-92F4-B611-B752-547B23A5DAC4}"/>
              </a:ext>
            </a:extLst>
          </p:cNvPr>
          <p:cNvSpPr>
            <a:spLocks noGrp="1"/>
          </p:cNvSpPr>
          <p:nvPr>
            <p:ph type="sldNum" sz="quarter" idx="12"/>
          </p:nvPr>
        </p:nvSpPr>
        <p:spPr>
          <a:xfrm>
            <a:off x="8610600" y="6356350"/>
            <a:ext cx="2743200" cy="365125"/>
          </a:xfrm>
          <a:prstGeom prst="rect">
            <a:avLst/>
          </a:prstGeom>
        </p:spPr>
        <p:txBody>
          <a:bodyPr/>
          <a:lstStyle/>
          <a:p>
            <a:fld id="{6D783BC2-D679-45F4-AC12-C06CD7DB7E88}" type="slidenum">
              <a:rPr lang="en-US" smtClean="0"/>
              <a:t>‹#›</a:t>
            </a:fld>
            <a:endParaRPr lang="en-US"/>
          </a:p>
        </p:txBody>
      </p:sp>
    </p:spTree>
    <p:extLst>
      <p:ext uri="{BB962C8B-B14F-4D97-AF65-F5344CB8AC3E}">
        <p14:creationId xmlns:p14="http://schemas.microsoft.com/office/powerpoint/2010/main" val="4837014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DA7D43-1A62-391C-3358-17021FF0903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D4C7F15-0324-863B-0FA6-1C08554CCFD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CAD9C9C-6259-BFE5-4A08-FA05EC069D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4BE446E-0B00-141F-776A-23651B206EFB}"/>
              </a:ext>
            </a:extLst>
          </p:cNvPr>
          <p:cNvSpPr>
            <a:spLocks noGrp="1"/>
          </p:cNvSpPr>
          <p:nvPr>
            <p:ph type="dt" sz="half" idx="10"/>
          </p:nvPr>
        </p:nvSpPr>
        <p:spPr>
          <a:xfrm>
            <a:off x="838200" y="6356350"/>
            <a:ext cx="2743200" cy="365125"/>
          </a:xfrm>
          <a:prstGeom prst="rect">
            <a:avLst/>
          </a:prstGeom>
        </p:spPr>
        <p:txBody>
          <a:bodyPr/>
          <a:lstStyle/>
          <a:p>
            <a:fld id="{2BF6A499-E644-40D8-A92F-056420EDB580}" type="datetimeFigureOut">
              <a:rPr lang="en-US" smtClean="0"/>
              <a:t>10/31/25</a:t>
            </a:fld>
            <a:endParaRPr lang="en-US"/>
          </a:p>
        </p:txBody>
      </p:sp>
      <p:sp>
        <p:nvSpPr>
          <p:cNvPr id="6" name="Footer Placeholder 5">
            <a:extLst>
              <a:ext uri="{FF2B5EF4-FFF2-40B4-BE49-F238E27FC236}">
                <a16:creationId xmlns:a16="http://schemas.microsoft.com/office/drawing/2014/main" id="{F9C0B296-7323-10AD-5742-B6056A28FF3D}"/>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4685279C-54B0-5126-A250-C8E33CD11152}"/>
              </a:ext>
            </a:extLst>
          </p:cNvPr>
          <p:cNvSpPr>
            <a:spLocks noGrp="1"/>
          </p:cNvSpPr>
          <p:nvPr>
            <p:ph type="sldNum" sz="quarter" idx="12"/>
          </p:nvPr>
        </p:nvSpPr>
        <p:spPr>
          <a:xfrm>
            <a:off x="8610600" y="6356350"/>
            <a:ext cx="2743200" cy="365125"/>
          </a:xfrm>
          <a:prstGeom prst="rect">
            <a:avLst/>
          </a:prstGeom>
        </p:spPr>
        <p:txBody>
          <a:bodyPr/>
          <a:lstStyle/>
          <a:p>
            <a:fld id="{6D783BC2-D679-45F4-AC12-C06CD7DB7E88}" type="slidenum">
              <a:rPr lang="en-US" smtClean="0"/>
              <a:t>‹#›</a:t>
            </a:fld>
            <a:endParaRPr lang="en-US"/>
          </a:p>
        </p:txBody>
      </p:sp>
    </p:spTree>
    <p:extLst>
      <p:ext uri="{BB962C8B-B14F-4D97-AF65-F5344CB8AC3E}">
        <p14:creationId xmlns:p14="http://schemas.microsoft.com/office/powerpoint/2010/main" val="22139690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651F3C-5EB1-CF5E-B86F-E4E8D694594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BF6BCA6-8F10-A4E4-BCC5-978890B3925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A9587D-69D2-E6A9-9E3B-9E9BABF35CFD}"/>
              </a:ext>
            </a:extLst>
          </p:cNvPr>
          <p:cNvSpPr>
            <a:spLocks noGrp="1"/>
          </p:cNvSpPr>
          <p:nvPr>
            <p:ph type="dt" sz="half" idx="10"/>
          </p:nvPr>
        </p:nvSpPr>
        <p:spPr>
          <a:xfrm>
            <a:off x="838200" y="6356350"/>
            <a:ext cx="2743200" cy="365125"/>
          </a:xfrm>
          <a:prstGeom prst="rect">
            <a:avLst/>
          </a:prstGeom>
        </p:spPr>
        <p:txBody>
          <a:bodyPr/>
          <a:lstStyle/>
          <a:p>
            <a:fld id="{2BF6A499-E644-40D8-A92F-056420EDB580}" type="datetimeFigureOut">
              <a:rPr lang="en-US" smtClean="0"/>
              <a:t>10/31/25</a:t>
            </a:fld>
            <a:endParaRPr lang="en-US"/>
          </a:p>
        </p:txBody>
      </p:sp>
      <p:sp>
        <p:nvSpPr>
          <p:cNvPr id="5" name="Footer Placeholder 4">
            <a:extLst>
              <a:ext uri="{FF2B5EF4-FFF2-40B4-BE49-F238E27FC236}">
                <a16:creationId xmlns:a16="http://schemas.microsoft.com/office/drawing/2014/main" id="{457C35C4-DE5A-346D-C2DA-F441A8B34965}"/>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3C626773-AD47-7A50-923E-5B2E0D49DE1F}"/>
              </a:ext>
            </a:extLst>
          </p:cNvPr>
          <p:cNvSpPr>
            <a:spLocks noGrp="1"/>
          </p:cNvSpPr>
          <p:nvPr>
            <p:ph type="sldNum" sz="quarter" idx="12"/>
          </p:nvPr>
        </p:nvSpPr>
        <p:spPr>
          <a:xfrm>
            <a:off x="8610600" y="6356350"/>
            <a:ext cx="2743200" cy="365125"/>
          </a:xfrm>
          <a:prstGeom prst="rect">
            <a:avLst/>
          </a:prstGeom>
        </p:spPr>
        <p:txBody>
          <a:bodyPr/>
          <a:lstStyle/>
          <a:p>
            <a:fld id="{6D783BC2-D679-45F4-AC12-C06CD7DB7E88}" type="slidenum">
              <a:rPr lang="en-US" smtClean="0"/>
              <a:t>‹#›</a:t>
            </a:fld>
            <a:endParaRPr lang="en-US"/>
          </a:p>
        </p:txBody>
      </p:sp>
    </p:spTree>
    <p:extLst>
      <p:ext uri="{BB962C8B-B14F-4D97-AF65-F5344CB8AC3E}">
        <p14:creationId xmlns:p14="http://schemas.microsoft.com/office/powerpoint/2010/main" val="41830561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Title Slide">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3EEFB0-C2D1-3F4E-5673-064D06D2756B}"/>
              </a:ext>
            </a:extLst>
          </p:cNvPr>
          <p:cNvSpPr>
            <a:spLocks noGrp="1"/>
          </p:cNvSpPr>
          <p:nvPr>
            <p:ph type="ctrTitle" hasCustomPrompt="1"/>
          </p:nvPr>
        </p:nvSpPr>
        <p:spPr>
          <a:xfrm>
            <a:off x="1114240" y="4414177"/>
            <a:ext cx="9963517" cy="708541"/>
          </a:xfrm>
        </p:spPr>
        <p:txBody>
          <a:bodyPr anchor="b"/>
          <a:lstStyle>
            <a:lvl1pPr algn="ctr">
              <a:defRPr sz="4000">
                <a:solidFill>
                  <a:schemeClr val="bg1"/>
                </a:solidFill>
                <a:latin typeface="Helvetica" pitchFamily="2" charset="0"/>
              </a:defRPr>
            </a:lvl1pPr>
          </a:lstStyle>
          <a:p>
            <a:r>
              <a:rPr lang="en-US"/>
              <a:t>CLICK TO EDIT MASTER TITLE STYLE</a:t>
            </a:r>
          </a:p>
        </p:txBody>
      </p:sp>
      <p:pic>
        <p:nvPicPr>
          <p:cNvPr id="7" name="Picture 6" descr="SUNY Logo&#10;">
            <a:extLst>
              <a:ext uri="{FF2B5EF4-FFF2-40B4-BE49-F238E27FC236}">
                <a16:creationId xmlns:a16="http://schemas.microsoft.com/office/drawing/2014/main" id="{20444C28-B61E-46D6-5C52-8DED92408A7A}"/>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4776786" y="1184273"/>
            <a:ext cx="2638427" cy="2638427"/>
          </a:xfrm>
          <a:prstGeom prst="rect">
            <a:avLst/>
          </a:prstGeom>
        </p:spPr>
      </p:pic>
      <p:sp>
        <p:nvSpPr>
          <p:cNvPr id="8" name="Rectangle 7">
            <a:extLst>
              <a:ext uri="{FF2B5EF4-FFF2-40B4-BE49-F238E27FC236}">
                <a16:creationId xmlns:a16="http://schemas.microsoft.com/office/drawing/2014/main" id="{131824D2-20DF-A923-825F-312C516DF526}"/>
              </a:ext>
            </a:extLst>
          </p:cNvPr>
          <p:cNvSpPr/>
          <p:nvPr userDrawn="1"/>
        </p:nvSpPr>
        <p:spPr>
          <a:xfrm>
            <a:off x="213886" y="189571"/>
            <a:ext cx="11740221" cy="6439829"/>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 Placeholder 8">
            <a:extLst>
              <a:ext uri="{FF2B5EF4-FFF2-40B4-BE49-F238E27FC236}">
                <a16:creationId xmlns:a16="http://schemas.microsoft.com/office/drawing/2014/main" id="{47992127-EC91-81DF-BF1C-B0F0ACA8891F}"/>
              </a:ext>
            </a:extLst>
          </p:cNvPr>
          <p:cNvSpPr>
            <a:spLocks noGrp="1"/>
          </p:cNvSpPr>
          <p:nvPr>
            <p:ph type="body" sz="quarter" idx="10" hasCustomPrompt="1"/>
          </p:nvPr>
        </p:nvSpPr>
        <p:spPr>
          <a:xfrm>
            <a:off x="3544885" y="5359924"/>
            <a:ext cx="5102225" cy="708542"/>
          </a:xfrm>
        </p:spPr>
        <p:txBody>
          <a:bodyPr/>
          <a:lstStyle>
            <a:lvl1pPr marL="0" indent="0" algn="ctr">
              <a:buNone/>
              <a:defRPr>
                <a:solidFill>
                  <a:schemeClr val="bg1"/>
                </a:solidFill>
                <a:latin typeface="Arial" panose="020B0604020202020204" pitchFamily="34" charset="0"/>
                <a:cs typeface="Arial" panose="020B0604020202020204" pitchFamily="34" charset="0"/>
              </a:defRPr>
            </a:lvl1pPr>
          </a:lstStyle>
          <a:p>
            <a:pPr lvl="0"/>
            <a:r>
              <a:rPr lang="en-US"/>
              <a:t>Date</a:t>
            </a:r>
          </a:p>
        </p:txBody>
      </p:sp>
    </p:spTree>
    <p:extLst>
      <p:ext uri="{BB962C8B-B14F-4D97-AF65-F5344CB8AC3E}">
        <p14:creationId xmlns:p14="http://schemas.microsoft.com/office/powerpoint/2010/main" val="22549697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2_Quote slide">
    <p:bg>
      <p:bgPr>
        <a:solidFill>
          <a:schemeClr val="bg1"/>
        </a:solidFill>
        <a:effectLst/>
      </p:bgPr>
    </p:bg>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F0CB1463-3401-6E49-B2AE-7F94951D05AD}"/>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467416" y="337163"/>
            <a:ext cx="1185578" cy="1185578"/>
          </a:xfrm>
          <a:prstGeom prst="rect">
            <a:avLst/>
          </a:prstGeom>
        </p:spPr>
      </p:pic>
      <p:sp>
        <p:nvSpPr>
          <p:cNvPr id="9" name="Rectangle 8">
            <a:extLst>
              <a:ext uri="{FF2B5EF4-FFF2-40B4-BE49-F238E27FC236}">
                <a16:creationId xmlns:a16="http://schemas.microsoft.com/office/drawing/2014/main" id="{DAD63C6F-7C73-864A-8473-63707ADADFCB}"/>
              </a:ext>
            </a:extLst>
          </p:cNvPr>
          <p:cNvSpPr/>
          <p:nvPr userDrawn="1"/>
        </p:nvSpPr>
        <p:spPr>
          <a:xfrm>
            <a:off x="123288" y="133350"/>
            <a:ext cx="11945426" cy="6591300"/>
          </a:xfrm>
          <a:prstGeom prst="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81437328-6064-F34B-99FA-0DF85E63AAB4}"/>
              </a:ext>
            </a:extLst>
          </p:cNvPr>
          <p:cNvSpPr txBox="1"/>
          <p:nvPr userDrawn="1"/>
        </p:nvSpPr>
        <p:spPr>
          <a:xfrm>
            <a:off x="7464778" y="6386096"/>
            <a:ext cx="4603934" cy="338554"/>
          </a:xfrm>
          <a:prstGeom prst="rect">
            <a:avLst/>
          </a:prstGeom>
          <a:noFill/>
          <a:ln>
            <a:noFill/>
          </a:ln>
        </p:spPr>
        <p:txBody>
          <a:bodyPr wrap="square" rtlCol="0">
            <a:spAutoFit/>
          </a:bodyPr>
          <a:lstStyle/>
          <a:p>
            <a:pPr algn="ctr"/>
            <a:r>
              <a:rPr lang="en-US" sz="1600" b="1" i="0">
                <a:solidFill>
                  <a:srgbClr val="002060"/>
                </a:solidFill>
                <a:latin typeface="Helvetica" pitchFamily="2" charset="0"/>
              </a:rPr>
              <a:t>SUNY</a:t>
            </a:r>
            <a:r>
              <a:rPr lang="en-US" sz="1600" b="0" i="0">
                <a:solidFill>
                  <a:srgbClr val="002060"/>
                </a:solidFill>
                <a:latin typeface="Helvetica" pitchFamily="2" charset="0"/>
              </a:rPr>
              <a:t> </a:t>
            </a:r>
            <a:r>
              <a:rPr lang="en-US" sz="1600" b="0" i="0">
                <a:solidFill>
                  <a:srgbClr val="002060"/>
                </a:solidFill>
                <a:latin typeface="Helvetica Light" panose="020B0403020202020204" pitchFamily="34" charset="0"/>
              </a:rPr>
              <a:t>THE STATE UNIVERSITY OF NEW YORK</a:t>
            </a:r>
          </a:p>
        </p:txBody>
      </p:sp>
    </p:spTree>
    <p:extLst>
      <p:ext uri="{BB962C8B-B14F-4D97-AF65-F5344CB8AC3E}">
        <p14:creationId xmlns:p14="http://schemas.microsoft.com/office/powerpoint/2010/main" val="23731214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Quote slide">
    <p:bg>
      <p:bgPr>
        <a:solidFill>
          <a:schemeClr val="bg1"/>
        </a:solidFill>
        <a:effectLst/>
      </p:bgPr>
    </p:bg>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F0CB1463-3401-6E49-B2AE-7F94951D05AD}"/>
              </a:ext>
            </a:extLst>
          </p:cNvPr>
          <p:cNvPicPr>
            <a:picLocks noChangeAspect="1"/>
          </p:cNvPicPr>
          <p:nvPr userDrawn="1"/>
        </p:nvPicPr>
        <p:blipFill>
          <a:blip r:embed="rId2"/>
          <a:stretch>
            <a:fillRect/>
          </a:stretch>
        </p:blipFill>
        <p:spPr>
          <a:xfrm>
            <a:off x="467416" y="337163"/>
            <a:ext cx="1185578" cy="1185578"/>
          </a:xfrm>
          <a:prstGeom prst="rect">
            <a:avLst/>
          </a:prstGeom>
        </p:spPr>
      </p:pic>
      <p:sp>
        <p:nvSpPr>
          <p:cNvPr id="9" name="Rectangle 8">
            <a:extLst>
              <a:ext uri="{FF2B5EF4-FFF2-40B4-BE49-F238E27FC236}">
                <a16:creationId xmlns:a16="http://schemas.microsoft.com/office/drawing/2014/main" id="{DAD63C6F-7C73-864A-8473-63707ADADFCB}"/>
              </a:ext>
            </a:extLst>
          </p:cNvPr>
          <p:cNvSpPr/>
          <p:nvPr userDrawn="1"/>
        </p:nvSpPr>
        <p:spPr>
          <a:xfrm>
            <a:off x="123288" y="133350"/>
            <a:ext cx="11945426" cy="6591300"/>
          </a:xfrm>
          <a:prstGeom prst="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81437328-6064-F34B-99FA-0DF85E63AAB4}"/>
              </a:ext>
            </a:extLst>
          </p:cNvPr>
          <p:cNvSpPr txBox="1"/>
          <p:nvPr userDrawn="1"/>
        </p:nvSpPr>
        <p:spPr>
          <a:xfrm>
            <a:off x="7448158" y="6256765"/>
            <a:ext cx="4603934" cy="338554"/>
          </a:xfrm>
          <a:prstGeom prst="rect">
            <a:avLst/>
          </a:prstGeom>
          <a:noFill/>
          <a:ln>
            <a:noFill/>
          </a:ln>
        </p:spPr>
        <p:txBody>
          <a:bodyPr wrap="square" rtlCol="0">
            <a:spAutoFit/>
          </a:bodyPr>
          <a:lstStyle/>
          <a:p>
            <a:pPr algn="ctr"/>
            <a:r>
              <a:rPr lang="en-US" sz="1600" b="0" i="0">
                <a:solidFill>
                  <a:srgbClr val="002060"/>
                </a:solidFill>
                <a:latin typeface="Arial" panose="020B0604020202020204" pitchFamily="34" charset="0"/>
              </a:rPr>
              <a:t>SUNY </a:t>
            </a:r>
            <a:r>
              <a:rPr lang="en-US" sz="1600" b="0" i="0">
                <a:solidFill>
                  <a:srgbClr val="002060"/>
                </a:solidFill>
                <a:latin typeface="Helvetica Light" panose="020B0403020202020204" pitchFamily="34" charset="0"/>
              </a:rPr>
              <a:t>THE STATE UNIVERSITY OF NEW YORK</a:t>
            </a:r>
          </a:p>
        </p:txBody>
      </p:sp>
    </p:spTree>
    <p:extLst>
      <p:ext uri="{BB962C8B-B14F-4D97-AF65-F5344CB8AC3E}">
        <p14:creationId xmlns:p14="http://schemas.microsoft.com/office/powerpoint/2010/main" val="2720983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16333C-B9DC-3FA1-D8C7-457BC0C73661}"/>
              </a:ext>
            </a:extLst>
          </p:cNvPr>
          <p:cNvSpPr>
            <a:spLocks noGrp="1"/>
          </p:cNvSpPr>
          <p:nvPr>
            <p:ph type="title"/>
          </p:nvPr>
        </p:nvSpPr>
        <p:spPr>
          <a:solidFill>
            <a:srgbClr val="002060"/>
          </a:solidFill>
        </p:spPr>
        <p:txBody>
          <a:bodyPr/>
          <a:lstStyle/>
          <a:p>
            <a:r>
              <a:rPr lang="en-US"/>
              <a:t>Click to edit Master title style</a:t>
            </a:r>
          </a:p>
        </p:txBody>
      </p:sp>
      <p:sp>
        <p:nvSpPr>
          <p:cNvPr id="3" name="Content Placeholder 2">
            <a:extLst>
              <a:ext uri="{FF2B5EF4-FFF2-40B4-BE49-F238E27FC236}">
                <a16:creationId xmlns:a16="http://schemas.microsoft.com/office/drawing/2014/main" id="{087010C0-7164-888F-95CE-0085BDD4C6C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E83291-7050-84C2-294C-6D7007A8095A}"/>
              </a:ext>
            </a:extLst>
          </p:cNvPr>
          <p:cNvSpPr>
            <a:spLocks noGrp="1"/>
          </p:cNvSpPr>
          <p:nvPr>
            <p:ph type="dt" sz="half" idx="10"/>
          </p:nvPr>
        </p:nvSpPr>
        <p:spPr>
          <a:xfrm>
            <a:off x="838200" y="6356350"/>
            <a:ext cx="2743200" cy="365125"/>
          </a:xfrm>
          <a:prstGeom prst="rect">
            <a:avLst/>
          </a:prstGeom>
        </p:spPr>
        <p:txBody>
          <a:bodyPr/>
          <a:lstStyle/>
          <a:p>
            <a:fld id="{2BF6A499-E644-40D8-A92F-056420EDB580}" type="datetimeFigureOut">
              <a:rPr lang="en-US" smtClean="0"/>
              <a:t>10/31/25</a:t>
            </a:fld>
            <a:endParaRPr lang="en-US"/>
          </a:p>
        </p:txBody>
      </p:sp>
      <p:sp>
        <p:nvSpPr>
          <p:cNvPr id="5" name="Footer Placeholder 4">
            <a:extLst>
              <a:ext uri="{FF2B5EF4-FFF2-40B4-BE49-F238E27FC236}">
                <a16:creationId xmlns:a16="http://schemas.microsoft.com/office/drawing/2014/main" id="{E097A2CF-E98D-71E1-1C88-53BB4DDB9FB7}"/>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865295FA-E7B5-BBCC-BC16-403ABB011251}"/>
              </a:ext>
            </a:extLst>
          </p:cNvPr>
          <p:cNvSpPr>
            <a:spLocks noGrp="1"/>
          </p:cNvSpPr>
          <p:nvPr>
            <p:ph type="sldNum" sz="quarter" idx="12"/>
          </p:nvPr>
        </p:nvSpPr>
        <p:spPr>
          <a:xfrm>
            <a:off x="8610600" y="6356350"/>
            <a:ext cx="2743200" cy="365125"/>
          </a:xfrm>
          <a:prstGeom prst="rect">
            <a:avLst/>
          </a:prstGeom>
        </p:spPr>
        <p:txBody>
          <a:bodyPr/>
          <a:lstStyle/>
          <a:p>
            <a:fld id="{6D783BC2-D679-45F4-AC12-C06CD7DB7E88}" type="slidenum">
              <a:rPr lang="en-US" smtClean="0"/>
              <a:t>‹#›</a:t>
            </a:fld>
            <a:endParaRPr lang="en-US"/>
          </a:p>
        </p:txBody>
      </p:sp>
    </p:spTree>
    <p:extLst>
      <p:ext uri="{BB962C8B-B14F-4D97-AF65-F5344CB8AC3E}">
        <p14:creationId xmlns:p14="http://schemas.microsoft.com/office/powerpoint/2010/main" val="10133353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5063DB-1310-7AF6-262C-4F1700B0909E}"/>
              </a:ext>
            </a:extLst>
          </p:cNvPr>
          <p:cNvSpPr>
            <a:spLocks noGrp="1"/>
          </p:cNvSpPr>
          <p:nvPr>
            <p:ph type="title" hasCustomPrompt="1"/>
          </p:nvPr>
        </p:nvSpPr>
        <p:spPr>
          <a:xfrm>
            <a:off x="1" y="0"/>
            <a:ext cx="12191999" cy="1325563"/>
          </a:xfrm>
        </p:spPr>
        <p:txBody>
          <a:bodyPr/>
          <a:lstStyle>
            <a:lvl1pPr>
              <a:defRPr/>
            </a:lvl1pPr>
          </a:lstStyle>
          <a:p>
            <a:r>
              <a:rPr lang="en-US"/>
              <a:t>     Click to edit Master title style</a:t>
            </a:r>
          </a:p>
        </p:txBody>
      </p:sp>
    </p:spTree>
    <p:extLst>
      <p:ext uri="{BB962C8B-B14F-4D97-AF65-F5344CB8AC3E}">
        <p14:creationId xmlns:p14="http://schemas.microsoft.com/office/powerpoint/2010/main" val="1412782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CEBD8D-B923-AB8C-D018-7E521F98FEAF}"/>
              </a:ext>
            </a:extLst>
          </p:cNvPr>
          <p:cNvSpPr>
            <a:spLocks noGrp="1"/>
          </p:cNvSpPr>
          <p:nvPr>
            <p:ph type="title"/>
          </p:nvPr>
        </p:nvSpPr>
        <p:spPr>
          <a:xfrm>
            <a:off x="831850" y="1709738"/>
            <a:ext cx="10515600" cy="2852737"/>
          </a:xfrm>
          <a:solidFill>
            <a:srgbClr val="002060"/>
          </a:solidFill>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39143B6-FE1B-E038-E28F-A371CBDFFD8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8C0EE3F-092D-15B9-F2E5-AF2CEC48B8C9}"/>
              </a:ext>
            </a:extLst>
          </p:cNvPr>
          <p:cNvSpPr>
            <a:spLocks noGrp="1"/>
          </p:cNvSpPr>
          <p:nvPr>
            <p:ph type="dt" sz="half" idx="10"/>
          </p:nvPr>
        </p:nvSpPr>
        <p:spPr>
          <a:xfrm>
            <a:off x="838200" y="6356350"/>
            <a:ext cx="2743200" cy="365125"/>
          </a:xfrm>
          <a:prstGeom prst="rect">
            <a:avLst/>
          </a:prstGeom>
        </p:spPr>
        <p:txBody>
          <a:bodyPr/>
          <a:lstStyle/>
          <a:p>
            <a:fld id="{2BF6A499-E644-40D8-A92F-056420EDB580}" type="datetimeFigureOut">
              <a:rPr lang="en-US" smtClean="0"/>
              <a:t>10/31/25</a:t>
            </a:fld>
            <a:endParaRPr lang="en-US"/>
          </a:p>
        </p:txBody>
      </p:sp>
      <p:sp>
        <p:nvSpPr>
          <p:cNvPr id="5" name="Footer Placeholder 4">
            <a:extLst>
              <a:ext uri="{FF2B5EF4-FFF2-40B4-BE49-F238E27FC236}">
                <a16:creationId xmlns:a16="http://schemas.microsoft.com/office/drawing/2014/main" id="{C2CCD0D3-4CBD-2722-C1D6-819015BB4546}"/>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C7499225-20F2-3480-0BA1-7D874F19E5CA}"/>
              </a:ext>
            </a:extLst>
          </p:cNvPr>
          <p:cNvSpPr>
            <a:spLocks noGrp="1"/>
          </p:cNvSpPr>
          <p:nvPr>
            <p:ph type="sldNum" sz="quarter" idx="12"/>
          </p:nvPr>
        </p:nvSpPr>
        <p:spPr>
          <a:xfrm>
            <a:off x="8610600" y="6356350"/>
            <a:ext cx="2743200" cy="365125"/>
          </a:xfrm>
          <a:prstGeom prst="rect">
            <a:avLst/>
          </a:prstGeom>
        </p:spPr>
        <p:txBody>
          <a:bodyPr/>
          <a:lstStyle/>
          <a:p>
            <a:fld id="{6D783BC2-D679-45F4-AC12-C06CD7DB7E88}" type="slidenum">
              <a:rPr lang="en-US" smtClean="0"/>
              <a:t>‹#›</a:t>
            </a:fld>
            <a:endParaRPr lang="en-US"/>
          </a:p>
        </p:txBody>
      </p:sp>
    </p:spTree>
    <p:extLst>
      <p:ext uri="{BB962C8B-B14F-4D97-AF65-F5344CB8AC3E}">
        <p14:creationId xmlns:p14="http://schemas.microsoft.com/office/powerpoint/2010/main" val="27231673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35654-F382-27D2-97D6-6B635021D7D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358CED9-5D82-7BF5-CCE7-5CC4A4140A7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A5D31C2-5115-C758-8C47-A7C317B0237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10E3385-AB0B-18E8-33DF-5E4DD086CDD4}"/>
              </a:ext>
            </a:extLst>
          </p:cNvPr>
          <p:cNvSpPr>
            <a:spLocks noGrp="1"/>
          </p:cNvSpPr>
          <p:nvPr>
            <p:ph type="dt" sz="half" idx="10"/>
          </p:nvPr>
        </p:nvSpPr>
        <p:spPr>
          <a:xfrm>
            <a:off x="838200" y="6356350"/>
            <a:ext cx="2743200" cy="365125"/>
          </a:xfrm>
          <a:prstGeom prst="rect">
            <a:avLst/>
          </a:prstGeom>
        </p:spPr>
        <p:txBody>
          <a:bodyPr/>
          <a:lstStyle/>
          <a:p>
            <a:fld id="{2BF6A499-E644-40D8-A92F-056420EDB580}" type="datetimeFigureOut">
              <a:rPr lang="en-US" smtClean="0"/>
              <a:t>10/31/25</a:t>
            </a:fld>
            <a:endParaRPr lang="en-US"/>
          </a:p>
        </p:txBody>
      </p:sp>
      <p:sp>
        <p:nvSpPr>
          <p:cNvPr id="6" name="Footer Placeholder 5">
            <a:extLst>
              <a:ext uri="{FF2B5EF4-FFF2-40B4-BE49-F238E27FC236}">
                <a16:creationId xmlns:a16="http://schemas.microsoft.com/office/drawing/2014/main" id="{8D91E025-7C1F-A16A-3AD8-AABDB48D9A4B}"/>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395E9835-6800-796A-7A0B-8ED9BC448E92}"/>
              </a:ext>
            </a:extLst>
          </p:cNvPr>
          <p:cNvSpPr>
            <a:spLocks noGrp="1"/>
          </p:cNvSpPr>
          <p:nvPr>
            <p:ph type="sldNum" sz="quarter" idx="12"/>
          </p:nvPr>
        </p:nvSpPr>
        <p:spPr>
          <a:xfrm>
            <a:off x="8610600" y="6356350"/>
            <a:ext cx="2743200" cy="365125"/>
          </a:xfrm>
          <a:prstGeom prst="rect">
            <a:avLst/>
          </a:prstGeom>
        </p:spPr>
        <p:txBody>
          <a:bodyPr/>
          <a:lstStyle/>
          <a:p>
            <a:fld id="{6D783BC2-D679-45F4-AC12-C06CD7DB7E88}" type="slidenum">
              <a:rPr lang="en-US" smtClean="0"/>
              <a:t>‹#›</a:t>
            </a:fld>
            <a:endParaRPr lang="en-US"/>
          </a:p>
        </p:txBody>
      </p:sp>
    </p:spTree>
    <p:extLst>
      <p:ext uri="{BB962C8B-B14F-4D97-AF65-F5344CB8AC3E}">
        <p14:creationId xmlns:p14="http://schemas.microsoft.com/office/powerpoint/2010/main" val="11608283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C5D762-2A9C-259B-6420-A9B80DAE518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8908ED2-8003-BF38-AB4E-06164735DFF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D42726D-3EA2-44AB-D86F-0C325EA4484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A5AAF6A-8AF2-904F-1E2B-BBD6652D2CC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F911210-908D-8271-BD6D-D63EF6D0B44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1BB027F-652E-0C05-F4AC-F21D36308672}"/>
              </a:ext>
            </a:extLst>
          </p:cNvPr>
          <p:cNvSpPr>
            <a:spLocks noGrp="1"/>
          </p:cNvSpPr>
          <p:nvPr>
            <p:ph type="dt" sz="half" idx="10"/>
          </p:nvPr>
        </p:nvSpPr>
        <p:spPr>
          <a:xfrm>
            <a:off x="838200" y="6356350"/>
            <a:ext cx="2743200" cy="365125"/>
          </a:xfrm>
          <a:prstGeom prst="rect">
            <a:avLst/>
          </a:prstGeom>
        </p:spPr>
        <p:txBody>
          <a:bodyPr/>
          <a:lstStyle/>
          <a:p>
            <a:fld id="{2BF6A499-E644-40D8-A92F-056420EDB580}" type="datetimeFigureOut">
              <a:rPr lang="en-US" smtClean="0"/>
              <a:t>10/31/25</a:t>
            </a:fld>
            <a:endParaRPr lang="en-US"/>
          </a:p>
        </p:txBody>
      </p:sp>
      <p:sp>
        <p:nvSpPr>
          <p:cNvPr id="8" name="Footer Placeholder 7">
            <a:extLst>
              <a:ext uri="{FF2B5EF4-FFF2-40B4-BE49-F238E27FC236}">
                <a16:creationId xmlns:a16="http://schemas.microsoft.com/office/drawing/2014/main" id="{E4B7BA03-6797-9304-3F76-D863FBC172A8}"/>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E7D90C4B-D586-BD1F-DD18-4CF83F34074D}"/>
              </a:ext>
            </a:extLst>
          </p:cNvPr>
          <p:cNvSpPr>
            <a:spLocks noGrp="1"/>
          </p:cNvSpPr>
          <p:nvPr>
            <p:ph type="sldNum" sz="quarter" idx="12"/>
          </p:nvPr>
        </p:nvSpPr>
        <p:spPr>
          <a:xfrm>
            <a:off x="8610600" y="6356350"/>
            <a:ext cx="2743200" cy="365125"/>
          </a:xfrm>
          <a:prstGeom prst="rect">
            <a:avLst/>
          </a:prstGeom>
        </p:spPr>
        <p:txBody>
          <a:bodyPr/>
          <a:lstStyle/>
          <a:p>
            <a:fld id="{6D783BC2-D679-45F4-AC12-C06CD7DB7E88}" type="slidenum">
              <a:rPr lang="en-US" smtClean="0"/>
              <a:t>‹#›</a:t>
            </a:fld>
            <a:endParaRPr lang="en-US"/>
          </a:p>
        </p:txBody>
      </p:sp>
    </p:spTree>
    <p:extLst>
      <p:ext uri="{BB962C8B-B14F-4D97-AF65-F5344CB8AC3E}">
        <p14:creationId xmlns:p14="http://schemas.microsoft.com/office/powerpoint/2010/main" val="17384691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8A7A73-DF20-D422-E205-85CF86983B73}"/>
              </a:ext>
            </a:extLst>
          </p:cNvPr>
          <p:cNvSpPr>
            <a:spLocks noGrp="1"/>
          </p:cNvSpPr>
          <p:nvPr>
            <p:ph type="title"/>
          </p:nvPr>
        </p:nvSpPr>
        <p:spPr>
          <a:xfrm>
            <a:off x="0" y="1"/>
            <a:ext cx="12192000" cy="1659118"/>
          </a:xfrm>
        </p:spPr>
        <p:txBody>
          <a:bodyPr/>
          <a:lstStyle/>
          <a:p>
            <a:r>
              <a:rPr lang="en-US"/>
              <a:t>Click to edit Master title style</a:t>
            </a:r>
          </a:p>
        </p:txBody>
      </p:sp>
      <p:sp>
        <p:nvSpPr>
          <p:cNvPr id="3" name="Date Placeholder 2">
            <a:extLst>
              <a:ext uri="{FF2B5EF4-FFF2-40B4-BE49-F238E27FC236}">
                <a16:creationId xmlns:a16="http://schemas.microsoft.com/office/drawing/2014/main" id="{85900BE7-EF73-21C4-96EE-6E6A30411190}"/>
              </a:ext>
            </a:extLst>
          </p:cNvPr>
          <p:cNvSpPr>
            <a:spLocks noGrp="1"/>
          </p:cNvSpPr>
          <p:nvPr>
            <p:ph type="dt" sz="half" idx="10"/>
          </p:nvPr>
        </p:nvSpPr>
        <p:spPr>
          <a:xfrm>
            <a:off x="838200" y="6356350"/>
            <a:ext cx="2743200" cy="365125"/>
          </a:xfrm>
          <a:prstGeom prst="rect">
            <a:avLst/>
          </a:prstGeom>
        </p:spPr>
        <p:txBody>
          <a:bodyPr/>
          <a:lstStyle/>
          <a:p>
            <a:fld id="{2BF6A499-E644-40D8-A92F-056420EDB580}" type="datetimeFigureOut">
              <a:rPr lang="en-US" smtClean="0"/>
              <a:t>10/31/25</a:t>
            </a:fld>
            <a:endParaRPr lang="en-US"/>
          </a:p>
        </p:txBody>
      </p:sp>
      <p:sp>
        <p:nvSpPr>
          <p:cNvPr id="4" name="Footer Placeholder 3">
            <a:extLst>
              <a:ext uri="{FF2B5EF4-FFF2-40B4-BE49-F238E27FC236}">
                <a16:creationId xmlns:a16="http://schemas.microsoft.com/office/drawing/2014/main" id="{DE7D5951-507C-AC0F-0ECD-CBA8E274BF83}"/>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9DC5DB92-7B16-2812-AE50-DE79D31F9CE6}"/>
              </a:ext>
            </a:extLst>
          </p:cNvPr>
          <p:cNvSpPr>
            <a:spLocks noGrp="1"/>
          </p:cNvSpPr>
          <p:nvPr>
            <p:ph type="sldNum" sz="quarter" idx="12"/>
          </p:nvPr>
        </p:nvSpPr>
        <p:spPr>
          <a:xfrm>
            <a:off x="8610600" y="6356350"/>
            <a:ext cx="2743200" cy="365125"/>
          </a:xfrm>
          <a:prstGeom prst="rect">
            <a:avLst/>
          </a:prstGeom>
        </p:spPr>
        <p:txBody>
          <a:bodyPr/>
          <a:lstStyle/>
          <a:p>
            <a:fld id="{6D783BC2-D679-45F4-AC12-C06CD7DB7E88}" type="slidenum">
              <a:rPr lang="en-US" smtClean="0"/>
              <a:t>‹#›</a:t>
            </a:fld>
            <a:endParaRPr lang="en-US"/>
          </a:p>
        </p:txBody>
      </p:sp>
    </p:spTree>
    <p:extLst>
      <p:ext uri="{BB962C8B-B14F-4D97-AF65-F5344CB8AC3E}">
        <p14:creationId xmlns:p14="http://schemas.microsoft.com/office/powerpoint/2010/main" val="12438688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0FC3CC3-F7A3-4A3D-C6CB-D69C92695975}"/>
              </a:ext>
            </a:extLst>
          </p:cNvPr>
          <p:cNvSpPr>
            <a:spLocks noGrp="1"/>
          </p:cNvSpPr>
          <p:nvPr>
            <p:ph type="dt" sz="half" idx="10"/>
          </p:nvPr>
        </p:nvSpPr>
        <p:spPr>
          <a:xfrm>
            <a:off x="838200" y="6356350"/>
            <a:ext cx="2743200" cy="365125"/>
          </a:xfrm>
          <a:prstGeom prst="rect">
            <a:avLst/>
          </a:prstGeom>
        </p:spPr>
        <p:txBody>
          <a:bodyPr/>
          <a:lstStyle/>
          <a:p>
            <a:fld id="{2BF6A499-E644-40D8-A92F-056420EDB580}" type="datetimeFigureOut">
              <a:rPr lang="en-US" smtClean="0"/>
              <a:t>10/31/25</a:t>
            </a:fld>
            <a:endParaRPr lang="en-US"/>
          </a:p>
        </p:txBody>
      </p:sp>
      <p:sp>
        <p:nvSpPr>
          <p:cNvPr id="3" name="Footer Placeholder 2">
            <a:extLst>
              <a:ext uri="{FF2B5EF4-FFF2-40B4-BE49-F238E27FC236}">
                <a16:creationId xmlns:a16="http://schemas.microsoft.com/office/drawing/2014/main" id="{C04722EB-5107-77B4-3485-9C968CC49AB9}"/>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57D506D1-D0C2-E4BD-9F09-510FB8879BAC}"/>
              </a:ext>
            </a:extLst>
          </p:cNvPr>
          <p:cNvSpPr>
            <a:spLocks noGrp="1"/>
          </p:cNvSpPr>
          <p:nvPr>
            <p:ph type="sldNum" sz="quarter" idx="12"/>
          </p:nvPr>
        </p:nvSpPr>
        <p:spPr>
          <a:xfrm>
            <a:off x="8610600" y="6356350"/>
            <a:ext cx="2743200" cy="365125"/>
          </a:xfrm>
          <a:prstGeom prst="rect">
            <a:avLst/>
          </a:prstGeom>
        </p:spPr>
        <p:txBody>
          <a:bodyPr/>
          <a:lstStyle/>
          <a:p>
            <a:fld id="{6D783BC2-D679-45F4-AC12-C06CD7DB7E88}" type="slidenum">
              <a:rPr lang="en-US" smtClean="0"/>
              <a:t>‹#›</a:t>
            </a:fld>
            <a:endParaRPr lang="en-US"/>
          </a:p>
        </p:txBody>
      </p:sp>
    </p:spTree>
    <p:extLst>
      <p:ext uri="{BB962C8B-B14F-4D97-AF65-F5344CB8AC3E}">
        <p14:creationId xmlns:p14="http://schemas.microsoft.com/office/powerpoint/2010/main" val="3210649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7441C5-0A9C-93F2-B7FD-FB572F87738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0EAAD7A-E5A3-6EE7-1079-BF009154321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45E9C42-34EB-B762-CB47-8E37FCDC926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7E0AB05-FD20-46D6-1EEF-093AB639189D}"/>
              </a:ext>
            </a:extLst>
          </p:cNvPr>
          <p:cNvSpPr>
            <a:spLocks noGrp="1"/>
          </p:cNvSpPr>
          <p:nvPr>
            <p:ph type="dt" sz="half" idx="10"/>
          </p:nvPr>
        </p:nvSpPr>
        <p:spPr>
          <a:xfrm>
            <a:off x="838200" y="6356350"/>
            <a:ext cx="2743200" cy="365125"/>
          </a:xfrm>
          <a:prstGeom prst="rect">
            <a:avLst/>
          </a:prstGeom>
        </p:spPr>
        <p:txBody>
          <a:bodyPr/>
          <a:lstStyle/>
          <a:p>
            <a:fld id="{2BF6A499-E644-40D8-A92F-056420EDB580}" type="datetimeFigureOut">
              <a:rPr lang="en-US" smtClean="0"/>
              <a:t>10/31/25</a:t>
            </a:fld>
            <a:endParaRPr lang="en-US"/>
          </a:p>
        </p:txBody>
      </p:sp>
      <p:sp>
        <p:nvSpPr>
          <p:cNvPr id="6" name="Footer Placeholder 5">
            <a:extLst>
              <a:ext uri="{FF2B5EF4-FFF2-40B4-BE49-F238E27FC236}">
                <a16:creationId xmlns:a16="http://schemas.microsoft.com/office/drawing/2014/main" id="{93AC0A73-F854-D721-3308-6B2E02D851E9}"/>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AE3E5547-8A30-2769-30CA-D5BD3BF7AD54}"/>
              </a:ext>
            </a:extLst>
          </p:cNvPr>
          <p:cNvSpPr>
            <a:spLocks noGrp="1"/>
          </p:cNvSpPr>
          <p:nvPr>
            <p:ph type="sldNum" sz="quarter" idx="12"/>
          </p:nvPr>
        </p:nvSpPr>
        <p:spPr>
          <a:xfrm>
            <a:off x="8610600" y="6356350"/>
            <a:ext cx="2743200" cy="365125"/>
          </a:xfrm>
          <a:prstGeom prst="rect">
            <a:avLst/>
          </a:prstGeom>
        </p:spPr>
        <p:txBody>
          <a:bodyPr/>
          <a:lstStyle/>
          <a:p>
            <a:fld id="{6D783BC2-D679-45F4-AC12-C06CD7DB7E88}" type="slidenum">
              <a:rPr lang="en-US" smtClean="0"/>
              <a:t>‹#›</a:t>
            </a:fld>
            <a:endParaRPr lang="en-US"/>
          </a:p>
        </p:txBody>
      </p:sp>
    </p:spTree>
    <p:extLst>
      <p:ext uri="{BB962C8B-B14F-4D97-AF65-F5344CB8AC3E}">
        <p14:creationId xmlns:p14="http://schemas.microsoft.com/office/powerpoint/2010/main" val="7213061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BF4E69D-B30E-D590-838F-CA9EBAB380AC}"/>
              </a:ext>
            </a:extLst>
          </p:cNvPr>
          <p:cNvSpPr>
            <a:spLocks noGrp="1"/>
          </p:cNvSpPr>
          <p:nvPr>
            <p:ph type="title"/>
          </p:nvPr>
        </p:nvSpPr>
        <p:spPr>
          <a:xfrm>
            <a:off x="838200" y="365125"/>
            <a:ext cx="10515600" cy="1325563"/>
          </a:xfrm>
          <a:prstGeom prst="rect">
            <a:avLst/>
          </a:prstGeom>
          <a:solidFill>
            <a:srgbClr val="002060"/>
          </a:solidFill>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7ADD101-BE7B-D1D9-8DA2-D3DC6CC6456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extBox 7">
            <a:extLst>
              <a:ext uri="{FF2B5EF4-FFF2-40B4-BE49-F238E27FC236}">
                <a16:creationId xmlns:a16="http://schemas.microsoft.com/office/drawing/2014/main" id="{DD38A574-10E1-D233-266E-D620E513E108}"/>
              </a:ext>
            </a:extLst>
          </p:cNvPr>
          <p:cNvSpPr txBox="1"/>
          <p:nvPr userDrawn="1"/>
        </p:nvSpPr>
        <p:spPr>
          <a:xfrm>
            <a:off x="7448158" y="6256765"/>
            <a:ext cx="4603934" cy="338554"/>
          </a:xfrm>
          <a:prstGeom prst="rect">
            <a:avLst/>
          </a:prstGeom>
          <a:noFill/>
          <a:ln>
            <a:noFill/>
          </a:ln>
        </p:spPr>
        <p:txBody>
          <a:bodyPr wrap="square" rtlCol="0">
            <a:spAutoFit/>
          </a:bodyPr>
          <a:lstStyle/>
          <a:p>
            <a:pPr algn="ctr"/>
            <a:r>
              <a:rPr lang="en-US" sz="1600">
                <a:solidFill>
                  <a:srgbClr val="002060"/>
                </a:solidFill>
                <a:latin typeface="Helvetica Light" panose="020B0403020202020204"/>
              </a:rPr>
              <a:t>SUNY THE STATE UNIVERSITY OF NEW YORK</a:t>
            </a:r>
          </a:p>
        </p:txBody>
      </p:sp>
    </p:spTree>
    <p:extLst>
      <p:ext uri="{BB962C8B-B14F-4D97-AF65-F5344CB8AC3E}">
        <p14:creationId xmlns:p14="http://schemas.microsoft.com/office/powerpoint/2010/main" val="1431425256"/>
      </p:ext>
    </p:extLst>
  </p:cSld>
  <p:clrMap bg1="lt1" tx1="dk1" bg2="lt2" tx2="dk2" accent1="accent1" accent2="accent2" accent3="accent3" accent4="accent4" accent5="accent5" accent6="accent6" hlink="hlink" folHlink="folHlink"/>
  <p:sldLayoutIdLst>
    <p:sldLayoutId id="2147483716" r:id="rId1"/>
    <p:sldLayoutId id="2147483717" r:id="rId2"/>
    <p:sldLayoutId id="214748372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8" r:id="rId12"/>
    <p:sldLayoutId id="2147483730" r:id="rId13"/>
  </p:sldLayoutIdLst>
  <p:txStyles>
    <p:titleStyle>
      <a:lvl1pPr algn="l"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002060"/>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19235622"/>
      </p:ext>
    </p:extLst>
  </p:cSld>
  <p:clrMap bg1="lt1" tx1="dk1" bg2="lt2" tx2="dk2" accent1="accent1" accent2="accent2" accent3="accent3" accent4="accent4" accent5="accent5" accent6="accent6" hlink="hlink" folHlink="folHlink"/>
  <p:sldLayoutIdLst>
    <p:sldLayoutId id="2147483665"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hyperlink" Target="https://naceweb.org/research/reports/job-outlook/2025" TargetMode="External"/><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hyperlink" Target="mailto:Ellen.Gambino@suny.edu" TargetMode="Externa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7FE67-BCF3-5F52-A943-F3BC2E87DD7F}"/>
              </a:ext>
            </a:extLst>
          </p:cNvPr>
          <p:cNvSpPr>
            <a:spLocks noGrp="1"/>
          </p:cNvSpPr>
          <p:nvPr>
            <p:ph type="ctrTitle"/>
          </p:nvPr>
        </p:nvSpPr>
        <p:spPr>
          <a:xfrm>
            <a:off x="1114240" y="4414177"/>
            <a:ext cx="10498640" cy="708541"/>
          </a:xfrm>
        </p:spPr>
        <p:txBody>
          <a:bodyPr>
            <a:normAutofit fontScale="90000"/>
          </a:bodyPr>
          <a:lstStyle/>
          <a:p>
            <a:r>
              <a:rPr lang="en-US" sz="4000" b="1" dirty="0">
                <a:latin typeface="+mj-lt"/>
              </a:rPr>
              <a:t>Embedding Industry Certificates into Credit Courses</a:t>
            </a:r>
            <a:br>
              <a:rPr lang="en-US" sz="4000" b="1" dirty="0">
                <a:latin typeface="+mj-lt"/>
              </a:rPr>
            </a:br>
            <a:r>
              <a:rPr lang="en-US" sz="4000" b="1" dirty="0">
                <a:latin typeface="+mj-lt"/>
              </a:rPr>
              <a:t>Cohort Two</a:t>
            </a:r>
            <a:endParaRPr lang="en-US" dirty="0"/>
          </a:p>
        </p:txBody>
      </p:sp>
      <p:sp>
        <p:nvSpPr>
          <p:cNvPr id="3" name="Text Placeholder 2">
            <a:extLst>
              <a:ext uri="{FF2B5EF4-FFF2-40B4-BE49-F238E27FC236}">
                <a16:creationId xmlns:a16="http://schemas.microsoft.com/office/drawing/2014/main" id="{0F82E4E2-42C0-85CE-78D8-CF7D15C7753D}"/>
              </a:ext>
            </a:extLst>
          </p:cNvPr>
          <p:cNvSpPr>
            <a:spLocks noGrp="1"/>
          </p:cNvSpPr>
          <p:nvPr>
            <p:ph type="body" sz="quarter" idx="10"/>
          </p:nvPr>
        </p:nvSpPr>
        <p:spPr/>
        <p:txBody>
          <a:bodyPr/>
          <a:lstStyle/>
          <a:p>
            <a:r>
              <a:rPr lang="en-US" dirty="0"/>
              <a:t>October 2025</a:t>
            </a:r>
          </a:p>
        </p:txBody>
      </p:sp>
    </p:spTree>
    <p:extLst>
      <p:ext uri="{BB962C8B-B14F-4D97-AF65-F5344CB8AC3E}">
        <p14:creationId xmlns:p14="http://schemas.microsoft.com/office/powerpoint/2010/main" val="26443955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4F6F52A-BC5A-5DEE-3D3A-924CD35596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08554B-74FF-F7B0-8649-A016847D2C11}"/>
              </a:ext>
            </a:extLst>
          </p:cNvPr>
          <p:cNvSpPr txBox="1">
            <a:spLocks noGrp="1"/>
          </p:cNvSpPr>
          <p:nvPr>
            <p:ph type="title" idx="4294967295"/>
          </p:nvPr>
        </p:nvSpPr>
        <p:spPr>
          <a:xfrm>
            <a:off x="128016" y="548640"/>
            <a:ext cx="11932920" cy="9144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ctr" defTabSz="914400" rtl="0" eaLnBrk="1" fontAlgn="auto" latinLnBrk="0" hangingPunct="1">
              <a:lnSpc>
                <a:spcPct val="90000"/>
              </a:lnSpc>
              <a:spcBef>
                <a:spcPct val="0"/>
              </a:spcBef>
              <a:spcAft>
                <a:spcPts val="600"/>
              </a:spcAft>
              <a:buClrTx/>
              <a:buSzTx/>
              <a:buFontTx/>
              <a:buNone/>
              <a:tabLst/>
              <a:defRPr/>
            </a:pPr>
            <a:r>
              <a:rPr kumimoji="0" lang="en-US" sz="3600" b="1" i="0" u="none" strike="noStrike" kern="1200" cap="none" spc="0" normalizeH="0" baseline="0" noProof="0" dirty="0">
                <a:ln>
                  <a:noFill/>
                </a:ln>
                <a:solidFill>
                  <a:schemeClr val="tx2">
                    <a:lumMod val="90000"/>
                    <a:lumOff val="10000"/>
                  </a:schemeClr>
                </a:solidFill>
                <a:effectLst/>
                <a:uLnTx/>
                <a:uFillTx/>
                <a:latin typeface="Aptos Display"/>
                <a:ea typeface="+mn-ea"/>
                <a:cs typeface="+mn-cs"/>
              </a:rPr>
              <a:t>Value-Added Skills for Humanities Grads </a:t>
            </a:r>
          </a:p>
        </p:txBody>
      </p:sp>
      <p:sp>
        <p:nvSpPr>
          <p:cNvPr id="6" name="TextBox 5">
            <a:extLst>
              <a:ext uri="{FF2B5EF4-FFF2-40B4-BE49-F238E27FC236}">
                <a16:creationId xmlns:a16="http://schemas.microsoft.com/office/drawing/2014/main" id="{714F8B62-AF80-B464-82C3-5C829BB8A923}"/>
              </a:ext>
            </a:extLst>
          </p:cNvPr>
          <p:cNvSpPr txBox="1"/>
          <p:nvPr/>
        </p:nvSpPr>
        <p:spPr>
          <a:xfrm>
            <a:off x="1600200" y="1600200"/>
            <a:ext cx="10058400" cy="2677656"/>
          </a:xfrm>
          <a:prstGeom prst="rect">
            <a:avLst/>
          </a:prstGeom>
          <a:noFill/>
        </p:spPr>
        <p:txBody>
          <a:bodyPr wrap="square" lIns="91440" tIns="45720" rIns="91440" bIns="45720" anchor="t">
            <a:spAutoFit/>
          </a:bodyPr>
          <a:lstStyle/>
          <a:p>
            <a:r>
              <a:rPr lang="en-US" sz="2800" dirty="0">
                <a:solidFill>
                  <a:srgbClr val="002060"/>
                </a:solidFill>
              </a:rPr>
              <a:t>"G</a:t>
            </a:r>
            <a:r>
              <a:rPr lang="en-US" sz="2800" dirty="0">
                <a:solidFill>
                  <a:srgbClr val="002060"/>
                </a:solidFill>
                <a:ea typeface="+mn-lt"/>
                <a:cs typeface="+mn-lt"/>
              </a:rPr>
              <a:t>raduates with quantitative reasoning skills are highly sought after in today’s data-driven market. Students pursuing less quantitatively rigorous fields such as liberal arts and humanities might consider taking courses that involve quantitative rigor, such as statistics, data analysis, or computer science, to complement their qualitative reasoning skills.”</a:t>
            </a:r>
            <a:r>
              <a:rPr lang="en-US" sz="2400" baseline="30000" dirty="0">
                <a:solidFill>
                  <a:srgbClr val="002060"/>
                </a:solidFill>
                <a:ea typeface="+mn-lt"/>
                <a:cs typeface="+mn-lt"/>
              </a:rPr>
              <a:t>3</a:t>
            </a:r>
            <a:endParaRPr lang="en-US" sz="2800" dirty="0">
              <a:solidFill>
                <a:srgbClr val="002060"/>
              </a:solidFill>
              <a:ea typeface="+mn-lt"/>
              <a:cs typeface="+mn-lt"/>
            </a:endParaRPr>
          </a:p>
        </p:txBody>
      </p:sp>
      <p:sp>
        <p:nvSpPr>
          <p:cNvPr id="3" name="TextBox 2">
            <a:extLst>
              <a:ext uri="{FF2B5EF4-FFF2-40B4-BE49-F238E27FC236}">
                <a16:creationId xmlns:a16="http://schemas.microsoft.com/office/drawing/2014/main" id="{B899642A-F4B5-71D0-2346-D2705E994D51}"/>
              </a:ext>
            </a:extLst>
          </p:cNvPr>
          <p:cNvSpPr txBox="1"/>
          <p:nvPr/>
        </p:nvSpPr>
        <p:spPr>
          <a:xfrm>
            <a:off x="457200" y="6172200"/>
            <a:ext cx="7772400" cy="646331"/>
          </a:xfrm>
          <a:prstGeom prst="rect">
            <a:avLst/>
          </a:prstGeom>
          <a:noFill/>
        </p:spPr>
        <p:txBody>
          <a:bodyPr wrap="square" rtlCol="0">
            <a:spAutoFit/>
          </a:bodyPr>
          <a:lstStyle/>
          <a:p>
            <a:r>
              <a:rPr lang="en-US" sz="1200" dirty="0">
                <a:solidFill>
                  <a:schemeClr val="tx2">
                    <a:lumMod val="90000"/>
                    <a:lumOff val="10000"/>
                  </a:schemeClr>
                </a:solidFill>
                <a:ea typeface="+mn-lt"/>
                <a:cs typeface="+mn-lt"/>
              </a:rPr>
              <a:t>3 Burning Glass Institute and Strada Institute for the Future of Work, Talent Disrupted: Underemployment, College Graduates, and the Way Forward, 2024</a:t>
            </a:r>
          </a:p>
          <a:p>
            <a:endParaRPr lang="en-US" sz="1200" dirty="0"/>
          </a:p>
        </p:txBody>
      </p:sp>
    </p:spTree>
    <p:extLst>
      <p:ext uri="{BB962C8B-B14F-4D97-AF65-F5344CB8AC3E}">
        <p14:creationId xmlns:p14="http://schemas.microsoft.com/office/powerpoint/2010/main" val="39275259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FA00A99-C513-3D96-0318-220122A9B5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39F1BE-4A9C-E51A-43DD-40B7064C1FBC}"/>
              </a:ext>
            </a:extLst>
          </p:cNvPr>
          <p:cNvSpPr txBox="1">
            <a:spLocks noGrp="1"/>
          </p:cNvSpPr>
          <p:nvPr>
            <p:ph type="title" idx="4294967295"/>
          </p:nvPr>
        </p:nvSpPr>
        <p:spPr>
          <a:xfrm>
            <a:off x="128016" y="548640"/>
            <a:ext cx="11932920" cy="9144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ctr" defTabSz="914400" rtl="0" eaLnBrk="1" fontAlgn="auto" latinLnBrk="0" hangingPunct="1">
              <a:lnSpc>
                <a:spcPct val="90000"/>
              </a:lnSpc>
              <a:spcBef>
                <a:spcPct val="0"/>
              </a:spcBef>
              <a:spcAft>
                <a:spcPts val="600"/>
              </a:spcAft>
              <a:buClrTx/>
              <a:buSzTx/>
              <a:buFontTx/>
              <a:buNone/>
              <a:tabLst/>
              <a:defRPr/>
            </a:pPr>
            <a:r>
              <a:rPr kumimoji="0" lang="en-US" sz="3600" b="1" i="0" u="none" strike="noStrike" kern="1200" cap="none" spc="0" normalizeH="0" baseline="0" noProof="0" dirty="0">
                <a:ln>
                  <a:noFill/>
                </a:ln>
                <a:solidFill>
                  <a:schemeClr val="tx2">
                    <a:lumMod val="90000"/>
                    <a:lumOff val="10000"/>
                  </a:schemeClr>
                </a:solidFill>
                <a:effectLst/>
                <a:uLnTx/>
                <a:uFillTx/>
                <a:latin typeface="+mj-lt"/>
                <a:ea typeface="+mn-ea"/>
                <a:cs typeface="+mn-cs"/>
              </a:rPr>
              <a:t>Value of Certificates to Humanities Degrees</a:t>
            </a:r>
          </a:p>
        </p:txBody>
      </p:sp>
      <p:sp>
        <p:nvSpPr>
          <p:cNvPr id="6" name="TextBox 5">
            <a:extLst>
              <a:ext uri="{FF2B5EF4-FFF2-40B4-BE49-F238E27FC236}">
                <a16:creationId xmlns:a16="http://schemas.microsoft.com/office/drawing/2014/main" id="{63D8E2B6-2312-DB21-7467-92542074F3C0}"/>
              </a:ext>
            </a:extLst>
          </p:cNvPr>
          <p:cNvSpPr txBox="1"/>
          <p:nvPr/>
        </p:nvSpPr>
        <p:spPr>
          <a:xfrm>
            <a:off x="1600200" y="1600200"/>
            <a:ext cx="10058400" cy="3108543"/>
          </a:xfrm>
          <a:prstGeom prst="rect">
            <a:avLst/>
          </a:prstGeom>
          <a:noFill/>
        </p:spPr>
        <p:txBody>
          <a:bodyPr wrap="square" lIns="91440" tIns="45720" rIns="91440" bIns="45720" anchor="t">
            <a:spAutoFit/>
          </a:bodyPr>
          <a:lstStyle/>
          <a:p>
            <a:pPr algn="l"/>
            <a:r>
              <a:rPr lang="en-US" sz="2800" b="0" i="0" dirty="0">
                <a:solidFill>
                  <a:srgbClr val="002060"/>
                </a:solidFill>
                <a:effectLst/>
              </a:rPr>
              <a:t>“Integrating certificates boosts humanities graduates’ employability by adding highly sought-after technical skills—digital literacy, data analysis, project management, and design thinking—to their foundational critical-thinking and communication abilities. This combination helps bridge the gap between traditional academic education and evolving workforce needs.”</a:t>
            </a:r>
            <a:r>
              <a:rPr lang="en-US" sz="2800" baseline="30000" dirty="0">
                <a:solidFill>
                  <a:srgbClr val="002060"/>
                </a:solidFill>
              </a:rPr>
              <a:t>4</a:t>
            </a:r>
            <a:endParaRPr lang="en-US" sz="2800" b="0" i="0" baseline="30000" dirty="0">
              <a:solidFill>
                <a:srgbClr val="002060"/>
              </a:solidFill>
              <a:effectLst/>
            </a:endParaRPr>
          </a:p>
        </p:txBody>
      </p:sp>
      <p:sp>
        <p:nvSpPr>
          <p:cNvPr id="5" name="TextBox 4">
            <a:extLst>
              <a:ext uri="{FF2B5EF4-FFF2-40B4-BE49-F238E27FC236}">
                <a16:creationId xmlns:a16="http://schemas.microsoft.com/office/drawing/2014/main" id="{5F24BA03-1BB6-09B3-E141-E638FDCE66D5}"/>
              </a:ext>
            </a:extLst>
          </p:cNvPr>
          <p:cNvSpPr txBox="1"/>
          <p:nvPr/>
        </p:nvSpPr>
        <p:spPr>
          <a:xfrm>
            <a:off x="457200" y="6172200"/>
            <a:ext cx="7772400" cy="461665"/>
          </a:xfrm>
          <a:prstGeom prst="rect">
            <a:avLst/>
          </a:prstGeom>
          <a:noFill/>
        </p:spPr>
        <p:txBody>
          <a:bodyPr wrap="square" lIns="91440" tIns="45720" rIns="91440" bIns="45720" rtlCol="0" anchor="t">
            <a:spAutoFit/>
          </a:bodyPr>
          <a:lstStyle/>
          <a:p>
            <a:r>
              <a:rPr lang="en-US" sz="1200" dirty="0">
                <a:solidFill>
                  <a:schemeClr val="tx2">
                    <a:lumMod val="90000"/>
                    <a:lumOff val="10000"/>
                  </a:schemeClr>
                </a:solidFill>
                <a:ea typeface="+mn-lt"/>
                <a:cs typeface="+mn-lt"/>
              </a:rPr>
              <a:t>4 What About Certificates? Evidence on the Labor Market Returns to Non-Degree Awards. Community College Research Center, Teachers College, Columbia University 2015</a:t>
            </a:r>
          </a:p>
        </p:txBody>
      </p:sp>
    </p:spTree>
    <p:extLst>
      <p:ext uri="{BB962C8B-B14F-4D97-AF65-F5344CB8AC3E}">
        <p14:creationId xmlns:p14="http://schemas.microsoft.com/office/powerpoint/2010/main" val="16271339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5042DD3-5EDA-5E43-C4D3-C2D122F11C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87F0AD-DFA7-A79B-6591-CF7A3E82F708}"/>
              </a:ext>
            </a:extLst>
          </p:cNvPr>
          <p:cNvSpPr txBox="1">
            <a:spLocks noGrp="1"/>
          </p:cNvSpPr>
          <p:nvPr>
            <p:ph type="title" idx="4294967295"/>
          </p:nvPr>
        </p:nvSpPr>
        <p:spPr>
          <a:xfrm>
            <a:off x="128016" y="548640"/>
            <a:ext cx="11932920" cy="9144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ctr" defTabSz="914400" rtl="0" eaLnBrk="1" fontAlgn="auto" latinLnBrk="0" hangingPunct="1">
              <a:lnSpc>
                <a:spcPct val="90000"/>
              </a:lnSpc>
              <a:spcBef>
                <a:spcPct val="0"/>
              </a:spcBef>
              <a:spcAft>
                <a:spcPts val="600"/>
              </a:spcAft>
              <a:buClrTx/>
              <a:buSzTx/>
              <a:buFontTx/>
              <a:buNone/>
              <a:tabLst/>
              <a:defRPr/>
            </a:pPr>
            <a:r>
              <a:rPr kumimoji="0" lang="en-US" sz="3600" b="1" i="0" u="none" strike="noStrike" kern="1200" cap="none" spc="0" normalizeH="0" baseline="0" noProof="0" dirty="0">
                <a:ln>
                  <a:noFill/>
                </a:ln>
                <a:solidFill>
                  <a:schemeClr val="tx2">
                    <a:lumMod val="90000"/>
                    <a:lumOff val="10000"/>
                  </a:schemeClr>
                </a:solidFill>
                <a:effectLst/>
                <a:uLnTx/>
                <a:uFillTx/>
                <a:latin typeface="+mj-lt"/>
                <a:ea typeface="+mn-ea"/>
                <a:cs typeface="+mn-cs"/>
              </a:rPr>
              <a:t>Employability</a:t>
            </a:r>
          </a:p>
        </p:txBody>
      </p:sp>
      <p:sp>
        <p:nvSpPr>
          <p:cNvPr id="3" name="TextBox 2">
            <a:extLst>
              <a:ext uri="{FF2B5EF4-FFF2-40B4-BE49-F238E27FC236}">
                <a16:creationId xmlns:a16="http://schemas.microsoft.com/office/drawing/2014/main" id="{940412D1-535A-2A0E-EE62-3CE2E7E3BF44}"/>
              </a:ext>
            </a:extLst>
          </p:cNvPr>
          <p:cNvSpPr txBox="1"/>
          <p:nvPr/>
        </p:nvSpPr>
        <p:spPr>
          <a:xfrm>
            <a:off x="1715478" y="1568938"/>
            <a:ext cx="9474199" cy="415498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dirty="0">
                <a:solidFill>
                  <a:srgbClr val="002060"/>
                </a:solidFill>
                <a:latin typeface="Aptos Display"/>
                <a:cs typeface="Helvetica"/>
              </a:rPr>
              <a:t>Specifically, when asked what attributes they are looking for on resumes, nearly 90% of employers responding to </a:t>
            </a:r>
            <a:r>
              <a:rPr lang="en-US" sz="2400" dirty="0">
                <a:solidFill>
                  <a:srgbClr val="002060"/>
                </a:solidFill>
                <a:latin typeface="Aptos Display"/>
                <a:cs typeface="Helvetica"/>
                <a:hlinkClick r:id="rId3">
                  <a:extLst>
                    <a:ext uri="{A12FA001-AC4F-418D-AE19-62706E023703}">
                      <ahyp:hlinkClr xmlns:ahyp="http://schemas.microsoft.com/office/drawing/2018/hyperlinkcolor" val="tx"/>
                    </a:ext>
                  </a:extLst>
                </a:hlinkClick>
              </a:rPr>
              <a:t>NACE’s Job Outlook 2025</a:t>
            </a:r>
            <a:r>
              <a:rPr lang="en-US" sz="2400" dirty="0">
                <a:solidFill>
                  <a:srgbClr val="002060"/>
                </a:solidFill>
                <a:latin typeface="Aptos Display"/>
                <a:cs typeface="Helvetica"/>
              </a:rPr>
              <a:t> survey indicated they are seeking evidence of a student’s ability to solve problems and nearly 80% are seeking candidates who have strong teamwork skills. </a:t>
            </a:r>
          </a:p>
          <a:p>
            <a:endParaRPr lang="en-US" sz="2400" dirty="0">
              <a:solidFill>
                <a:srgbClr val="002060"/>
              </a:solidFill>
              <a:latin typeface="Aptos Display"/>
              <a:cs typeface="Helvetica"/>
            </a:endParaRPr>
          </a:p>
          <a:p>
            <a:r>
              <a:rPr lang="en-US" sz="2400" dirty="0">
                <a:solidFill>
                  <a:srgbClr val="002060"/>
                </a:solidFill>
                <a:latin typeface="Aptos Display"/>
                <a:cs typeface="Helvetica"/>
              </a:rPr>
              <a:t>Written communication skills, initiative, strong work ethic, and technical skills are important to at least 70% of responding employers.​</a:t>
            </a:r>
          </a:p>
          <a:p>
            <a:endParaRPr lang="en-US" sz="2400" dirty="0">
              <a:solidFill>
                <a:srgbClr val="002060"/>
              </a:solidFill>
              <a:latin typeface="Aptos Display"/>
              <a:cs typeface="Helvetica"/>
            </a:endParaRPr>
          </a:p>
          <a:p>
            <a:r>
              <a:rPr lang="en-US" sz="2400" dirty="0">
                <a:solidFill>
                  <a:srgbClr val="002060"/>
                </a:solidFill>
                <a:latin typeface="Aptos Display"/>
                <a:cs typeface="Helvetica"/>
              </a:rPr>
              <a:t>In addition, more than two-thirds seek verbal communication skills, flexibility/adaptability and analytical/quantitative skills in the candidates they recruit.​</a:t>
            </a:r>
            <a:r>
              <a:rPr lang="en-US" sz="2400" baseline="30000" dirty="0">
                <a:solidFill>
                  <a:srgbClr val="002060"/>
                </a:solidFill>
                <a:latin typeface="Aptos Display"/>
                <a:cs typeface="Helvetica"/>
              </a:rPr>
              <a:t>5 </a:t>
            </a:r>
            <a:endParaRPr lang="en-US" sz="2400" dirty="0">
              <a:solidFill>
                <a:srgbClr val="002060"/>
              </a:solidFill>
              <a:latin typeface="Aptos Display"/>
              <a:cs typeface="Helvetica"/>
            </a:endParaRPr>
          </a:p>
        </p:txBody>
      </p:sp>
      <p:sp>
        <p:nvSpPr>
          <p:cNvPr id="4" name="TextBox 3">
            <a:extLst>
              <a:ext uri="{FF2B5EF4-FFF2-40B4-BE49-F238E27FC236}">
                <a16:creationId xmlns:a16="http://schemas.microsoft.com/office/drawing/2014/main" id="{735F72BA-13B2-1E12-51AC-39276568B6ED}"/>
              </a:ext>
            </a:extLst>
          </p:cNvPr>
          <p:cNvSpPr txBox="1"/>
          <p:nvPr/>
        </p:nvSpPr>
        <p:spPr>
          <a:xfrm>
            <a:off x="457200" y="6172200"/>
            <a:ext cx="7772400" cy="276999"/>
          </a:xfrm>
          <a:prstGeom prst="rect">
            <a:avLst/>
          </a:prstGeom>
          <a:noFill/>
        </p:spPr>
        <p:txBody>
          <a:bodyPr wrap="square" rtlCol="0">
            <a:spAutoFit/>
          </a:bodyPr>
          <a:lstStyle/>
          <a:p>
            <a:r>
              <a:rPr lang="en-US" sz="1200" dirty="0">
                <a:solidFill>
                  <a:schemeClr val="tx2">
                    <a:lumMod val="90000"/>
                    <a:lumOff val="10000"/>
                  </a:schemeClr>
                </a:solidFill>
                <a:ea typeface="+mn-lt"/>
                <a:cs typeface="+mn-lt"/>
              </a:rPr>
              <a:t>5 What Are Employers Looking for When Reviewing College Students’ Resumes? NACE Job Outlook 2025</a:t>
            </a:r>
            <a:endParaRPr lang="en-US" sz="1200" dirty="0">
              <a:solidFill>
                <a:schemeClr val="tx2">
                  <a:lumMod val="90000"/>
                  <a:lumOff val="10000"/>
                </a:schemeClr>
              </a:solidFill>
              <a:latin typeface="Aptos Display"/>
              <a:cs typeface="Helvetica"/>
            </a:endParaRPr>
          </a:p>
        </p:txBody>
      </p:sp>
    </p:spTree>
    <p:extLst>
      <p:ext uri="{BB962C8B-B14F-4D97-AF65-F5344CB8AC3E}">
        <p14:creationId xmlns:p14="http://schemas.microsoft.com/office/powerpoint/2010/main" val="27743959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7C5981-5CB4-8CC8-90DC-911108C60F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AB9AFA-E85C-786A-8691-C9671A8AABCE}"/>
              </a:ext>
            </a:extLst>
          </p:cNvPr>
          <p:cNvSpPr txBox="1">
            <a:spLocks noGrp="1"/>
          </p:cNvSpPr>
          <p:nvPr>
            <p:ph type="title" idx="4294967295"/>
          </p:nvPr>
        </p:nvSpPr>
        <p:spPr>
          <a:xfrm>
            <a:off x="128016" y="548640"/>
            <a:ext cx="11932920" cy="6463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tx2">
                    <a:lumMod val="90000"/>
                    <a:lumOff val="10000"/>
                  </a:schemeClr>
                </a:solidFill>
                <a:effectLst/>
                <a:uLnTx/>
                <a:uFillTx/>
                <a:latin typeface="+mj-lt"/>
                <a:ea typeface="+mn-ea"/>
                <a:cs typeface="+mn-cs"/>
              </a:rPr>
              <a:t>Lightcast Analysis  - August 2025</a:t>
            </a:r>
          </a:p>
        </p:txBody>
      </p:sp>
      <p:sp>
        <p:nvSpPr>
          <p:cNvPr id="5" name="object 3">
            <a:extLst>
              <a:ext uri="{FF2B5EF4-FFF2-40B4-BE49-F238E27FC236}">
                <a16:creationId xmlns:a16="http://schemas.microsoft.com/office/drawing/2014/main" id="{C3E4C185-D1E4-7D2F-3E49-BD214E5DC35C}"/>
              </a:ext>
            </a:extLst>
          </p:cNvPr>
          <p:cNvSpPr txBox="1"/>
          <p:nvPr/>
        </p:nvSpPr>
        <p:spPr>
          <a:xfrm>
            <a:off x="1600200" y="1600200"/>
            <a:ext cx="10058400" cy="4814780"/>
          </a:xfrm>
          <a:prstGeom prst="rect">
            <a:avLst/>
          </a:prstGeom>
        </p:spPr>
        <p:txBody>
          <a:bodyPr vert="horz" wrap="square" lIns="0" tIns="13335" rIns="0" bIns="0" rtlCol="0">
            <a:spAutoFit/>
          </a:bodyPr>
          <a:lstStyle/>
          <a:p>
            <a:pPr marL="285750" indent="-285750" algn="l">
              <a:buFont typeface="Arial" panose="020B0604020202020204" pitchFamily="34" charset="0"/>
              <a:buChar char="•"/>
            </a:pPr>
            <a:r>
              <a:rPr lang="en-US" sz="2400" dirty="0">
                <a:solidFill>
                  <a:srgbClr val="002060"/>
                </a:solidFill>
              </a:rPr>
              <a:t>S</a:t>
            </a:r>
            <a:r>
              <a:rPr lang="en-US" sz="2400" b="0" i="0" u="none" strike="noStrike" baseline="0" dirty="0">
                <a:solidFill>
                  <a:srgbClr val="002060"/>
                </a:solidFill>
              </a:rPr>
              <a:t>tudents completing an </a:t>
            </a:r>
            <a:r>
              <a:rPr lang="en-US" sz="2400" b="1" i="0" u="none" strike="noStrike" baseline="0" dirty="0">
                <a:solidFill>
                  <a:srgbClr val="002060"/>
                </a:solidFill>
              </a:rPr>
              <a:t>associates or bachelor's degree in 2023</a:t>
            </a:r>
          </a:p>
          <a:p>
            <a:pPr marL="285750" indent="-285750" algn="l">
              <a:buFont typeface="Arial" panose="020B0604020202020204" pitchFamily="34" charset="0"/>
              <a:buChar char="•"/>
            </a:pPr>
            <a:r>
              <a:rPr lang="en-US" sz="2400" b="0" i="0" u="none" strike="noStrike" baseline="0" dirty="0">
                <a:solidFill>
                  <a:srgbClr val="002060"/>
                </a:solidFill>
              </a:rPr>
              <a:t>Jobs Timeframe: </a:t>
            </a:r>
            <a:r>
              <a:rPr lang="en-US" sz="2400" b="1" i="0" u="none" strike="noStrike" baseline="0" dirty="0">
                <a:solidFill>
                  <a:srgbClr val="002060"/>
                </a:solidFill>
              </a:rPr>
              <a:t>2025 - 2030</a:t>
            </a:r>
          </a:p>
          <a:p>
            <a:pPr marL="285750" indent="-285750" algn="l">
              <a:buFont typeface="Arial" panose="020B0604020202020204" pitchFamily="34" charset="0"/>
              <a:buChar char="•"/>
            </a:pPr>
            <a:r>
              <a:rPr lang="en-US" sz="2400" b="0" i="0" u="none" strike="noStrike" baseline="0" dirty="0">
                <a:solidFill>
                  <a:srgbClr val="002060"/>
                </a:solidFill>
              </a:rPr>
              <a:t>Job Postings Timeframe: </a:t>
            </a:r>
            <a:r>
              <a:rPr lang="en-US" sz="2400" b="1" i="0" u="none" strike="noStrike" baseline="0" dirty="0">
                <a:solidFill>
                  <a:srgbClr val="002060"/>
                </a:solidFill>
              </a:rPr>
              <a:t>Jul 2023 - Jul 2025</a:t>
            </a:r>
          </a:p>
          <a:p>
            <a:pPr marL="285750" indent="-285750" algn="l">
              <a:buFont typeface="Arial" panose="020B0604020202020204" pitchFamily="34" charset="0"/>
              <a:buChar char="•"/>
            </a:pPr>
            <a:r>
              <a:rPr lang="en-US" sz="2400" dirty="0">
                <a:solidFill>
                  <a:srgbClr val="002060"/>
                </a:solidFill>
              </a:rPr>
              <a:t>Job Region: </a:t>
            </a:r>
            <a:r>
              <a:rPr lang="en-US" sz="2400" b="1" dirty="0">
                <a:solidFill>
                  <a:srgbClr val="002060"/>
                </a:solidFill>
              </a:rPr>
              <a:t>New York</a:t>
            </a:r>
          </a:p>
          <a:p>
            <a:pPr marL="285750" indent="-285750" algn="l">
              <a:buFont typeface="Arial" panose="020B0604020202020204" pitchFamily="34" charset="0"/>
              <a:buChar char="•"/>
            </a:pPr>
            <a:r>
              <a:rPr lang="en-US" sz="2400" b="1" i="0" u="none" strike="noStrike" baseline="0" dirty="0">
                <a:solidFill>
                  <a:srgbClr val="002060"/>
                </a:solidFill>
              </a:rPr>
              <a:t>Program Areas </a:t>
            </a:r>
            <a:r>
              <a:rPr lang="en-US" sz="2400" b="0" i="0" u="none" strike="noStrike" baseline="0" dirty="0">
                <a:solidFill>
                  <a:srgbClr val="002060"/>
                </a:solidFill>
              </a:rPr>
              <a:t>by CIP:</a:t>
            </a:r>
          </a:p>
          <a:p>
            <a:pPr lvl="2"/>
            <a:r>
              <a:rPr lang="en-US" sz="2400" b="0" i="0" u="none" strike="noStrike" baseline="0" dirty="0">
                <a:solidFill>
                  <a:srgbClr val="002060"/>
                </a:solidFill>
              </a:rPr>
              <a:t>05	Ethnic, Cultural, Gender, and Group Studies</a:t>
            </a:r>
          </a:p>
          <a:p>
            <a:pPr lvl="2"/>
            <a:r>
              <a:rPr lang="en-US" sz="2400" b="0" i="0" u="none" strike="noStrike" baseline="0" dirty="0">
                <a:solidFill>
                  <a:srgbClr val="002060"/>
                </a:solidFill>
              </a:rPr>
              <a:t>09 	Communication, Journalism, and Related Programs</a:t>
            </a:r>
          </a:p>
          <a:p>
            <a:pPr lvl="2"/>
            <a:r>
              <a:rPr lang="en-US" sz="2400" b="0" i="0" u="none" strike="noStrike" baseline="0" dirty="0">
                <a:solidFill>
                  <a:srgbClr val="002060"/>
                </a:solidFill>
              </a:rPr>
              <a:t>16 	Foreign Languages, Literatures, and Linguistics</a:t>
            </a:r>
          </a:p>
          <a:p>
            <a:pPr lvl="2"/>
            <a:r>
              <a:rPr lang="en-US" sz="2400" b="0" i="0" u="none" strike="noStrike" baseline="0" dirty="0">
                <a:solidFill>
                  <a:srgbClr val="002060"/>
                </a:solidFill>
              </a:rPr>
              <a:t>23 	English Language and Literature/Letters</a:t>
            </a:r>
          </a:p>
          <a:p>
            <a:pPr lvl="2"/>
            <a:r>
              <a:rPr lang="en-US" sz="2400" b="0" i="0" u="none" strike="noStrike" baseline="0" dirty="0">
                <a:solidFill>
                  <a:srgbClr val="002060"/>
                </a:solidFill>
              </a:rPr>
              <a:t>38 	Philosophy and Religious Studies</a:t>
            </a:r>
          </a:p>
          <a:p>
            <a:pPr lvl="2"/>
            <a:r>
              <a:rPr lang="en-US" sz="2400" b="0" i="0" u="none" strike="noStrike" baseline="0" dirty="0">
                <a:solidFill>
                  <a:srgbClr val="002060"/>
                </a:solidFill>
              </a:rPr>
              <a:t>42 	Psychology</a:t>
            </a:r>
          </a:p>
          <a:p>
            <a:pPr lvl="2"/>
            <a:r>
              <a:rPr lang="en-US" sz="2400" b="0" i="0" u="none" strike="noStrike" baseline="0" dirty="0">
                <a:solidFill>
                  <a:srgbClr val="002060"/>
                </a:solidFill>
              </a:rPr>
              <a:t>50 	Visual and Performing Arts</a:t>
            </a:r>
          </a:p>
          <a:p>
            <a:pPr lvl="2"/>
            <a:r>
              <a:rPr lang="en-US" sz="2400" b="0" i="0" u="none" strike="noStrike" baseline="0" dirty="0">
                <a:solidFill>
                  <a:srgbClr val="002060"/>
                </a:solidFill>
              </a:rPr>
              <a:t>54 	History</a:t>
            </a:r>
            <a:endParaRPr sz="2400" dirty="0">
              <a:solidFill>
                <a:srgbClr val="002060"/>
              </a:solidFill>
              <a:cs typeface="Gotham Medium"/>
            </a:endParaRPr>
          </a:p>
        </p:txBody>
      </p:sp>
    </p:spTree>
    <p:extLst>
      <p:ext uri="{BB962C8B-B14F-4D97-AF65-F5344CB8AC3E}">
        <p14:creationId xmlns:p14="http://schemas.microsoft.com/office/powerpoint/2010/main" val="3126241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AB9E5C-6523-3F46-B68D-3B2D749239C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905B02-7A74-2783-B0C6-E5730961FDB1}"/>
              </a:ext>
            </a:extLst>
          </p:cNvPr>
          <p:cNvSpPr txBox="1">
            <a:spLocks noGrp="1"/>
          </p:cNvSpPr>
          <p:nvPr>
            <p:ph type="title" idx="4294967295"/>
          </p:nvPr>
        </p:nvSpPr>
        <p:spPr>
          <a:xfrm>
            <a:off x="128016" y="548640"/>
            <a:ext cx="11932920" cy="6463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tab pos="914400" algn="l"/>
              </a:tabLst>
              <a:defRPr/>
            </a:pPr>
            <a:r>
              <a:rPr kumimoji="0" lang="en-US" altLang="en-US" sz="3600" b="1" i="0" u="none" strike="noStrike" kern="1200" cap="none" spc="0" normalizeH="0" baseline="0" noProof="0" dirty="0">
                <a:ln>
                  <a:noFill/>
                </a:ln>
                <a:solidFill>
                  <a:schemeClr val="tx2">
                    <a:lumMod val="90000"/>
                    <a:lumOff val="10000"/>
                  </a:schemeClr>
                </a:solidFill>
                <a:effectLst/>
                <a:uLnTx/>
                <a:uFillTx/>
                <a:latin typeface="+mj-lt"/>
                <a:ea typeface="inter"/>
                <a:cs typeface="inter"/>
              </a:rPr>
              <a:t>Core Technology Skills in High Demand (UG)</a:t>
            </a:r>
            <a:endParaRPr kumimoji="0" lang="en-US" altLang="en-US" sz="1800" b="0" i="0" u="none" strike="noStrike" kern="1200" cap="none" spc="0" normalizeH="0" baseline="0" noProof="0" dirty="0">
              <a:ln>
                <a:noFill/>
              </a:ln>
              <a:solidFill>
                <a:schemeClr val="tx2">
                  <a:lumMod val="90000"/>
                  <a:lumOff val="10000"/>
                </a:schemeClr>
              </a:solidFill>
              <a:effectLst/>
              <a:uLnTx/>
              <a:uFillTx/>
              <a:latin typeface="+mj-lt"/>
              <a:ea typeface="+mn-ea"/>
              <a:cs typeface="+mn-cs"/>
            </a:endParaRPr>
          </a:p>
        </p:txBody>
      </p:sp>
      <p:sp>
        <p:nvSpPr>
          <p:cNvPr id="6" name="Rectangle 4">
            <a:extLst>
              <a:ext uri="{FF2B5EF4-FFF2-40B4-BE49-F238E27FC236}">
                <a16:creationId xmlns:a16="http://schemas.microsoft.com/office/drawing/2014/main" id="{DC8A232A-14E9-A40B-2B2D-AC1A87DDF2C3}"/>
              </a:ext>
            </a:extLst>
          </p:cNvPr>
          <p:cNvSpPr>
            <a:spLocks noChangeArrowheads="1"/>
          </p:cNvSpPr>
          <p:nvPr/>
        </p:nvSpPr>
        <p:spPr bwMode="auto">
          <a:xfrm>
            <a:off x="1600200" y="1143000"/>
            <a:ext cx="10058400" cy="550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spAutoFit/>
          </a:bodyPr>
          <a:lstStyle>
            <a:lvl1pPr eaLnBrk="0" fontAlgn="base" hangingPunct="0">
              <a:spcBef>
                <a:spcPct val="0"/>
              </a:spcBef>
              <a:spcAft>
                <a:spcPct val="0"/>
              </a:spcAft>
              <a:tabLst>
                <a:tab pos="914400" algn="l"/>
              </a:tabLst>
              <a:defRPr>
                <a:solidFill>
                  <a:schemeClr val="tx1"/>
                </a:solidFill>
                <a:latin typeface="Arial" panose="020B0604020202020204" pitchFamily="34" charset="0"/>
              </a:defRPr>
            </a:lvl1pPr>
            <a:lvl2pPr eaLnBrk="0" fontAlgn="base" hangingPunct="0">
              <a:spcBef>
                <a:spcPct val="0"/>
              </a:spcBef>
              <a:spcAft>
                <a:spcPct val="0"/>
              </a:spcAft>
              <a:tabLst>
                <a:tab pos="914400" algn="l"/>
              </a:tabLst>
              <a:defRPr>
                <a:solidFill>
                  <a:schemeClr val="tx1"/>
                </a:solidFill>
                <a:latin typeface="Arial" panose="020B0604020202020204" pitchFamily="34" charset="0"/>
              </a:defRPr>
            </a:lvl2pPr>
            <a:lvl3pPr eaLnBrk="0" fontAlgn="base" hangingPunct="0">
              <a:spcBef>
                <a:spcPct val="0"/>
              </a:spcBef>
              <a:spcAft>
                <a:spcPct val="0"/>
              </a:spcAft>
              <a:tabLst>
                <a:tab pos="914400" algn="l"/>
              </a:tabLst>
              <a:defRPr>
                <a:solidFill>
                  <a:schemeClr val="tx1"/>
                </a:solidFill>
                <a:latin typeface="Arial" panose="020B0604020202020204" pitchFamily="34" charset="0"/>
              </a:defRPr>
            </a:lvl3pPr>
            <a:lvl4pPr eaLnBrk="0" fontAlgn="base" hangingPunct="0">
              <a:spcBef>
                <a:spcPct val="0"/>
              </a:spcBef>
              <a:spcAft>
                <a:spcPct val="0"/>
              </a:spcAft>
              <a:tabLst>
                <a:tab pos="914400" algn="l"/>
              </a:tabLst>
              <a:defRPr>
                <a:solidFill>
                  <a:schemeClr val="tx1"/>
                </a:solidFill>
                <a:latin typeface="Arial" panose="020B0604020202020204" pitchFamily="34" charset="0"/>
              </a:defRPr>
            </a:lvl4pPr>
            <a:lvl5pPr eaLnBrk="0" fontAlgn="base" hangingPunct="0">
              <a:spcBef>
                <a:spcPct val="0"/>
              </a:spcBef>
              <a:spcAft>
                <a:spcPct val="0"/>
              </a:spcAft>
              <a:tabLst>
                <a:tab pos="914400" algn="l"/>
              </a:tabLst>
              <a:defRPr>
                <a:solidFill>
                  <a:schemeClr val="tx1"/>
                </a:solidFill>
                <a:latin typeface="Arial" panose="020B0604020202020204" pitchFamily="34" charset="0"/>
              </a:defRPr>
            </a:lvl5pPr>
            <a:lvl6pPr eaLnBrk="0" fontAlgn="base" hangingPunct="0">
              <a:spcBef>
                <a:spcPct val="0"/>
              </a:spcBef>
              <a:spcAft>
                <a:spcPct val="0"/>
              </a:spcAft>
              <a:tabLst>
                <a:tab pos="914400" algn="l"/>
              </a:tabLst>
              <a:defRPr>
                <a:solidFill>
                  <a:schemeClr val="tx1"/>
                </a:solidFill>
                <a:latin typeface="Arial" panose="020B0604020202020204" pitchFamily="34" charset="0"/>
              </a:defRPr>
            </a:lvl6pPr>
            <a:lvl7pPr eaLnBrk="0" fontAlgn="base" hangingPunct="0">
              <a:spcBef>
                <a:spcPct val="0"/>
              </a:spcBef>
              <a:spcAft>
                <a:spcPct val="0"/>
              </a:spcAft>
              <a:tabLst>
                <a:tab pos="914400" algn="l"/>
              </a:tabLst>
              <a:defRPr>
                <a:solidFill>
                  <a:schemeClr val="tx1"/>
                </a:solidFill>
                <a:latin typeface="Arial" panose="020B0604020202020204" pitchFamily="34" charset="0"/>
              </a:defRPr>
            </a:lvl7pPr>
            <a:lvl8pPr eaLnBrk="0" fontAlgn="base" hangingPunct="0">
              <a:spcBef>
                <a:spcPct val="0"/>
              </a:spcBef>
              <a:spcAft>
                <a:spcPct val="0"/>
              </a:spcAft>
              <a:tabLst>
                <a:tab pos="914400" algn="l"/>
              </a:tabLst>
              <a:defRPr>
                <a:solidFill>
                  <a:schemeClr val="tx1"/>
                </a:solidFill>
                <a:latin typeface="Arial" panose="020B0604020202020204" pitchFamily="34" charset="0"/>
              </a:defRPr>
            </a:lvl8pPr>
            <a:lvl9pPr eaLnBrk="0" fontAlgn="base" hangingPunct="0">
              <a:spcBef>
                <a:spcPct val="0"/>
              </a:spcBef>
              <a:spcAft>
                <a:spcPct val="0"/>
              </a:spcAft>
              <a:tabLst>
                <a:tab pos="914400" algn="l"/>
              </a:tabLst>
              <a:defRPr>
                <a:solidFill>
                  <a:schemeClr val="tx1"/>
                </a:solidFill>
                <a:latin typeface="Arial" panose="020B0604020202020204" pitchFamily="34" charset="0"/>
              </a:defRPr>
            </a:lvl9pPr>
          </a:lstStyle>
          <a:p>
            <a:pPr>
              <a:tabLst/>
            </a:pPr>
            <a:r>
              <a:rPr kumimoji="0" lang="en-US" altLang="en-US" sz="1600" b="1" i="0" u="none" strike="noStrike" cap="none" normalizeH="0" baseline="0" dirty="0">
                <a:ln>
                  <a:noFill/>
                </a:ln>
                <a:solidFill>
                  <a:srgbClr val="002060"/>
                </a:solidFill>
                <a:effectLst/>
                <a:latin typeface="+mn-lt"/>
                <a:ea typeface="inter"/>
                <a:cs typeface="inter"/>
              </a:rPr>
              <a:t>Data and Analytics</a:t>
            </a:r>
            <a:endParaRPr kumimoji="0" lang="en-US" altLang="en-US" sz="1600" b="0" i="0" u="none" strike="noStrike" cap="none" normalizeH="0" baseline="0" dirty="0">
              <a:ln>
                <a:noFill/>
              </a:ln>
              <a:solidFill>
                <a:srgbClr val="002060"/>
              </a:solidFill>
              <a:effectLst/>
              <a:latin typeface="+mn-lt"/>
            </a:endParaRPr>
          </a:p>
          <a:p>
            <a:pPr lvl="1">
              <a:buFontTx/>
              <a:buChar char="•"/>
              <a:tabLst/>
            </a:pPr>
            <a:r>
              <a:rPr kumimoji="0" lang="en-US" altLang="en-US" sz="1600" b="1" i="0" u="none" strike="noStrike" cap="none" normalizeH="0" baseline="0" dirty="0">
                <a:ln>
                  <a:noFill/>
                </a:ln>
                <a:solidFill>
                  <a:srgbClr val="002060"/>
                </a:solidFill>
                <a:effectLst/>
                <a:latin typeface="+mn-lt"/>
                <a:ea typeface="inter"/>
                <a:cs typeface="inter"/>
              </a:rPr>
              <a:t>Data Analysis</a:t>
            </a:r>
            <a:r>
              <a:rPr kumimoji="0" lang="en-US" altLang="en-US" sz="1600" b="0" i="0" u="none" strike="noStrike" cap="none" normalizeH="0" baseline="0" dirty="0">
                <a:ln>
                  <a:noFill/>
                </a:ln>
                <a:solidFill>
                  <a:srgbClr val="002060"/>
                </a:solidFill>
                <a:effectLst/>
                <a:latin typeface="+mn-lt"/>
                <a:ea typeface="inter"/>
                <a:cs typeface="inter"/>
              </a:rPr>
              <a:t> (appears in 7–9% of job postings, with growth projections of +25%)</a:t>
            </a:r>
          </a:p>
          <a:p>
            <a:pPr lvl="1">
              <a:buFontTx/>
              <a:buChar char="•"/>
              <a:tabLst/>
            </a:pPr>
            <a:r>
              <a:rPr kumimoji="0" lang="en-US" altLang="en-US" sz="1600" b="1" i="0" u="none" strike="noStrike" cap="none" normalizeH="0" baseline="0" dirty="0">
                <a:ln>
                  <a:noFill/>
                </a:ln>
                <a:solidFill>
                  <a:srgbClr val="002060"/>
                </a:solidFill>
                <a:effectLst/>
                <a:latin typeface="+mn-lt"/>
                <a:ea typeface="inter"/>
                <a:cs typeface="inter"/>
              </a:rPr>
              <a:t>Statistics</a:t>
            </a:r>
            <a:r>
              <a:rPr kumimoji="0" lang="en-US" altLang="en-US" sz="1600" b="0" i="0" u="none" strike="noStrike" cap="none" normalizeH="0" baseline="0" dirty="0">
                <a:ln>
                  <a:noFill/>
                </a:ln>
                <a:solidFill>
                  <a:srgbClr val="002060"/>
                </a:solidFill>
                <a:effectLst/>
                <a:latin typeface="+mn-lt"/>
                <a:ea typeface="inter"/>
                <a:cs typeface="inter"/>
              </a:rPr>
              <a:t> (+22% growth)</a:t>
            </a:r>
            <a:endParaRPr kumimoji="0" lang="en-US" altLang="en-US" sz="1600" b="0" i="0" u="none" strike="noStrike" cap="none" normalizeH="0" baseline="0" dirty="0">
              <a:ln>
                <a:noFill/>
              </a:ln>
              <a:solidFill>
                <a:srgbClr val="002060"/>
              </a:solidFill>
              <a:effectLst/>
              <a:latin typeface="+mn-lt"/>
            </a:endParaRPr>
          </a:p>
          <a:p>
            <a:pPr lvl="1">
              <a:buFontTx/>
              <a:buChar char="•"/>
              <a:tabLst/>
            </a:pPr>
            <a:r>
              <a:rPr kumimoji="0" lang="en-US" altLang="en-US" sz="1600" b="1" i="0" u="none" strike="noStrike" cap="none" normalizeH="0" baseline="0" dirty="0">
                <a:ln>
                  <a:noFill/>
                </a:ln>
                <a:solidFill>
                  <a:srgbClr val="002060"/>
                </a:solidFill>
                <a:effectLst/>
                <a:latin typeface="+mn-lt"/>
                <a:ea typeface="inter"/>
                <a:cs typeface="inter"/>
              </a:rPr>
              <a:t>Data Visualization tools</a:t>
            </a:r>
            <a:r>
              <a:rPr kumimoji="0" lang="en-US" altLang="en-US" sz="1600" b="0" i="0" u="none" strike="noStrike" cap="none" normalizeH="0" baseline="0" dirty="0">
                <a:ln>
                  <a:noFill/>
                </a:ln>
                <a:solidFill>
                  <a:srgbClr val="002060"/>
                </a:solidFill>
                <a:effectLst/>
                <a:latin typeface="+mn-lt"/>
                <a:ea typeface="inter"/>
                <a:cs typeface="inter"/>
              </a:rPr>
              <a:t> (Tableau, dashboards, Power BI all rapidly growing, 20–25%+ projected skill growth)</a:t>
            </a:r>
            <a:endParaRPr kumimoji="0" lang="en-US" altLang="en-US" sz="1600" b="0" i="0" u="none" strike="noStrike" cap="none" normalizeH="0" baseline="0" dirty="0">
              <a:ln>
                <a:noFill/>
              </a:ln>
              <a:solidFill>
                <a:srgbClr val="002060"/>
              </a:solidFill>
              <a:effectLst/>
              <a:latin typeface="+mn-lt"/>
            </a:endParaRPr>
          </a:p>
          <a:p>
            <a:pPr lvl="1">
              <a:buFontTx/>
              <a:buChar char="•"/>
              <a:tabLst/>
            </a:pPr>
            <a:r>
              <a:rPr kumimoji="0" lang="en-US" altLang="en-US" sz="1600" b="1" i="0" u="none" strike="noStrike" cap="none" normalizeH="0" baseline="0" dirty="0">
                <a:ln>
                  <a:noFill/>
                </a:ln>
                <a:solidFill>
                  <a:srgbClr val="002060"/>
                </a:solidFill>
                <a:effectLst/>
                <a:latin typeface="+mn-lt"/>
                <a:ea typeface="inter"/>
                <a:cs typeface="inter"/>
              </a:rPr>
              <a:t>Research</a:t>
            </a:r>
            <a:r>
              <a:rPr kumimoji="0" lang="en-US" altLang="en-US" sz="1600" b="0" i="0" u="none" strike="noStrike" cap="none" normalizeH="0" baseline="0" dirty="0">
                <a:ln>
                  <a:noFill/>
                </a:ln>
                <a:solidFill>
                  <a:srgbClr val="002060"/>
                </a:solidFill>
                <a:effectLst/>
                <a:latin typeface="+mn-lt"/>
                <a:ea typeface="inter"/>
                <a:cs typeface="inter"/>
              </a:rPr>
              <a:t> (18–19% of postings, growing fast, connects analytics to social science grads)</a:t>
            </a:r>
            <a:endParaRPr kumimoji="0" lang="en-US" altLang="en-US" sz="1600" b="0" i="0" u="none" strike="noStrike" cap="none" normalizeH="0" baseline="0" dirty="0">
              <a:ln>
                <a:noFill/>
              </a:ln>
              <a:solidFill>
                <a:srgbClr val="002060"/>
              </a:solidFill>
              <a:effectLst/>
              <a:latin typeface="+mn-lt"/>
            </a:endParaRPr>
          </a:p>
          <a:p>
            <a:pPr>
              <a:tabLst/>
            </a:pPr>
            <a:r>
              <a:rPr kumimoji="0" lang="en-US" altLang="en-US" sz="1600" b="1" i="0" u="none" strike="noStrike" cap="none" normalizeH="0" baseline="0" dirty="0">
                <a:ln>
                  <a:noFill/>
                </a:ln>
                <a:solidFill>
                  <a:srgbClr val="002060"/>
                </a:solidFill>
                <a:effectLst/>
                <a:latin typeface="+mn-lt"/>
                <a:ea typeface="inter"/>
                <a:cs typeface="inter"/>
              </a:rPr>
              <a:t>Software and Digital Fluency</a:t>
            </a:r>
            <a:endParaRPr kumimoji="0" lang="en-US" altLang="en-US" sz="1600" b="0" i="0" u="none" strike="noStrike" cap="none" normalizeH="0" baseline="0" dirty="0">
              <a:ln>
                <a:noFill/>
              </a:ln>
              <a:solidFill>
                <a:srgbClr val="002060"/>
              </a:solidFill>
              <a:effectLst/>
              <a:latin typeface="+mn-lt"/>
            </a:endParaRPr>
          </a:p>
          <a:p>
            <a:pPr lvl="1">
              <a:buFontTx/>
              <a:buChar char="•"/>
              <a:tabLst/>
            </a:pPr>
            <a:r>
              <a:rPr kumimoji="0" lang="en-US" altLang="en-US" sz="1600" b="1" i="0" u="none" strike="noStrike" cap="none" normalizeH="0" baseline="0" dirty="0">
                <a:ln>
                  <a:noFill/>
                </a:ln>
                <a:solidFill>
                  <a:srgbClr val="002060"/>
                </a:solidFill>
                <a:effectLst/>
                <a:latin typeface="+mn-lt"/>
                <a:ea typeface="inter"/>
                <a:cs typeface="inter"/>
              </a:rPr>
              <a:t>Microsoft Office Suite</a:t>
            </a:r>
            <a:r>
              <a:rPr kumimoji="0" lang="en-US" altLang="en-US" sz="1600" b="0" i="0" u="none" strike="noStrike" cap="none" normalizeH="0" baseline="0" dirty="0">
                <a:ln>
                  <a:noFill/>
                </a:ln>
                <a:solidFill>
                  <a:srgbClr val="002060"/>
                </a:solidFill>
                <a:effectLst/>
                <a:latin typeface="+mn-lt"/>
                <a:ea typeface="inter"/>
                <a:cs typeface="inter"/>
              </a:rPr>
              <a:t> (Excel, PowerPoint, Outlook, Word)</a:t>
            </a:r>
            <a:endParaRPr kumimoji="0" lang="en-US" altLang="en-US" sz="1600" b="0" i="0" u="none" strike="noStrike" cap="none" normalizeH="0" baseline="0" dirty="0">
              <a:ln>
                <a:noFill/>
              </a:ln>
              <a:solidFill>
                <a:srgbClr val="002060"/>
              </a:solidFill>
              <a:effectLst/>
              <a:latin typeface="+mn-lt"/>
            </a:endParaRPr>
          </a:p>
          <a:p>
            <a:pPr lvl="2">
              <a:buFont typeface="Symbol" panose="05050102010706020507" pitchFamily="18" charset="2"/>
              <a:buChar char=""/>
              <a:tabLst/>
            </a:pPr>
            <a:r>
              <a:rPr kumimoji="0" lang="en-US" altLang="en-US" sz="1600" b="0" i="0" u="none" strike="noStrike" cap="none" normalizeH="0" baseline="0" dirty="0">
                <a:ln>
                  <a:noFill/>
                </a:ln>
                <a:solidFill>
                  <a:srgbClr val="002060"/>
                </a:solidFill>
                <a:effectLst/>
                <a:latin typeface="+mn-lt"/>
                <a:ea typeface="inter"/>
                <a:cs typeface="inter"/>
              </a:rPr>
              <a:t>Excel is in 13% of postings, with +18% projected growth</a:t>
            </a:r>
            <a:endParaRPr kumimoji="0" lang="en-US" altLang="en-US" sz="1600" b="0" i="0" u="none" strike="noStrike" cap="none" normalizeH="0" baseline="0" dirty="0">
              <a:ln>
                <a:noFill/>
              </a:ln>
              <a:solidFill>
                <a:srgbClr val="002060"/>
              </a:solidFill>
              <a:effectLst/>
              <a:latin typeface="+mn-lt"/>
            </a:endParaRPr>
          </a:p>
          <a:p>
            <a:pPr lvl="2">
              <a:buFont typeface="Symbol" panose="05050102010706020507" pitchFamily="18" charset="2"/>
              <a:buChar char=""/>
              <a:tabLst/>
            </a:pPr>
            <a:r>
              <a:rPr kumimoji="0" lang="en-US" altLang="en-US" sz="1600" b="0" i="0" u="none" strike="noStrike" cap="none" normalizeH="0" baseline="0" dirty="0">
                <a:ln>
                  <a:noFill/>
                </a:ln>
                <a:solidFill>
                  <a:srgbClr val="002060"/>
                </a:solidFill>
                <a:effectLst/>
                <a:latin typeface="+mn-lt"/>
                <a:ea typeface="inter"/>
                <a:cs typeface="inter"/>
              </a:rPr>
              <a:t>PowerPoint is especially fast-growing +26% </a:t>
            </a:r>
          </a:p>
          <a:p>
            <a:pPr lvl="2">
              <a:buFont typeface="Symbol" panose="05050102010706020507" pitchFamily="18" charset="2"/>
              <a:buChar char=""/>
              <a:tabLst/>
            </a:pPr>
            <a:r>
              <a:rPr kumimoji="0" lang="en-US" altLang="en-US" sz="1600" b="1" i="0" u="none" strike="noStrike" cap="none" normalizeH="0" baseline="0" dirty="0">
                <a:ln>
                  <a:noFill/>
                </a:ln>
                <a:solidFill>
                  <a:srgbClr val="002060"/>
                </a:solidFill>
                <a:effectLst/>
                <a:latin typeface="+mn-lt"/>
                <a:ea typeface="inter"/>
                <a:cs typeface="inter"/>
              </a:rPr>
              <a:t>Google Workspace</a:t>
            </a:r>
            <a:r>
              <a:rPr kumimoji="0" lang="en-US" altLang="en-US" sz="1600" b="0" i="0" u="none" strike="noStrike" cap="none" normalizeH="0" baseline="0" dirty="0">
                <a:ln>
                  <a:noFill/>
                </a:ln>
                <a:solidFill>
                  <a:srgbClr val="002060"/>
                </a:solidFill>
                <a:effectLst/>
                <a:latin typeface="+mn-lt"/>
                <a:ea typeface="inter"/>
                <a:cs typeface="inter"/>
              </a:rPr>
              <a:t> in 4–8% postings, with +18% growth</a:t>
            </a:r>
            <a:endParaRPr kumimoji="0" lang="en-US" altLang="en-US" sz="1600" b="0" i="0" u="none" strike="noStrike" cap="none" normalizeH="0" baseline="0" dirty="0">
              <a:ln>
                <a:noFill/>
              </a:ln>
              <a:solidFill>
                <a:srgbClr val="002060"/>
              </a:solidFill>
              <a:effectLst/>
              <a:latin typeface="+mn-lt"/>
            </a:endParaRPr>
          </a:p>
          <a:p>
            <a:pPr lvl="2">
              <a:buFontTx/>
              <a:buChar char="•"/>
              <a:tabLst/>
            </a:pPr>
            <a:r>
              <a:rPr kumimoji="0" lang="en-US" altLang="en-US" sz="1600" b="1" i="0" u="none" strike="noStrike" cap="none" normalizeH="0" baseline="0" dirty="0">
                <a:ln>
                  <a:noFill/>
                </a:ln>
                <a:solidFill>
                  <a:srgbClr val="002060"/>
                </a:solidFill>
                <a:effectLst/>
                <a:latin typeface="+mn-lt"/>
                <a:ea typeface="inter"/>
                <a:cs typeface="inter"/>
              </a:rPr>
              <a:t>Salesforce</a:t>
            </a:r>
            <a:r>
              <a:rPr kumimoji="0" lang="en-US" altLang="en-US" sz="1600" b="0" i="0" u="none" strike="noStrike" cap="none" normalizeH="0" baseline="0" dirty="0">
                <a:ln>
                  <a:noFill/>
                </a:ln>
                <a:solidFill>
                  <a:srgbClr val="002060"/>
                </a:solidFill>
                <a:effectLst/>
                <a:latin typeface="+mn-lt"/>
                <a:ea typeface="inter"/>
                <a:cs typeface="inter"/>
              </a:rPr>
              <a:t> (appearing regularly, +24% growth, tied to marketing, fundraising, communications roles relevant for non-STEM grads)</a:t>
            </a:r>
            <a:endParaRPr kumimoji="0" lang="en-US" altLang="en-US" sz="1600" b="0" i="0" u="none" strike="noStrike" cap="none" normalizeH="0" baseline="0" dirty="0">
              <a:ln>
                <a:noFill/>
              </a:ln>
              <a:solidFill>
                <a:srgbClr val="002060"/>
              </a:solidFill>
              <a:effectLst/>
              <a:latin typeface="+mn-lt"/>
            </a:endParaRPr>
          </a:p>
          <a:p>
            <a:pPr>
              <a:tabLst/>
            </a:pPr>
            <a:r>
              <a:rPr kumimoji="0" lang="en-US" altLang="en-US" sz="1600" b="1" i="0" u="none" strike="noStrike" cap="none" normalizeH="0" baseline="0" dirty="0">
                <a:ln>
                  <a:noFill/>
                </a:ln>
                <a:solidFill>
                  <a:srgbClr val="002060"/>
                </a:solidFill>
                <a:effectLst/>
                <a:latin typeface="+mn-lt"/>
                <a:ea typeface="inter"/>
                <a:cs typeface="inter"/>
              </a:rPr>
              <a:t>Programming and Emerging Tech Skill</a:t>
            </a:r>
          </a:p>
          <a:p>
            <a:pPr lvl="1">
              <a:buFontTx/>
              <a:buChar char="•"/>
              <a:tabLst/>
            </a:pPr>
            <a:r>
              <a:rPr lang="en-US" altLang="en-US" sz="1600" b="1" dirty="0">
                <a:solidFill>
                  <a:srgbClr val="002060"/>
                </a:solidFill>
                <a:latin typeface="+mn-lt"/>
                <a:ea typeface="inter"/>
                <a:cs typeface="inter"/>
              </a:rPr>
              <a:t>Python</a:t>
            </a:r>
            <a:r>
              <a:rPr lang="en-US" altLang="en-US" sz="1600" dirty="0">
                <a:solidFill>
                  <a:srgbClr val="002060"/>
                </a:solidFill>
                <a:latin typeface="+mn-lt"/>
                <a:ea typeface="inter"/>
                <a:cs typeface="inter"/>
              </a:rPr>
              <a:t> (+24% growth, frequently linked to roles in research, market analysis, and digital media analytics)</a:t>
            </a:r>
            <a:endParaRPr lang="en-US" altLang="en-US" sz="1600" dirty="0">
              <a:solidFill>
                <a:srgbClr val="002060"/>
              </a:solidFill>
              <a:latin typeface="+mn-lt"/>
            </a:endParaRPr>
          </a:p>
          <a:p>
            <a:pPr lvl="1">
              <a:buFontTx/>
              <a:buChar char="•"/>
              <a:tabLst/>
            </a:pPr>
            <a:r>
              <a:rPr lang="en-US" altLang="en-US" sz="1600" b="1" dirty="0">
                <a:solidFill>
                  <a:srgbClr val="002060"/>
                </a:solidFill>
                <a:latin typeface="+mn-lt"/>
                <a:ea typeface="inter"/>
                <a:cs typeface="inter"/>
              </a:rPr>
              <a:t>SQL</a:t>
            </a:r>
            <a:r>
              <a:rPr lang="en-US" altLang="en-US" sz="1600" dirty="0">
                <a:solidFill>
                  <a:srgbClr val="002060"/>
                </a:solidFill>
                <a:latin typeface="+mn-lt"/>
                <a:ea typeface="inter"/>
                <a:cs typeface="inter"/>
              </a:rPr>
              <a:t> (stable but widespread, 6% postings, essential for handling databases in research, marketing, and policy contexts)</a:t>
            </a:r>
            <a:endParaRPr lang="en-US" altLang="en-US" sz="1600" dirty="0">
              <a:solidFill>
                <a:srgbClr val="002060"/>
              </a:solidFill>
              <a:latin typeface="+mn-lt"/>
            </a:endParaRPr>
          </a:p>
          <a:p>
            <a:pPr lvl="1">
              <a:buFontTx/>
              <a:buChar char="•"/>
              <a:tabLst/>
            </a:pPr>
            <a:r>
              <a:rPr lang="en-US" altLang="en-US" sz="1600" b="1" dirty="0">
                <a:solidFill>
                  <a:srgbClr val="002060"/>
                </a:solidFill>
                <a:latin typeface="+mn-lt"/>
                <a:ea typeface="inter"/>
                <a:cs typeface="inter"/>
              </a:rPr>
              <a:t>Java/JavaScript/HTML/CSS</a:t>
            </a:r>
            <a:r>
              <a:rPr lang="en-US" altLang="en-US" sz="1600" dirty="0">
                <a:solidFill>
                  <a:srgbClr val="002060"/>
                </a:solidFill>
                <a:latin typeface="+mn-lt"/>
                <a:ea typeface="inter"/>
                <a:cs typeface="inter"/>
              </a:rPr>
              <a:t> (not dominant but consistently present, suggesting even humanities grads can benefit from basic coding/web skills)</a:t>
            </a:r>
            <a:endParaRPr lang="en-US" altLang="en-US" sz="1600" dirty="0">
              <a:solidFill>
                <a:srgbClr val="002060"/>
              </a:solidFill>
              <a:latin typeface="+mn-lt"/>
            </a:endParaRPr>
          </a:p>
          <a:p>
            <a:pPr lvl="1">
              <a:buFontTx/>
              <a:buChar char="•"/>
              <a:tabLst/>
            </a:pPr>
            <a:r>
              <a:rPr lang="en-US" altLang="en-US" sz="1600" b="1" dirty="0">
                <a:solidFill>
                  <a:srgbClr val="002060"/>
                </a:solidFill>
                <a:latin typeface="+mn-lt"/>
                <a:ea typeface="inter"/>
                <a:cs typeface="inter"/>
              </a:rPr>
              <a:t>AI and Automation</a:t>
            </a:r>
            <a:endParaRPr lang="en-US" altLang="en-US" sz="1600" dirty="0">
              <a:solidFill>
                <a:srgbClr val="002060"/>
              </a:solidFill>
              <a:latin typeface="+mn-lt"/>
            </a:endParaRPr>
          </a:p>
          <a:p>
            <a:pPr lvl="2">
              <a:buFont typeface="Symbol" panose="05050102010706020507" pitchFamily="18" charset="2"/>
              <a:buChar char=""/>
              <a:tabLst/>
            </a:pPr>
            <a:r>
              <a:rPr lang="en-US" altLang="en-US" sz="1600" dirty="0">
                <a:solidFill>
                  <a:srgbClr val="002060"/>
                </a:solidFill>
                <a:latin typeface="+mn-lt"/>
                <a:ea typeface="inter"/>
                <a:cs typeface="inter"/>
              </a:rPr>
              <a:t>Artificial Intelligence appears as a growing skill (+12.4%)</a:t>
            </a:r>
            <a:endParaRPr lang="en-US" altLang="en-US" sz="1600" dirty="0">
              <a:solidFill>
                <a:srgbClr val="002060"/>
              </a:solidFill>
              <a:latin typeface="+mn-lt"/>
            </a:endParaRPr>
          </a:p>
          <a:p>
            <a:pPr lvl="2">
              <a:buFont typeface="Symbol" panose="05050102010706020507" pitchFamily="18" charset="2"/>
              <a:buChar char=""/>
              <a:tabLst/>
            </a:pPr>
            <a:r>
              <a:rPr lang="en-US" altLang="en-US" sz="1600" dirty="0">
                <a:solidFill>
                  <a:srgbClr val="002060"/>
                </a:solidFill>
                <a:latin typeface="+mn-lt"/>
                <a:ea typeface="inter"/>
                <a:cs typeface="inter"/>
              </a:rPr>
              <a:t>Automation skills projected to grow +30% (process efficiency, workflow management—often tied to digital transformation jobs in communications or HR)</a:t>
            </a:r>
            <a:endParaRPr lang="en-US" altLang="en-US" sz="1600" dirty="0">
              <a:solidFill>
                <a:srgbClr val="002060"/>
              </a:solidFill>
              <a:latin typeface="+mn-lt"/>
            </a:endParaRPr>
          </a:p>
        </p:txBody>
      </p:sp>
    </p:spTree>
    <p:extLst>
      <p:ext uri="{BB962C8B-B14F-4D97-AF65-F5344CB8AC3E}">
        <p14:creationId xmlns:p14="http://schemas.microsoft.com/office/powerpoint/2010/main" val="18658252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BBC55B-F7BA-8560-7918-2030EFFAA4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9DCFB2-A07A-DC4D-4FC3-E154FD0B29C4}"/>
              </a:ext>
            </a:extLst>
          </p:cNvPr>
          <p:cNvSpPr txBox="1">
            <a:spLocks noGrp="1"/>
          </p:cNvSpPr>
          <p:nvPr>
            <p:ph type="title" idx="4294967295"/>
          </p:nvPr>
        </p:nvSpPr>
        <p:spPr>
          <a:xfrm>
            <a:off x="128016" y="548640"/>
            <a:ext cx="11932920" cy="6463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tab pos="914400" algn="l"/>
              </a:tabLst>
              <a:defRPr/>
            </a:pPr>
            <a:r>
              <a:rPr kumimoji="0" lang="en-US" altLang="en-US" sz="3600" b="1" i="0" u="none" strike="noStrike" kern="1200" cap="none" spc="0" normalizeH="0" baseline="0" noProof="0" dirty="0">
                <a:ln>
                  <a:noFill/>
                </a:ln>
                <a:solidFill>
                  <a:schemeClr val="tx2">
                    <a:lumMod val="90000"/>
                    <a:lumOff val="10000"/>
                  </a:schemeClr>
                </a:solidFill>
                <a:effectLst/>
                <a:uLnTx/>
                <a:uFillTx/>
                <a:latin typeface="+mj-lt"/>
                <a:ea typeface="inter"/>
                <a:cs typeface="inter"/>
              </a:rPr>
              <a:t>    Core Technology Skills in High Demand </a:t>
            </a:r>
            <a:r>
              <a:rPr kumimoji="0" lang="en-US" altLang="en-US" sz="3600" b="1" i="0" u="none" strike="noStrike" kern="1200" cap="none" spc="0" normalizeH="0" baseline="0" noProof="0" dirty="0">
                <a:ln>
                  <a:noFill/>
                </a:ln>
                <a:solidFill>
                  <a:schemeClr val="tx2">
                    <a:lumMod val="90000"/>
                    <a:lumOff val="10000"/>
                  </a:schemeClr>
                </a:solidFill>
                <a:effectLst/>
                <a:uLnTx/>
                <a:uFillTx/>
                <a:latin typeface="+mj-lt"/>
                <a:ea typeface="+mn-ea"/>
                <a:cs typeface="+mn-cs"/>
              </a:rPr>
              <a:t>(Grad)</a:t>
            </a:r>
            <a:endParaRPr kumimoji="0" lang="en-US" altLang="en-US" sz="1800" b="0" i="0" u="none" strike="noStrike" kern="1200" cap="none" spc="0" normalizeH="0" baseline="0" noProof="0" dirty="0">
              <a:ln>
                <a:noFill/>
              </a:ln>
              <a:solidFill>
                <a:schemeClr val="tx2">
                  <a:lumMod val="90000"/>
                  <a:lumOff val="10000"/>
                </a:schemeClr>
              </a:solidFill>
              <a:effectLst/>
              <a:uLnTx/>
              <a:uFillTx/>
              <a:latin typeface="+mj-lt"/>
              <a:ea typeface="+mn-ea"/>
              <a:cs typeface="+mn-cs"/>
            </a:endParaRPr>
          </a:p>
        </p:txBody>
      </p:sp>
      <p:sp>
        <p:nvSpPr>
          <p:cNvPr id="6" name="Rectangle 4">
            <a:extLst>
              <a:ext uri="{FF2B5EF4-FFF2-40B4-BE49-F238E27FC236}">
                <a16:creationId xmlns:a16="http://schemas.microsoft.com/office/drawing/2014/main" id="{5DD91A0A-68B7-6DBB-F571-968AF4562A32}"/>
              </a:ext>
            </a:extLst>
          </p:cNvPr>
          <p:cNvSpPr>
            <a:spLocks noChangeArrowheads="1"/>
          </p:cNvSpPr>
          <p:nvPr/>
        </p:nvSpPr>
        <p:spPr bwMode="auto">
          <a:xfrm>
            <a:off x="1600200" y="1600200"/>
            <a:ext cx="10058400" cy="507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spAutoFit/>
          </a:bodyPr>
          <a:lstStyle>
            <a:lvl1pPr eaLnBrk="0" fontAlgn="base" hangingPunct="0">
              <a:spcBef>
                <a:spcPct val="0"/>
              </a:spcBef>
              <a:spcAft>
                <a:spcPct val="0"/>
              </a:spcAft>
              <a:tabLst>
                <a:tab pos="914400" algn="l"/>
              </a:tabLst>
              <a:defRPr>
                <a:solidFill>
                  <a:schemeClr val="tx1"/>
                </a:solidFill>
                <a:latin typeface="Arial" panose="020B0604020202020204" pitchFamily="34" charset="0"/>
              </a:defRPr>
            </a:lvl1pPr>
            <a:lvl2pPr eaLnBrk="0" fontAlgn="base" hangingPunct="0">
              <a:spcBef>
                <a:spcPct val="0"/>
              </a:spcBef>
              <a:spcAft>
                <a:spcPct val="0"/>
              </a:spcAft>
              <a:tabLst>
                <a:tab pos="914400" algn="l"/>
              </a:tabLst>
              <a:defRPr>
                <a:solidFill>
                  <a:schemeClr val="tx1"/>
                </a:solidFill>
                <a:latin typeface="Arial" panose="020B0604020202020204" pitchFamily="34" charset="0"/>
              </a:defRPr>
            </a:lvl2pPr>
            <a:lvl3pPr eaLnBrk="0" fontAlgn="base" hangingPunct="0">
              <a:spcBef>
                <a:spcPct val="0"/>
              </a:spcBef>
              <a:spcAft>
                <a:spcPct val="0"/>
              </a:spcAft>
              <a:tabLst>
                <a:tab pos="914400" algn="l"/>
              </a:tabLst>
              <a:defRPr>
                <a:solidFill>
                  <a:schemeClr val="tx1"/>
                </a:solidFill>
                <a:latin typeface="Arial" panose="020B0604020202020204" pitchFamily="34" charset="0"/>
              </a:defRPr>
            </a:lvl3pPr>
            <a:lvl4pPr eaLnBrk="0" fontAlgn="base" hangingPunct="0">
              <a:spcBef>
                <a:spcPct val="0"/>
              </a:spcBef>
              <a:spcAft>
                <a:spcPct val="0"/>
              </a:spcAft>
              <a:tabLst>
                <a:tab pos="914400" algn="l"/>
              </a:tabLst>
              <a:defRPr>
                <a:solidFill>
                  <a:schemeClr val="tx1"/>
                </a:solidFill>
                <a:latin typeface="Arial" panose="020B0604020202020204" pitchFamily="34" charset="0"/>
              </a:defRPr>
            </a:lvl4pPr>
            <a:lvl5pPr eaLnBrk="0" fontAlgn="base" hangingPunct="0">
              <a:spcBef>
                <a:spcPct val="0"/>
              </a:spcBef>
              <a:spcAft>
                <a:spcPct val="0"/>
              </a:spcAft>
              <a:tabLst>
                <a:tab pos="914400" algn="l"/>
              </a:tabLst>
              <a:defRPr>
                <a:solidFill>
                  <a:schemeClr val="tx1"/>
                </a:solidFill>
                <a:latin typeface="Arial" panose="020B0604020202020204" pitchFamily="34" charset="0"/>
              </a:defRPr>
            </a:lvl5pPr>
            <a:lvl6pPr eaLnBrk="0" fontAlgn="base" hangingPunct="0">
              <a:spcBef>
                <a:spcPct val="0"/>
              </a:spcBef>
              <a:spcAft>
                <a:spcPct val="0"/>
              </a:spcAft>
              <a:tabLst>
                <a:tab pos="914400" algn="l"/>
              </a:tabLst>
              <a:defRPr>
                <a:solidFill>
                  <a:schemeClr val="tx1"/>
                </a:solidFill>
                <a:latin typeface="Arial" panose="020B0604020202020204" pitchFamily="34" charset="0"/>
              </a:defRPr>
            </a:lvl6pPr>
            <a:lvl7pPr eaLnBrk="0" fontAlgn="base" hangingPunct="0">
              <a:spcBef>
                <a:spcPct val="0"/>
              </a:spcBef>
              <a:spcAft>
                <a:spcPct val="0"/>
              </a:spcAft>
              <a:tabLst>
                <a:tab pos="914400" algn="l"/>
              </a:tabLst>
              <a:defRPr>
                <a:solidFill>
                  <a:schemeClr val="tx1"/>
                </a:solidFill>
                <a:latin typeface="Arial" panose="020B0604020202020204" pitchFamily="34" charset="0"/>
              </a:defRPr>
            </a:lvl7pPr>
            <a:lvl8pPr eaLnBrk="0" fontAlgn="base" hangingPunct="0">
              <a:spcBef>
                <a:spcPct val="0"/>
              </a:spcBef>
              <a:spcAft>
                <a:spcPct val="0"/>
              </a:spcAft>
              <a:tabLst>
                <a:tab pos="914400" algn="l"/>
              </a:tabLst>
              <a:defRPr>
                <a:solidFill>
                  <a:schemeClr val="tx1"/>
                </a:solidFill>
                <a:latin typeface="Arial" panose="020B0604020202020204" pitchFamily="34" charset="0"/>
              </a:defRPr>
            </a:lvl8pPr>
            <a:lvl9pPr eaLnBrk="0" fontAlgn="base" hangingPunct="0">
              <a:spcBef>
                <a:spcPct val="0"/>
              </a:spcBef>
              <a:spcAft>
                <a:spcPct val="0"/>
              </a:spcAft>
              <a:tabLst>
                <a:tab pos="914400" algn="l"/>
              </a:tabLst>
              <a:defRPr>
                <a:solidFill>
                  <a:schemeClr val="tx1"/>
                </a:solidFill>
                <a:latin typeface="Arial" panose="020B0604020202020204" pitchFamily="34" charset="0"/>
              </a:defRPr>
            </a:lvl9pPr>
          </a:lstStyle>
          <a:p>
            <a:pPr marL="342900" marR="0" lvl="0" indent="-342900">
              <a:spcBef>
                <a:spcPts val="0"/>
              </a:spcBef>
              <a:spcAft>
                <a:spcPts val="0"/>
              </a:spcAft>
              <a:buFont typeface="Symbol" panose="05050102010706020507" pitchFamily="18" charset="2"/>
              <a:buChar char=""/>
              <a:tabLst>
                <a:tab pos="571500" algn="l"/>
              </a:tabLst>
            </a:pPr>
            <a:r>
              <a:rPr lang="en-US" b="1" dirty="0">
                <a:solidFill>
                  <a:srgbClr val="002060"/>
                </a:solidFill>
                <a:effectLst/>
                <a:latin typeface="+mn-lt"/>
                <a:ea typeface="inter"/>
                <a:cs typeface="inter"/>
              </a:rPr>
              <a:t>Data Analysis &amp; Statistics</a:t>
            </a:r>
            <a:r>
              <a:rPr lang="en-US" dirty="0">
                <a:solidFill>
                  <a:srgbClr val="002060"/>
                </a:solidFill>
                <a:effectLst/>
                <a:latin typeface="+mn-lt"/>
                <a:ea typeface="inter"/>
                <a:cs typeface="inter"/>
              </a:rPr>
              <a:t>: Frequently cited in job postings across research, social sciences, policy, and business roles. Associated growth: +22–26% over baseline.</a:t>
            </a:r>
            <a:endParaRPr lang="en-US" dirty="0">
              <a:solidFill>
                <a:srgbClr val="002060"/>
              </a:solidFill>
              <a:effectLst/>
              <a:latin typeface="+mn-lt"/>
              <a:ea typeface="Aptos" panose="020B0004020202020204" pitchFamily="34"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tabLst>
                <a:tab pos="571500" algn="l"/>
              </a:tabLst>
            </a:pPr>
            <a:r>
              <a:rPr lang="en-US" b="1" dirty="0">
                <a:solidFill>
                  <a:srgbClr val="002060"/>
                </a:solidFill>
                <a:effectLst/>
                <a:latin typeface="+mn-lt"/>
                <a:ea typeface="inter"/>
                <a:cs typeface="inter"/>
              </a:rPr>
              <a:t>Programming Languages</a:t>
            </a:r>
            <a:r>
              <a:rPr lang="en-US" dirty="0">
                <a:solidFill>
                  <a:srgbClr val="002060"/>
                </a:solidFill>
                <a:effectLst/>
                <a:latin typeface="+mn-lt"/>
                <a:ea typeface="inter"/>
                <a:cs typeface="inter"/>
              </a:rPr>
              <a:t>:</a:t>
            </a:r>
            <a:endParaRPr lang="en-US" dirty="0">
              <a:solidFill>
                <a:srgbClr val="002060"/>
              </a:solidFill>
              <a:effectLst/>
              <a:latin typeface="+mn-lt"/>
              <a:ea typeface="Aptos" panose="020B0004020202020204" pitchFamily="34" charset="0"/>
              <a:cs typeface="Times New Roman" panose="02020603050405020304" pitchFamily="18" charset="0"/>
            </a:endParaRPr>
          </a:p>
          <a:p>
            <a:pPr marL="742950" marR="0" lvl="1" indent="-285750">
              <a:spcBef>
                <a:spcPts val="0"/>
              </a:spcBef>
              <a:spcAft>
                <a:spcPts val="0"/>
              </a:spcAft>
              <a:buFont typeface="Courier New" panose="02070309020205020404" pitchFamily="49" charset="0"/>
              <a:buChar char="o"/>
              <a:tabLst>
                <a:tab pos="914400" algn="l"/>
              </a:tabLst>
            </a:pPr>
            <a:r>
              <a:rPr lang="en-US" dirty="0">
                <a:solidFill>
                  <a:srgbClr val="002060"/>
                </a:solidFill>
                <a:effectLst/>
                <a:latin typeface="+mn-lt"/>
                <a:ea typeface="inter"/>
                <a:cs typeface="inter"/>
              </a:rPr>
              <a:t>Python (+24.5% growth)</a:t>
            </a:r>
          </a:p>
          <a:p>
            <a:pPr marL="742950" marR="0" lvl="1" indent="-285750">
              <a:spcBef>
                <a:spcPts val="0"/>
              </a:spcBef>
              <a:spcAft>
                <a:spcPts val="0"/>
              </a:spcAft>
              <a:buFont typeface="Courier New" panose="02070309020205020404" pitchFamily="49" charset="0"/>
              <a:buChar char="o"/>
              <a:tabLst>
                <a:tab pos="914400" algn="l"/>
              </a:tabLst>
            </a:pPr>
            <a:r>
              <a:rPr lang="en-US" dirty="0">
                <a:solidFill>
                  <a:srgbClr val="002060"/>
                </a:solidFill>
                <a:effectLst/>
                <a:latin typeface="+mn-lt"/>
                <a:ea typeface="inter"/>
                <a:cs typeface="inter"/>
              </a:rPr>
              <a:t>R (+20.3%)</a:t>
            </a:r>
            <a:endParaRPr lang="en-US" dirty="0">
              <a:solidFill>
                <a:srgbClr val="002060"/>
              </a:solidFill>
              <a:effectLst/>
              <a:latin typeface="+mn-lt"/>
              <a:ea typeface="Aptos" panose="020B0004020202020204" pitchFamily="34" charset="0"/>
              <a:cs typeface="Times New Roman" panose="02020603050405020304" pitchFamily="18" charset="0"/>
            </a:endParaRPr>
          </a:p>
          <a:p>
            <a:pPr marL="742950" marR="0" lvl="1" indent="-285750">
              <a:spcBef>
                <a:spcPts val="0"/>
              </a:spcBef>
              <a:spcAft>
                <a:spcPts val="0"/>
              </a:spcAft>
              <a:buFont typeface="Courier New" panose="02070309020205020404" pitchFamily="49" charset="0"/>
              <a:buChar char="o"/>
              <a:tabLst>
                <a:tab pos="914400" algn="l"/>
              </a:tabLst>
            </a:pPr>
            <a:r>
              <a:rPr lang="en-US" dirty="0">
                <a:solidFill>
                  <a:srgbClr val="002060"/>
                </a:solidFill>
                <a:effectLst/>
                <a:latin typeface="+mn-lt"/>
                <a:ea typeface="inter"/>
                <a:cs typeface="inter"/>
              </a:rPr>
              <a:t>SQL (steady, but high demand in analytics and data processing)</a:t>
            </a:r>
            <a:endParaRPr lang="en-US" dirty="0">
              <a:solidFill>
                <a:srgbClr val="002060"/>
              </a:solidFill>
              <a:effectLst/>
              <a:latin typeface="+mn-lt"/>
              <a:ea typeface="Aptos" panose="020B0004020202020204" pitchFamily="34" charset="0"/>
              <a:cs typeface="Times New Roman" panose="02020603050405020304" pitchFamily="18" charset="0"/>
            </a:endParaRPr>
          </a:p>
          <a:p>
            <a:pPr marL="742950" marR="0" lvl="1" indent="-285750">
              <a:spcBef>
                <a:spcPts val="0"/>
              </a:spcBef>
              <a:spcAft>
                <a:spcPts val="0"/>
              </a:spcAft>
              <a:buFont typeface="Courier New" panose="02070309020205020404" pitchFamily="49" charset="0"/>
              <a:buChar char="o"/>
              <a:tabLst>
                <a:tab pos="914400" algn="l"/>
              </a:tabLst>
            </a:pPr>
            <a:r>
              <a:rPr lang="en-US" dirty="0">
                <a:solidFill>
                  <a:srgbClr val="002060"/>
                </a:solidFill>
                <a:effectLst/>
                <a:latin typeface="+mn-lt"/>
                <a:ea typeface="inter"/>
                <a:cs typeface="inter"/>
              </a:rPr>
              <a:t>Java, JavaScript, C++, and C# (moderate demand with growing momentum in applied technology roles)</a:t>
            </a:r>
            <a:endParaRPr lang="en-US" dirty="0">
              <a:solidFill>
                <a:srgbClr val="002060"/>
              </a:solidFill>
              <a:effectLst/>
              <a:latin typeface="+mn-lt"/>
              <a:ea typeface="Aptos" panose="020B0004020202020204" pitchFamily="34"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tabLst>
                <a:tab pos="571500" algn="l"/>
              </a:tabLst>
            </a:pPr>
            <a:r>
              <a:rPr lang="en-US" b="1" dirty="0">
                <a:solidFill>
                  <a:srgbClr val="002060"/>
                </a:solidFill>
                <a:effectLst/>
                <a:latin typeface="+mn-lt"/>
                <a:ea typeface="inter"/>
                <a:cs typeface="inter"/>
              </a:rPr>
              <a:t>Data Science &amp; AI</a:t>
            </a:r>
            <a:r>
              <a:rPr lang="en-US" dirty="0">
                <a:solidFill>
                  <a:srgbClr val="002060"/>
                </a:solidFill>
                <a:effectLst/>
                <a:latin typeface="+mn-lt"/>
                <a:ea typeface="inter"/>
                <a:cs typeface="inter"/>
              </a:rPr>
              <a:t>: Employers expect increasing familiarity with data-driven methods and applied AI. "Machine Learning" and "Artificial Intelligence" appear as trending competencies (+12–20% growth).</a:t>
            </a:r>
            <a:endParaRPr lang="en-US" dirty="0">
              <a:solidFill>
                <a:srgbClr val="002060"/>
              </a:solidFill>
              <a:effectLst/>
              <a:latin typeface="+mn-lt"/>
              <a:ea typeface="Aptos" panose="020B0004020202020204" pitchFamily="34"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tabLst>
                <a:tab pos="571500" algn="l"/>
              </a:tabLst>
            </a:pPr>
            <a:r>
              <a:rPr lang="en-US" b="1" dirty="0">
                <a:solidFill>
                  <a:srgbClr val="002060"/>
                </a:solidFill>
                <a:effectLst/>
                <a:latin typeface="+mn-lt"/>
                <a:ea typeface="inter"/>
                <a:cs typeface="inter"/>
              </a:rPr>
              <a:t>Visualization &amp; Business Intelligence Tools</a:t>
            </a:r>
            <a:r>
              <a:rPr lang="en-US" dirty="0">
                <a:solidFill>
                  <a:srgbClr val="002060"/>
                </a:solidFill>
                <a:effectLst/>
                <a:latin typeface="+mn-lt"/>
                <a:ea typeface="inter"/>
                <a:cs typeface="inter"/>
              </a:rPr>
              <a:t>: Tableau, Power BI, dashboards, and reporting tools are rapidly growing, highlighting demand for skills to communicate insights.</a:t>
            </a:r>
            <a:endParaRPr lang="en-US" dirty="0">
              <a:solidFill>
                <a:srgbClr val="002060"/>
              </a:solidFill>
              <a:effectLst/>
              <a:latin typeface="+mn-lt"/>
              <a:ea typeface="Aptos" panose="020B0004020202020204" pitchFamily="34"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tabLst>
                <a:tab pos="571500" algn="l"/>
              </a:tabLst>
            </a:pPr>
            <a:r>
              <a:rPr lang="en-US" b="1" dirty="0">
                <a:solidFill>
                  <a:srgbClr val="002060"/>
                </a:solidFill>
                <a:effectLst/>
                <a:latin typeface="+mn-lt"/>
                <a:ea typeface="inter"/>
                <a:cs typeface="inter"/>
              </a:rPr>
              <a:t>Cloud Platforms</a:t>
            </a:r>
            <a:r>
              <a:rPr lang="en-US" dirty="0">
                <a:solidFill>
                  <a:srgbClr val="002060"/>
                </a:solidFill>
                <a:effectLst/>
                <a:latin typeface="+mn-lt"/>
                <a:ea typeface="inter"/>
                <a:cs typeface="inter"/>
              </a:rPr>
              <a:t>: Amazon Web Services (AWS), Google Cloud Platform (GCP), and Microsoft Azure are among the fastest-growing technical skills, tying to data and analytics deployment.</a:t>
            </a:r>
            <a:endParaRPr lang="en-US" dirty="0">
              <a:solidFill>
                <a:srgbClr val="002060"/>
              </a:solidFill>
              <a:effectLst/>
              <a:latin typeface="+mn-lt"/>
              <a:ea typeface="Aptos" panose="020B0004020202020204" pitchFamily="34"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tabLst>
                <a:tab pos="571500" algn="l"/>
              </a:tabLst>
            </a:pPr>
            <a:r>
              <a:rPr lang="en-US" b="1" dirty="0">
                <a:solidFill>
                  <a:srgbClr val="002060"/>
                </a:solidFill>
                <a:effectLst/>
                <a:latin typeface="+mn-lt"/>
                <a:ea typeface="inter"/>
                <a:cs typeface="inter"/>
              </a:rPr>
              <a:t>Software Engineering Practices</a:t>
            </a:r>
            <a:r>
              <a:rPr lang="en-US" dirty="0">
                <a:solidFill>
                  <a:srgbClr val="002060"/>
                </a:solidFill>
                <a:effectLst/>
                <a:latin typeface="+mn-lt"/>
                <a:ea typeface="inter"/>
                <a:cs typeface="inter"/>
              </a:rPr>
              <a:t>: APIs, JIRA, Docker, Kubernetes, Git, and other development lifecycle tools have high relative growth, reflecting employer needs for graduates who can work in digital and interdisciplinary teams.</a:t>
            </a:r>
            <a:endParaRPr lang="en-US" dirty="0">
              <a:solidFill>
                <a:srgbClr val="002060"/>
              </a:solidFill>
              <a:effectLst/>
              <a:latin typeface="+mn-l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043435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FC3D95-8B92-0E07-E988-D15BCCACC5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8BA5B4-F0D1-B9AC-AFB1-90D1B940334F}"/>
              </a:ext>
            </a:extLst>
          </p:cNvPr>
          <p:cNvSpPr txBox="1">
            <a:spLocks noGrp="1"/>
          </p:cNvSpPr>
          <p:nvPr>
            <p:ph type="title" idx="4294967295"/>
          </p:nvPr>
        </p:nvSpPr>
        <p:spPr>
          <a:xfrm>
            <a:off x="128016" y="228600"/>
            <a:ext cx="11887200" cy="6463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tab pos="914400" algn="l"/>
              </a:tabLst>
              <a:defRPr/>
            </a:pPr>
            <a:r>
              <a:rPr kumimoji="0" lang="en-US" altLang="en-US" sz="3600" b="1" i="0" u="none" strike="noStrike" kern="1200" cap="none" spc="0" normalizeH="0" baseline="0" noProof="0" dirty="0">
                <a:ln>
                  <a:noFill/>
                </a:ln>
                <a:solidFill>
                  <a:srgbClr val="002060"/>
                </a:solidFill>
                <a:effectLst/>
                <a:uLnTx/>
                <a:uFillTx/>
                <a:latin typeface="+mj-lt"/>
                <a:ea typeface="+mn-ea"/>
                <a:cs typeface="+mn-cs"/>
              </a:rPr>
              <a:t>     UG </a:t>
            </a:r>
            <a:r>
              <a:rPr kumimoji="0" lang="en-US" altLang="en-US" sz="3600" b="1" i="0" u="none" strike="noStrike" kern="1200" cap="none" spc="0" normalizeH="0" baseline="0" noProof="0" dirty="0">
                <a:ln>
                  <a:noFill/>
                </a:ln>
                <a:solidFill>
                  <a:srgbClr val="002060"/>
                </a:solidFill>
                <a:effectLst/>
                <a:uLnTx/>
                <a:uFillTx/>
                <a:latin typeface="+mj-lt"/>
                <a:ea typeface="inter"/>
                <a:cs typeface="inter"/>
              </a:rPr>
              <a:t>Core Technology Skills mapped to GWG </a:t>
            </a:r>
            <a:endParaRPr kumimoji="0" lang="en-US" altLang="en-US" sz="1800" b="0" i="0" u="none" strike="noStrike" kern="1200" cap="none" spc="0" normalizeH="0" baseline="0" noProof="0" dirty="0">
              <a:ln>
                <a:noFill/>
              </a:ln>
              <a:solidFill>
                <a:srgbClr val="002060"/>
              </a:solidFill>
              <a:effectLst/>
              <a:uLnTx/>
              <a:uFillTx/>
              <a:latin typeface="+mj-lt"/>
              <a:ea typeface="+mn-ea"/>
              <a:cs typeface="+mn-cs"/>
            </a:endParaRPr>
          </a:p>
        </p:txBody>
      </p:sp>
      <p:graphicFrame>
        <p:nvGraphicFramePr>
          <p:cNvPr id="3" name="Table 2">
            <a:extLst>
              <a:ext uri="{FF2B5EF4-FFF2-40B4-BE49-F238E27FC236}">
                <a16:creationId xmlns:a16="http://schemas.microsoft.com/office/drawing/2014/main" id="{CB016AAA-8421-286F-4B97-562C5C72B878}"/>
              </a:ext>
            </a:extLst>
          </p:cNvPr>
          <p:cNvGraphicFramePr>
            <a:graphicFrameLocks noGrp="1"/>
          </p:cNvGraphicFramePr>
          <p:nvPr>
            <p:extLst>
              <p:ext uri="{D42A27DB-BD31-4B8C-83A1-F6EECF244321}">
                <p14:modId xmlns:p14="http://schemas.microsoft.com/office/powerpoint/2010/main" val="2938399428"/>
              </p:ext>
            </p:extLst>
          </p:nvPr>
        </p:nvGraphicFramePr>
        <p:xfrm>
          <a:off x="1828800" y="914400"/>
          <a:ext cx="9247515" cy="5756937"/>
        </p:xfrm>
        <a:graphic>
          <a:graphicData uri="http://schemas.openxmlformats.org/drawingml/2006/table">
            <a:tbl>
              <a:tblPr firstRow="1" firstCol="1" bandRow="1">
                <a:tableStyleId>{5C22544A-7EE6-4342-B048-85BDC9FD1C3A}</a:tableStyleId>
              </a:tblPr>
              <a:tblGrid>
                <a:gridCol w="3082505">
                  <a:extLst>
                    <a:ext uri="{9D8B030D-6E8A-4147-A177-3AD203B41FA5}">
                      <a16:colId xmlns:a16="http://schemas.microsoft.com/office/drawing/2014/main" val="3215027824"/>
                    </a:ext>
                  </a:extLst>
                </a:gridCol>
                <a:gridCol w="3082505">
                  <a:extLst>
                    <a:ext uri="{9D8B030D-6E8A-4147-A177-3AD203B41FA5}">
                      <a16:colId xmlns:a16="http://schemas.microsoft.com/office/drawing/2014/main" val="166323279"/>
                    </a:ext>
                  </a:extLst>
                </a:gridCol>
                <a:gridCol w="3082505">
                  <a:extLst>
                    <a:ext uri="{9D8B030D-6E8A-4147-A177-3AD203B41FA5}">
                      <a16:colId xmlns:a16="http://schemas.microsoft.com/office/drawing/2014/main" val="2121667211"/>
                    </a:ext>
                  </a:extLst>
                </a:gridCol>
              </a:tblGrid>
              <a:tr h="482780">
                <a:tc>
                  <a:txBody>
                    <a:bodyPr/>
                    <a:lstStyle/>
                    <a:p>
                      <a:pPr marL="0" marR="0">
                        <a:lnSpc>
                          <a:spcPct val="150000"/>
                        </a:lnSpc>
                        <a:spcAft>
                          <a:spcPts val="600"/>
                        </a:spcAft>
                        <a:buNone/>
                      </a:pPr>
                      <a:r>
                        <a:rPr lang="en-US" sz="900">
                          <a:effectLst/>
                        </a:rPr>
                        <a:t>Lightcast Skill Cluster</a:t>
                      </a:r>
                      <a:endParaRPr lang="en-US" sz="900">
                        <a:effectLst/>
                        <a:latin typeface="Georgia" panose="02040502050405020303" pitchFamily="18" charset="0"/>
                        <a:ea typeface="Aptos" panose="020B0004020202020204" pitchFamily="34" charset="0"/>
                        <a:cs typeface="Times New Roman" panose="02020603050405020304" pitchFamily="18" charset="0"/>
                      </a:endParaRPr>
                    </a:p>
                  </a:txBody>
                  <a:tcPr marL="71015" marR="71015" marT="35508" marB="35508"/>
                </a:tc>
                <a:tc>
                  <a:txBody>
                    <a:bodyPr/>
                    <a:lstStyle/>
                    <a:p>
                      <a:pPr marL="0" marR="0">
                        <a:lnSpc>
                          <a:spcPct val="150000"/>
                        </a:lnSpc>
                        <a:spcAft>
                          <a:spcPts val="600"/>
                        </a:spcAft>
                        <a:buNone/>
                      </a:pPr>
                      <a:r>
                        <a:rPr lang="en-US" sz="900">
                          <a:effectLst/>
                        </a:rPr>
                        <a:t>Grow with Google Certificate</a:t>
                      </a:r>
                      <a:endParaRPr lang="en-US" sz="900">
                        <a:effectLst/>
                        <a:latin typeface="Georgia" panose="02040502050405020303" pitchFamily="18" charset="0"/>
                        <a:ea typeface="Aptos" panose="020B0004020202020204" pitchFamily="34" charset="0"/>
                        <a:cs typeface="Times New Roman" panose="02020603050405020304" pitchFamily="18" charset="0"/>
                      </a:endParaRPr>
                    </a:p>
                  </a:txBody>
                  <a:tcPr marL="71015" marR="71015" marT="35508" marB="35508"/>
                </a:tc>
                <a:tc>
                  <a:txBody>
                    <a:bodyPr/>
                    <a:lstStyle/>
                    <a:p>
                      <a:pPr marL="0" marR="0">
                        <a:lnSpc>
                          <a:spcPct val="150000"/>
                        </a:lnSpc>
                        <a:spcAft>
                          <a:spcPts val="600"/>
                        </a:spcAft>
                        <a:buNone/>
                      </a:pPr>
                      <a:r>
                        <a:rPr lang="en-US" sz="900">
                          <a:effectLst/>
                        </a:rPr>
                        <a:t>Potential Program Integrations (Humanities &amp; Social Sciences)</a:t>
                      </a:r>
                      <a:endParaRPr lang="en-US" sz="900">
                        <a:effectLst/>
                        <a:latin typeface="Georgia" panose="02040502050405020303" pitchFamily="18" charset="0"/>
                        <a:ea typeface="Aptos" panose="020B0004020202020204" pitchFamily="34" charset="0"/>
                        <a:cs typeface="Times New Roman" panose="02020603050405020304" pitchFamily="18" charset="0"/>
                      </a:endParaRPr>
                    </a:p>
                  </a:txBody>
                  <a:tcPr marL="71015" marR="71015" marT="35508" marB="35508"/>
                </a:tc>
                <a:extLst>
                  <a:ext uri="{0D108BD9-81ED-4DB2-BD59-A6C34878D82A}">
                    <a16:rowId xmlns:a16="http://schemas.microsoft.com/office/drawing/2014/main" val="2623600063"/>
                  </a:ext>
                </a:extLst>
              </a:tr>
              <a:tr h="570431">
                <a:tc>
                  <a:txBody>
                    <a:bodyPr/>
                    <a:lstStyle/>
                    <a:p>
                      <a:pPr marL="0" marR="0">
                        <a:lnSpc>
                          <a:spcPct val="150000"/>
                        </a:lnSpc>
                        <a:spcAft>
                          <a:spcPts val="600"/>
                        </a:spcAft>
                        <a:buNone/>
                      </a:pPr>
                      <a:r>
                        <a:rPr lang="en-US" sz="800" dirty="0">
                          <a:effectLst/>
                        </a:rPr>
                        <a:t>Project Management </a:t>
                      </a:r>
                      <a:endParaRPr lang="en-US" sz="900" dirty="0">
                        <a:effectLst/>
                      </a:endParaRPr>
                    </a:p>
                    <a:p>
                      <a:pPr marL="0" marR="0">
                        <a:lnSpc>
                          <a:spcPct val="150000"/>
                        </a:lnSpc>
                        <a:spcAft>
                          <a:spcPts val="600"/>
                        </a:spcAft>
                        <a:buNone/>
                      </a:pPr>
                      <a:r>
                        <a:rPr lang="en-US" sz="800" dirty="0">
                          <a:effectLst/>
                        </a:rPr>
                        <a:t> (Agile, workflow, process improvement, coordination)</a:t>
                      </a:r>
                      <a:endParaRPr lang="en-US" sz="900" dirty="0">
                        <a:effectLst/>
                        <a:latin typeface="Georgia" panose="02040502050405020303" pitchFamily="18" charset="0"/>
                        <a:ea typeface="Aptos" panose="020B0004020202020204" pitchFamily="34" charset="0"/>
                        <a:cs typeface="Times New Roman" panose="02020603050405020304" pitchFamily="18" charset="0"/>
                      </a:endParaRPr>
                    </a:p>
                  </a:txBody>
                  <a:tcPr marL="71015" marR="71015" marT="35508" marB="35508"/>
                </a:tc>
                <a:tc>
                  <a:txBody>
                    <a:bodyPr/>
                    <a:lstStyle/>
                    <a:p>
                      <a:pPr marL="0" marR="0">
                        <a:lnSpc>
                          <a:spcPct val="150000"/>
                        </a:lnSpc>
                        <a:spcAft>
                          <a:spcPts val="600"/>
                        </a:spcAft>
                        <a:buNone/>
                      </a:pPr>
                      <a:r>
                        <a:rPr lang="en-US" sz="800" dirty="0">
                          <a:effectLst/>
                        </a:rPr>
                        <a:t>Google Project Management</a:t>
                      </a:r>
                      <a:endParaRPr lang="en-US" sz="900" dirty="0">
                        <a:effectLst/>
                        <a:latin typeface="Georgia" panose="02040502050405020303" pitchFamily="18" charset="0"/>
                        <a:ea typeface="Aptos" panose="020B0004020202020204" pitchFamily="34" charset="0"/>
                        <a:cs typeface="Times New Roman" panose="02020603050405020304" pitchFamily="18" charset="0"/>
                      </a:endParaRPr>
                    </a:p>
                  </a:txBody>
                  <a:tcPr marL="71015" marR="71015" marT="35508" marB="35508"/>
                </a:tc>
                <a:tc>
                  <a:txBody>
                    <a:bodyPr/>
                    <a:lstStyle/>
                    <a:p>
                      <a:pPr marL="0" marR="0">
                        <a:lnSpc>
                          <a:spcPct val="150000"/>
                        </a:lnSpc>
                        <a:spcAft>
                          <a:spcPts val="600"/>
                        </a:spcAft>
                        <a:buNone/>
                      </a:pPr>
                      <a:r>
                        <a:rPr lang="en-US" sz="800">
                          <a:effectLst/>
                        </a:rPr>
                        <a:t>English/History: team-based archival projects</a:t>
                      </a:r>
                      <a:endParaRPr lang="en-US" sz="900">
                        <a:effectLst/>
                      </a:endParaRPr>
                    </a:p>
                    <a:p>
                      <a:pPr marL="0" marR="0">
                        <a:lnSpc>
                          <a:spcPct val="150000"/>
                        </a:lnSpc>
                        <a:spcAft>
                          <a:spcPts val="600"/>
                        </a:spcAft>
                        <a:buNone/>
                      </a:pPr>
                      <a:r>
                        <a:rPr lang="en-US" sz="800">
                          <a:effectLst/>
                        </a:rPr>
                        <a:t> Psychology: research study management</a:t>
                      </a:r>
                      <a:endParaRPr lang="en-US" sz="900">
                        <a:effectLst/>
                      </a:endParaRPr>
                    </a:p>
                    <a:p>
                      <a:pPr marL="0" marR="0">
                        <a:lnSpc>
                          <a:spcPct val="150000"/>
                        </a:lnSpc>
                        <a:spcAft>
                          <a:spcPts val="600"/>
                        </a:spcAft>
                        <a:buNone/>
                      </a:pPr>
                      <a:r>
                        <a:rPr lang="en-US" sz="800">
                          <a:effectLst/>
                        </a:rPr>
                        <a:t> Liberal Arts: nonprofit admin</a:t>
                      </a:r>
                      <a:endParaRPr lang="en-US" sz="900">
                        <a:effectLst/>
                        <a:latin typeface="Georgia" panose="02040502050405020303" pitchFamily="18" charset="0"/>
                        <a:ea typeface="Aptos" panose="020B0004020202020204" pitchFamily="34" charset="0"/>
                        <a:cs typeface="Times New Roman" panose="02020603050405020304" pitchFamily="18" charset="0"/>
                      </a:endParaRPr>
                    </a:p>
                  </a:txBody>
                  <a:tcPr marL="71015" marR="71015" marT="35508" marB="35508"/>
                </a:tc>
                <a:extLst>
                  <a:ext uri="{0D108BD9-81ED-4DB2-BD59-A6C34878D82A}">
                    <a16:rowId xmlns:a16="http://schemas.microsoft.com/office/drawing/2014/main" val="544166037"/>
                  </a:ext>
                </a:extLst>
              </a:tr>
              <a:tr h="570431">
                <a:tc>
                  <a:txBody>
                    <a:bodyPr/>
                    <a:lstStyle/>
                    <a:p>
                      <a:pPr marL="0" marR="0">
                        <a:lnSpc>
                          <a:spcPct val="150000"/>
                        </a:lnSpc>
                        <a:spcAft>
                          <a:spcPts val="600"/>
                        </a:spcAft>
                        <a:buNone/>
                      </a:pPr>
                      <a:r>
                        <a:rPr lang="en-US" sz="800">
                          <a:effectLst/>
                        </a:rPr>
                        <a:t>Data Analysis, Statistics, SQL, Tableau, Excel</a:t>
                      </a:r>
                      <a:endParaRPr lang="en-US" sz="900">
                        <a:effectLst/>
                        <a:latin typeface="Georgia" panose="02040502050405020303" pitchFamily="18" charset="0"/>
                        <a:ea typeface="Aptos" panose="020B0004020202020204" pitchFamily="34" charset="0"/>
                        <a:cs typeface="Times New Roman" panose="02020603050405020304" pitchFamily="18" charset="0"/>
                      </a:endParaRPr>
                    </a:p>
                  </a:txBody>
                  <a:tcPr marL="71015" marR="71015" marT="35508" marB="35508"/>
                </a:tc>
                <a:tc>
                  <a:txBody>
                    <a:bodyPr/>
                    <a:lstStyle/>
                    <a:p>
                      <a:pPr marL="0" marR="0">
                        <a:lnSpc>
                          <a:spcPct val="150000"/>
                        </a:lnSpc>
                        <a:spcAft>
                          <a:spcPts val="600"/>
                        </a:spcAft>
                        <a:buNone/>
                      </a:pPr>
                      <a:r>
                        <a:rPr lang="en-US" sz="800">
                          <a:effectLst/>
                        </a:rPr>
                        <a:t>Google Data Analytics</a:t>
                      </a:r>
                      <a:endParaRPr lang="en-US" sz="900">
                        <a:effectLst/>
                      </a:endParaRPr>
                    </a:p>
                    <a:p>
                      <a:pPr marL="0" marR="0">
                        <a:lnSpc>
                          <a:spcPct val="150000"/>
                        </a:lnSpc>
                        <a:spcAft>
                          <a:spcPts val="600"/>
                        </a:spcAft>
                        <a:buNone/>
                      </a:pPr>
                      <a:r>
                        <a:rPr lang="en-US" sz="800">
                          <a:effectLst/>
                        </a:rPr>
                        <a:t>Google Advanced Data Analytics</a:t>
                      </a:r>
                      <a:endParaRPr lang="en-US" sz="900">
                        <a:effectLst/>
                        <a:latin typeface="Georgia" panose="02040502050405020303" pitchFamily="18" charset="0"/>
                        <a:ea typeface="Aptos" panose="020B0004020202020204" pitchFamily="34" charset="0"/>
                        <a:cs typeface="Times New Roman" panose="02020603050405020304" pitchFamily="18" charset="0"/>
                      </a:endParaRPr>
                    </a:p>
                  </a:txBody>
                  <a:tcPr marL="71015" marR="71015" marT="35508" marB="35508"/>
                </a:tc>
                <a:tc>
                  <a:txBody>
                    <a:bodyPr/>
                    <a:lstStyle/>
                    <a:p>
                      <a:pPr marL="0" marR="0">
                        <a:lnSpc>
                          <a:spcPct val="150000"/>
                        </a:lnSpc>
                        <a:spcAft>
                          <a:spcPts val="600"/>
                        </a:spcAft>
                        <a:buNone/>
                      </a:pPr>
                      <a:r>
                        <a:rPr lang="en-US" sz="800">
                          <a:effectLst/>
                        </a:rPr>
                        <a:t>Psychology: survey analysis</a:t>
                      </a:r>
                      <a:endParaRPr lang="en-US" sz="900">
                        <a:effectLst/>
                      </a:endParaRPr>
                    </a:p>
                    <a:p>
                      <a:pPr marL="0" marR="0">
                        <a:lnSpc>
                          <a:spcPct val="150000"/>
                        </a:lnSpc>
                        <a:spcAft>
                          <a:spcPts val="600"/>
                        </a:spcAft>
                        <a:buNone/>
                      </a:pPr>
                      <a:r>
                        <a:rPr lang="en-US" sz="800">
                          <a:effectLst/>
                        </a:rPr>
                        <a:t> Social Sciences: policy data visualization</a:t>
                      </a:r>
                      <a:endParaRPr lang="en-US" sz="900">
                        <a:effectLst/>
                      </a:endParaRPr>
                    </a:p>
                    <a:p>
                      <a:pPr marL="0" marR="0">
                        <a:lnSpc>
                          <a:spcPct val="150000"/>
                        </a:lnSpc>
                        <a:spcAft>
                          <a:spcPts val="600"/>
                        </a:spcAft>
                        <a:buNone/>
                      </a:pPr>
                      <a:r>
                        <a:rPr lang="en-US" sz="800">
                          <a:effectLst/>
                        </a:rPr>
                        <a:t> History: digital archives and quantitative analysis</a:t>
                      </a:r>
                      <a:endParaRPr lang="en-US" sz="900">
                        <a:effectLst/>
                        <a:latin typeface="Georgia" panose="02040502050405020303" pitchFamily="18" charset="0"/>
                        <a:ea typeface="Aptos" panose="020B0004020202020204" pitchFamily="34" charset="0"/>
                        <a:cs typeface="Times New Roman" panose="02020603050405020304" pitchFamily="18" charset="0"/>
                      </a:endParaRPr>
                    </a:p>
                  </a:txBody>
                  <a:tcPr marL="71015" marR="71015" marT="35508" marB="35508"/>
                </a:tc>
                <a:extLst>
                  <a:ext uri="{0D108BD9-81ED-4DB2-BD59-A6C34878D82A}">
                    <a16:rowId xmlns:a16="http://schemas.microsoft.com/office/drawing/2014/main" val="2569807171"/>
                  </a:ext>
                </a:extLst>
              </a:tr>
              <a:tr h="570431">
                <a:tc>
                  <a:txBody>
                    <a:bodyPr/>
                    <a:lstStyle/>
                    <a:p>
                      <a:pPr marL="0" marR="0">
                        <a:lnSpc>
                          <a:spcPct val="150000"/>
                        </a:lnSpc>
                        <a:spcAft>
                          <a:spcPts val="600"/>
                        </a:spcAft>
                        <a:buNone/>
                      </a:pPr>
                      <a:r>
                        <a:rPr lang="en-US" sz="800">
                          <a:effectLst/>
                        </a:rPr>
                        <a:t>Marketing, Digital Media, Social Media, CRM</a:t>
                      </a:r>
                      <a:endParaRPr lang="en-US" sz="900">
                        <a:effectLst/>
                        <a:latin typeface="Georgia" panose="02040502050405020303" pitchFamily="18" charset="0"/>
                        <a:ea typeface="Aptos" panose="020B0004020202020204" pitchFamily="34" charset="0"/>
                        <a:cs typeface="Times New Roman" panose="02020603050405020304" pitchFamily="18" charset="0"/>
                      </a:endParaRPr>
                    </a:p>
                  </a:txBody>
                  <a:tcPr marL="71015" marR="71015" marT="35508" marB="35508"/>
                </a:tc>
                <a:tc>
                  <a:txBody>
                    <a:bodyPr/>
                    <a:lstStyle/>
                    <a:p>
                      <a:pPr marL="0" marR="0">
                        <a:lnSpc>
                          <a:spcPct val="150000"/>
                        </a:lnSpc>
                        <a:spcAft>
                          <a:spcPts val="600"/>
                        </a:spcAft>
                        <a:buNone/>
                      </a:pPr>
                      <a:r>
                        <a:rPr lang="en-US" sz="800">
                          <a:effectLst/>
                        </a:rPr>
                        <a:t>Google Digital Marketing &amp; E‑commerce</a:t>
                      </a:r>
                      <a:endParaRPr lang="en-US" sz="900">
                        <a:effectLst/>
                        <a:latin typeface="Georgia" panose="02040502050405020303" pitchFamily="18" charset="0"/>
                        <a:ea typeface="Aptos" panose="020B0004020202020204" pitchFamily="34" charset="0"/>
                        <a:cs typeface="Times New Roman" panose="02020603050405020304" pitchFamily="18" charset="0"/>
                      </a:endParaRPr>
                    </a:p>
                  </a:txBody>
                  <a:tcPr marL="71015" marR="71015" marT="35508" marB="35508"/>
                </a:tc>
                <a:tc>
                  <a:txBody>
                    <a:bodyPr/>
                    <a:lstStyle/>
                    <a:p>
                      <a:pPr marL="0" marR="0">
                        <a:lnSpc>
                          <a:spcPct val="150000"/>
                        </a:lnSpc>
                        <a:spcAft>
                          <a:spcPts val="600"/>
                        </a:spcAft>
                        <a:buNone/>
                      </a:pPr>
                      <a:r>
                        <a:rPr lang="en-US" sz="800">
                          <a:effectLst/>
                        </a:rPr>
                        <a:t>Communication: campaigns, outreach</a:t>
                      </a:r>
                      <a:endParaRPr lang="en-US" sz="900">
                        <a:effectLst/>
                      </a:endParaRPr>
                    </a:p>
                    <a:p>
                      <a:pPr marL="0" marR="0">
                        <a:lnSpc>
                          <a:spcPct val="150000"/>
                        </a:lnSpc>
                        <a:spcAft>
                          <a:spcPts val="600"/>
                        </a:spcAft>
                        <a:buNone/>
                      </a:pPr>
                      <a:r>
                        <a:rPr lang="en-US" sz="800">
                          <a:effectLst/>
                        </a:rPr>
                        <a:t> Visual Arts: portfolio &amp; promotion</a:t>
                      </a:r>
                      <a:endParaRPr lang="en-US" sz="900">
                        <a:effectLst/>
                      </a:endParaRPr>
                    </a:p>
                    <a:p>
                      <a:pPr marL="0" marR="0">
                        <a:lnSpc>
                          <a:spcPct val="150000"/>
                        </a:lnSpc>
                        <a:spcAft>
                          <a:spcPts val="600"/>
                        </a:spcAft>
                        <a:buNone/>
                      </a:pPr>
                      <a:r>
                        <a:rPr lang="en-US" sz="800">
                          <a:effectLst/>
                        </a:rPr>
                        <a:t> Ethnic/Gender Studies: cultural advocacy campaigns</a:t>
                      </a:r>
                      <a:endParaRPr lang="en-US" sz="900">
                        <a:effectLst/>
                        <a:latin typeface="Georgia" panose="02040502050405020303" pitchFamily="18" charset="0"/>
                        <a:ea typeface="Aptos" panose="020B0004020202020204" pitchFamily="34" charset="0"/>
                        <a:cs typeface="Times New Roman" panose="02020603050405020304" pitchFamily="18" charset="0"/>
                      </a:endParaRPr>
                    </a:p>
                  </a:txBody>
                  <a:tcPr marL="71015" marR="71015" marT="35508" marB="35508"/>
                </a:tc>
                <a:extLst>
                  <a:ext uri="{0D108BD9-81ED-4DB2-BD59-A6C34878D82A}">
                    <a16:rowId xmlns:a16="http://schemas.microsoft.com/office/drawing/2014/main" val="22083074"/>
                  </a:ext>
                </a:extLst>
              </a:tr>
              <a:tr h="570431">
                <a:tc>
                  <a:txBody>
                    <a:bodyPr/>
                    <a:lstStyle/>
                    <a:p>
                      <a:pPr marL="0" marR="0">
                        <a:lnSpc>
                          <a:spcPct val="150000"/>
                        </a:lnSpc>
                        <a:spcAft>
                          <a:spcPts val="600"/>
                        </a:spcAft>
                        <a:buNone/>
                      </a:pPr>
                      <a:r>
                        <a:rPr lang="en-US" sz="800">
                          <a:effectLst/>
                        </a:rPr>
                        <a:t>UX, Digital Design, Human-Centered Tech</a:t>
                      </a:r>
                      <a:endParaRPr lang="en-US" sz="900">
                        <a:effectLst/>
                        <a:latin typeface="Georgia" panose="02040502050405020303" pitchFamily="18" charset="0"/>
                        <a:ea typeface="Aptos" panose="020B0004020202020204" pitchFamily="34" charset="0"/>
                        <a:cs typeface="Times New Roman" panose="02020603050405020304" pitchFamily="18" charset="0"/>
                      </a:endParaRPr>
                    </a:p>
                  </a:txBody>
                  <a:tcPr marL="71015" marR="71015" marT="35508" marB="35508"/>
                </a:tc>
                <a:tc>
                  <a:txBody>
                    <a:bodyPr/>
                    <a:lstStyle/>
                    <a:p>
                      <a:pPr marL="0" marR="0">
                        <a:lnSpc>
                          <a:spcPct val="150000"/>
                        </a:lnSpc>
                        <a:spcAft>
                          <a:spcPts val="600"/>
                        </a:spcAft>
                        <a:buNone/>
                      </a:pPr>
                      <a:r>
                        <a:rPr lang="en-US" sz="800">
                          <a:effectLst/>
                        </a:rPr>
                        <a:t>Google UX Design</a:t>
                      </a:r>
                      <a:endParaRPr lang="en-US" sz="900">
                        <a:effectLst/>
                        <a:latin typeface="Georgia" panose="02040502050405020303" pitchFamily="18" charset="0"/>
                        <a:ea typeface="Aptos" panose="020B0004020202020204" pitchFamily="34" charset="0"/>
                        <a:cs typeface="Times New Roman" panose="02020603050405020304" pitchFamily="18" charset="0"/>
                      </a:endParaRPr>
                    </a:p>
                  </a:txBody>
                  <a:tcPr marL="71015" marR="71015" marT="35508" marB="35508"/>
                </a:tc>
                <a:tc>
                  <a:txBody>
                    <a:bodyPr/>
                    <a:lstStyle/>
                    <a:p>
                      <a:pPr marL="0" marR="0">
                        <a:lnSpc>
                          <a:spcPct val="150000"/>
                        </a:lnSpc>
                        <a:spcAft>
                          <a:spcPts val="600"/>
                        </a:spcAft>
                        <a:buNone/>
                      </a:pPr>
                      <a:r>
                        <a:rPr lang="en-US" sz="800">
                          <a:effectLst/>
                        </a:rPr>
                        <a:t>Visual Arts: digital portfolio development</a:t>
                      </a:r>
                      <a:endParaRPr lang="en-US" sz="900">
                        <a:effectLst/>
                      </a:endParaRPr>
                    </a:p>
                    <a:p>
                      <a:pPr marL="0" marR="0">
                        <a:lnSpc>
                          <a:spcPct val="150000"/>
                        </a:lnSpc>
                        <a:spcAft>
                          <a:spcPts val="600"/>
                        </a:spcAft>
                        <a:buNone/>
                      </a:pPr>
                      <a:r>
                        <a:rPr lang="en-US" sz="800">
                          <a:effectLst/>
                        </a:rPr>
                        <a:t> English: electronic publishing</a:t>
                      </a:r>
                      <a:endParaRPr lang="en-US" sz="900">
                        <a:effectLst/>
                      </a:endParaRPr>
                    </a:p>
                    <a:p>
                      <a:pPr marL="0" marR="0">
                        <a:lnSpc>
                          <a:spcPct val="150000"/>
                        </a:lnSpc>
                        <a:spcAft>
                          <a:spcPts val="600"/>
                        </a:spcAft>
                        <a:buNone/>
                      </a:pPr>
                      <a:r>
                        <a:rPr lang="en-US" sz="800">
                          <a:effectLst/>
                        </a:rPr>
                        <a:t> Foreign Languages: interface design for translation</a:t>
                      </a:r>
                      <a:endParaRPr lang="en-US" sz="900">
                        <a:effectLst/>
                        <a:latin typeface="Georgia" panose="02040502050405020303" pitchFamily="18" charset="0"/>
                        <a:ea typeface="Aptos" panose="020B0004020202020204" pitchFamily="34" charset="0"/>
                        <a:cs typeface="Times New Roman" panose="02020603050405020304" pitchFamily="18" charset="0"/>
                      </a:endParaRPr>
                    </a:p>
                  </a:txBody>
                  <a:tcPr marL="71015" marR="71015" marT="35508" marB="35508"/>
                </a:tc>
                <a:extLst>
                  <a:ext uri="{0D108BD9-81ED-4DB2-BD59-A6C34878D82A}">
                    <a16:rowId xmlns:a16="http://schemas.microsoft.com/office/drawing/2014/main" val="1262863762"/>
                  </a:ext>
                </a:extLst>
              </a:tr>
              <a:tr h="570431">
                <a:tc>
                  <a:txBody>
                    <a:bodyPr/>
                    <a:lstStyle/>
                    <a:p>
                      <a:pPr marL="0" marR="0">
                        <a:lnSpc>
                          <a:spcPct val="150000"/>
                        </a:lnSpc>
                        <a:spcAft>
                          <a:spcPts val="600"/>
                        </a:spcAft>
                        <a:buNone/>
                      </a:pPr>
                      <a:r>
                        <a:rPr lang="en-US" sz="800">
                          <a:effectLst/>
                        </a:rPr>
                        <a:t>AI Literacy, Automation, Emerging Tech</a:t>
                      </a:r>
                      <a:endParaRPr lang="en-US" sz="900">
                        <a:effectLst/>
                        <a:latin typeface="Georgia" panose="02040502050405020303" pitchFamily="18" charset="0"/>
                        <a:ea typeface="Aptos" panose="020B0004020202020204" pitchFamily="34" charset="0"/>
                        <a:cs typeface="Times New Roman" panose="02020603050405020304" pitchFamily="18" charset="0"/>
                      </a:endParaRPr>
                    </a:p>
                  </a:txBody>
                  <a:tcPr marL="71015" marR="71015" marT="35508" marB="35508"/>
                </a:tc>
                <a:tc>
                  <a:txBody>
                    <a:bodyPr/>
                    <a:lstStyle/>
                    <a:p>
                      <a:pPr marL="0" marR="0">
                        <a:lnSpc>
                          <a:spcPct val="150000"/>
                        </a:lnSpc>
                        <a:spcAft>
                          <a:spcPts val="600"/>
                        </a:spcAft>
                        <a:buNone/>
                      </a:pPr>
                      <a:r>
                        <a:rPr lang="en-US" sz="800">
                          <a:effectLst/>
                        </a:rPr>
                        <a:t>Google AI Essentials</a:t>
                      </a:r>
                      <a:endParaRPr lang="en-US" sz="900">
                        <a:effectLst/>
                        <a:latin typeface="Georgia" panose="02040502050405020303" pitchFamily="18" charset="0"/>
                        <a:ea typeface="Aptos" panose="020B0004020202020204" pitchFamily="34" charset="0"/>
                        <a:cs typeface="Times New Roman" panose="02020603050405020304" pitchFamily="18" charset="0"/>
                      </a:endParaRPr>
                    </a:p>
                  </a:txBody>
                  <a:tcPr marL="71015" marR="71015" marT="35508" marB="35508"/>
                </a:tc>
                <a:tc>
                  <a:txBody>
                    <a:bodyPr/>
                    <a:lstStyle/>
                    <a:p>
                      <a:pPr marL="0" marR="0">
                        <a:lnSpc>
                          <a:spcPct val="150000"/>
                        </a:lnSpc>
                        <a:spcAft>
                          <a:spcPts val="600"/>
                        </a:spcAft>
                        <a:buNone/>
                      </a:pPr>
                      <a:r>
                        <a:rPr lang="en-US" sz="800">
                          <a:effectLst/>
                        </a:rPr>
                        <a:t>Philosophy/Religious Studies: ethics of AI</a:t>
                      </a:r>
                      <a:endParaRPr lang="en-US" sz="900">
                        <a:effectLst/>
                      </a:endParaRPr>
                    </a:p>
                    <a:p>
                      <a:pPr marL="0" marR="0">
                        <a:lnSpc>
                          <a:spcPct val="150000"/>
                        </a:lnSpc>
                        <a:spcAft>
                          <a:spcPts val="600"/>
                        </a:spcAft>
                        <a:buNone/>
                      </a:pPr>
                      <a:r>
                        <a:rPr lang="en-US" sz="800">
                          <a:effectLst/>
                        </a:rPr>
                        <a:t> English: generative AI in writing</a:t>
                      </a:r>
                      <a:endParaRPr lang="en-US" sz="900">
                        <a:effectLst/>
                      </a:endParaRPr>
                    </a:p>
                    <a:p>
                      <a:pPr marL="0" marR="0">
                        <a:lnSpc>
                          <a:spcPct val="150000"/>
                        </a:lnSpc>
                        <a:spcAft>
                          <a:spcPts val="600"/>
                        </a:spcAft>
                        <a:buNone/>
                      </a:pPr>
                      <a:r>
                        <a:rPr lang="en-US" sz="800">
                          <a:effectLst/>
                        </a:rPr>
                        <a:t> Liberal Arts: workplace AI fluency</a:t>
                      </a:r>
                      <a:endParaRPr lang="en-US" sz="900">
                        <a:effectLst/>
                        <a:latin typeface="Georgia" panose="02040502050405020303" pitchFamily="18" charset="0"/>
                        <a:ea typeface="Aptos" panose="020B0004020202020204" pitchFamily="34" charset="0"/>
                        <a:cs typeface="Times New Roman" panose="02020603050405020304" pitchFamily="18" charset="0"/>
                      </a:endParaRPr>
                    </a:p>
                  </a:txBody>
                  <a:tcPr marL="71015" marR="71015" marT="35508" marB="35508"/>
                </a:tc>
                <a:extLst>
                  <a:ext uri="{0D108BD9-81ED-4DB2-BD59-A6C34878D82A}">
                    <a16:rowId xmlns:a16="http://schemas.microsoft.com/office/drawing/2014/main" val="3756501308"/>
                  </a:ext>
                </a:extLst>
              </a:tr>
              <a:tr h="570431">
                <a:tc>
                  <a:txBody>
                    <a:bodyPr/>
                    <a:lstStyle/>
                    <a:p>
                      <a:pPr marL="0" marR="0">
                        <a:lnSpc>
                          <a:spcPct val="150000"/>
                        </a:lnSpc>
                        <a:spcAft>
                          <a:spcPts val="600"/>
                        </a:spcAft>
                        <a:buNone/>
                      </a:pPr>
                      <a:r>
                        <a:rPr lang="en-US" sz="800">
                          <a:effectLst/>
                        </a:rPr>
                        <a:t>Business Intelligence, Financial Analysis, Economics</a:t>
                      </a:r>
                      <a:endParaRPr lang="en-US" sz="900">
                        <a:effectLst/>
                        <a:latin typeface="Georgia" panose="02040502050405020303" pitchFamily="18" charset="0"/>
                        <a:ea typeface="Aptos" panose="020B0004020202020204" pitchFamily="34" charset="0"/>
                        <a:cs typeface="Times New Roman" panose="02020603050405020304" pitchFamily="18" charset="0"/>
                      </a:endParaRPr>
                    </a:p>
                  </a:txBody>
                  <a:tcPr marL="71015" marR="71015" marT="35508" marB="35508"/>
                </a:tc>
                <a:tc>
                  <a:txBody>
                    <a:bodyPr/>
                    <a:lstStyle/>
                    <a:p>
                      <a:pPr marL="0" marR="0">
                        <a:lnSpc>
                          <a:spcPct val="150000"/>
                        </a:lnSpc>
                        <a:spcAft>
                          <a:spcPts val="600"/>
                        </a:spcAft>
                        <a:buNone/>
                      </a:pPr>
                      <a:r>
                        <a:rPr lang="en-US" sz="800">
                          <a:effectLst/>
                        </a:rPr>
                        <a:t>Google Business Intelligence</a:t>
                      </a:r>
                      <a:endParaRPr lang="en-US" sz="900">
                        <a:effectLst/>
                        <a:latin typeface="Georgia" panose="02040502050405020303" pitchFamily="18" charset="0"/>
                        <a:ea typeface="Aptos" panose="020B0004020202020204" pitchFamily="34" charset="0"/>
                        <a:cs typeface="Times New Roman" panose="02020603050405020304" pitchFamily="18" charset="0"/>
                      </a:endParaRPr>
                    </a:p>
                  </a:txBody>
                  <a:tcPr marL="71015" marR="71015" marT="35508" marB="35508"/>
                </a:tc>
                <a:tc>
                  <a:txBody>
                    <a:bodyPr/>
                    <a:lstStyle/>
                    <a:p>
                      <a:pPr marL="0" marR="0">
                        <a:lnSpc>
                          <a:spcPct val="150000"/>
                        </a:lnSpc>
                        <a:spcAft>
                          <a:spcPts val="600"/>
                        </a:spcAft>
                        <a:buNone/>
                      </a:pPr>
                      <a:r>
                        <a:rPr lang="en-US" sz="800">
                          <a:effectLst/>
                        </a:rPr>
                        <a:t>Social Sciences: data dashboards for policy</a:t>
                      </a:r>
                      <a:endParaRPr lang="en-US" sz="900">
                        <a:effectLst/>
                      </a:endParaRPr>
                    </a:p>
                    <a:p>
                      <a:pPr marL="0" marR="0">
                        <a:lnSpc>
                          <a:spcPct val="150000"/>
                        </a:lnSpc>
                        <a:spcAft>
                          <a:spcPts val="600"/>
                        </a:spcAft>
                        <a:buNone/>
                      </a:pPr>
                      <a:r>
                        <a:rPr lang="en-US" sz="800">
                          <a:effectLst/>
                        </a:rPr>
                        <a:t> Psychology/Econ: applied behavioral/market analytics</a:t>
                      </a:r>
                      <a:endParaRPr lang="en-US" sz="900">
                        <a:effectLst/>
                      </a:endParaRPr>
                    </a:p>
                    <a:p>
                      <a:pPr marL="0" marR="0">
                        <a:lnSpc>
                          <a:spcPct val="150000"/>
                        </a:lnSpc>
                        <a:spcAft>
                          <a:spcPts val="600"/>
                        </a:spcAft>
                        <a:buNone/>
                      </a:pPr>
                      <a:r>
                        <a:rPr lang="en-US" sz="800">
                          <a:effectLst/>
                        </a:rPr>
                        <a:t> Liberal Arts: nonprofit budgeting</a:t>
                      </a:r>
                      <a:endParaRPr lang="en-US" sz="900">
                        <a:effectLst/>
                        <a:latin typeface="Georgia" panose="02040502050405020303" pitchFamily="18" charset="0"/>
                        <a:ea typeface="Aptos" panose="020B0004020202020204" pitchFamily="34" charset="0"/>
                        <a:cs typeface="Times New Roman" panose="02020603050405020304" pitchFamily="18" charset="0"/>
                      </a:endParaRPr>
                    </a:p>
                  </a:txBody>
                  <a:tcPr marL="71015" marR="71015" marT="35508" marB="35508"/>
                </a:tc>
                <a:extLst>
                  <a:ext uri="{0D108BD9-81ED-4DB2-BD59-A6C34878D82A}">
                    <a16:rowId xmlns:a16="http://schemas.microsoft.com/office/drawing/2014/main" val="792738801"/>
                  </a:ext>
                </a:extLst>
              </a:tr>
              <a:tr h="570431">
                <a:tc>
                  <a:txBody>
                    <a:bodyPr/>
                    <a:lstStyle/>
                    <a:p>
                      <a:pPr marL="0" marR="0">
                        <a:lnSpc>
                          <a:spcPct val="150000"/>
                        </a:lnSpc>
                        <a:spcAft>
                          <a:spcPts val="600"/>
                        </a:spcAft>
                        <a:buNone/>
                      </a:pPr>
                      <a:r>
                        <a:rPr lang="en-US" sz="800">
                          <a:effectLst/>
                        </a:rPr>
                        <a:t>IT Support &amp; Basic Tech Fluency </a:t>
                      </a:r>
                      <a:endParaRPr lang="en-US" sz="900">
                        <a:effectLst/>
                      </a:endParaRPr>
                    </a:p>
                    <a:p>
                      <a:pPr marL="0" marR="0">
                        <a:lnSpc>
                          <a:spcPct val="150000"/>
                        </a:lnSpc>
                        <a:spcAft>
                          <a:spcPts val="600"/>
                        </a:spcAft>
                        <a:buNone/>
                      </a:pPr>
                      <a:r>
                        <a:rPr lang="en-US" sz="800">
                          <a:effectLst/>
                        </a:rPr>
                        <a:t> (customer support, troubleshooting, digital collaboration)</a:t>
                      </a:r>
                      <a:endParaRPr lang="en-US" sz="900">
                        <a:effectLst/>
                        <a:latin typeface="Georgia" panose="02040502050405020303" pitchFamily="18" charset="0"/>
                        <a:ea typeface="Aptos" panose="020B0004020202020204" pitchFamily="34" charset="0"/>
                        <a:cs typeface="Times New Roman" panose="02020603050405020304" pitchFamily="18" charset="0"/>
                      </a:endParaRPr>
                    </a:p>
                  </a:txBody>
                  <a:tcPr marL="71015" marR="71015" marT="35508" marB="35508"/>
                </a:tc>
                <a:tc>
                  <a:txBody>
                    <a:bodyPr/>
                    <a:lstStyle/>
                    <a:p>
                      <a:pPr marL="0" marR="0">
                        <a:lnSpc>
                          <a:spcPct val="150000"/>
                        </a:lnSpc>
                        <a:spcAft>
                          <a:spcPts val="600"/>
                        </a:spcAft>
                        <a:buNone/>
                      </a:pPr>
                      <a:r>
                        <a:rPr lang="en-US" sz="800">
                          <a:effectLst/>
                        </a:rPr>
                        <a:t>Google IT Support (with optional Python automation)</a:t>
                      </a:r>
                      <a:endParaRPr lang="en-US" sz="900">
                        <a:effectLst/>
                        <a:latin typeface="Georgia" panose="02040502050405020303" pitchFamily="18" charset="0"/>
                        <a:ea typeface="Aptos" panose="020B0004020202020204" pitchFamily="34" charset="0"/>
                        <a:cs typeface="Times New Roman" panose="02020603050405020304" pitchFamily="18" charset="0"/>
                      </a:endParaRPr>
                    </a:p>
                  </a:txBody>
                  <a:tcPr marL="71015" marR="71015" marT="35508" marB="35508"/>
                </a:tc>
                <a:tc>
                  <a:txBody>
                    <a:bodyPr/>
                    <a:lstStyle/>
                    <a:p>
                      <a:pPr marL="0" marR="0">
                        <a:lnSpc>
                          <a:spcPct val="150000"/>
                        </a:lnSpc>
                        <a:spcAft>
                          <a:spcPts val="600"/>
                        </a:spcAft>
                        <a:buNone/>
                      </a:pPr>
                      <a:r>
                        <a:rPr lang="en-US" sz="800" dirty="0">
                          <a:effectLst/>
                        </a:rPr>
                        <a:t>History: digital archiving workflows</a:t>
                      </a:r>
                      <a:endParaRPr lang="en-US" sz="900" dirty="0">
                        <a:effectLst/>
                      </a:endParaRPr>
                    </a:p>
                    <a:p>
                      <a:pPr marL="0" marR="0">
                        <a:lnSpc>
                          <a:spcPct val="150000"/>
                        </a:lnSpc>
                        <a:spcAft>
                          <a:spcPts val="600"/>
                        </a:spcAft>
                        <a:buNone/>
                      </a:pPr>
                      <a:r>
                        <a:rPr lang="en-US" sz="800" dirty="0">
                          <a:effectLst/>
                        </a:rPr>
                        <a:t> Languages: computer-assisted translation</a:t>
                      </a:r>
                      <a:endParaRPr lang="en-US" sz="900" dirty="0">
                        <a:effectLst/>
                      </a:endParaRPr>
                    </a:p>
                    <a:p>
                      <a:pPr marL="0" marR="0">
                        <a:lnSpc>
                          <a:spcPct val="150000"/>
                        </a:lnSpc>
                        <a:spcAft>
                          <a:spcPts val="600"/>
                        </a:spcAft>
                        <a:buNone/>
                      </a:pPr>
                      <a:r>
                        <a:rPr lang="en-US" sz="800" dirty="0">
                          <a:effectLst/>
                        </a:rPr>
                        <a:t> Area Studies: international NGO admin</a:t>
                      </a:r>
                      <a:endParaRPr lang="en-US" sz="900" dirty="0">
                        <a:effectLst/>
                        <a:latin typeface="Georgia" panose="02040502050405020303" pitchFamily="18" charset="0"/>
                        <a:ea typeface="Aptos" panose="020B0004020202020204" pitchFamily="34" charset="0"/>
                        <a:cs typeface="Times New Roman" panose="02020603050405020304" pitchFamily="18" charset="0"/>
                      </a:endParaRPr>
                    </a:p>
                  </a:txBody>
                  <a:tcPr marL="71015" marR="71015" marT="35508" marB="35508"/>
                </a:tc>
                <a:extLst>
                  <a:ext uri="{0D108BD9-81ED-4DB2-BD59-A6C34878D82A}">
                    <a16:rowId xmlns:a16="http://schemas.microsoft.com/office/drawing/2014/main" val="1626098693"/>
                  </a:ext>
                </a:extLst>
              </a:tr>
            </a:tbl>
          </a:graphicData>
        </a:graphic>
      </p:graphicFrame>
    </p:spTree>
    <p:extLst>
      <p:ext uri="{BB962C8B-B14F-4D97-AF65-F5344CB8AC3E}">
        <p14:creationId xmlns:p14="http://schemas.microsoft.com/office/powerpoint/2010/main" val="23929184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C9910B-096D-05FE-F5FD-A71C7D0F12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652A4A-6C7E-3AD2-06F6-52736AC3637A}"/>
              </a:ext>
            </a:extLst>
          </p:cNvPr>
          <p:cNvSpPr txBox="1">
            <a:spLocks noGrp="1"/>
          </p:cNvSpPr>
          <p:nvPr>
            <p:ph type="title" idx="4294967295"/>
          </p:nvPr>
        </p:nvSpPr>
        <p:spPr>
          <a:xfrm>
            <a:off x="1673525" y="548640"/>
            <a:ext cx="10360324" cy="6463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tab pos="914400" algn="l"/>
              </a:tabLst>
              <a:defRPr/>
            </a:pPr>
            <a:r>
              <a:rPr kumimoji="0" lang="en-US" altLang="en-US" sz="3600" b="1" i="0" u="none" strike="noStrike" kern="1200" cap="none" spc="0" normalizeH="0" baseline="0" noProof="0" dirty="0">
                <a:ln>
                  <a:noFill/>
                </a:ln>
                <a:solidFill>
                  <a:schemeClr val="tx2">
                    <a:lumMod val="90000"/>
                    <a:lumOff val="10000"/>
                  </a:schemeClr>
                </a:solidFill>
                <a:effectLst/>
                <a:uLnTx/>
                <a:uFillTx/>
                <a:latin typeface="+mj-lt"/>
                <a:ea typeface="+mn-ea"/>
                <a:cs typeface="+mn-cs"/>
              </a:rPr>
              <a:t>Grad </a:t>
            </a:r>
            <a:r>
              <a:rPr kumimoji="0" lang="en-US" altLang="en-US" sz="3600" b="1" i="0" u="none" strike="noStrike" kern="1200" cap="none" spc="0" normalizeH="0" baseline="0" noProof="0" dirty="0">
                <a:ln>
                  <a:noFill/>
                </a:ln>
                <a:solidFill>
                  <a:schemeClr val="tx2">
                    <a:lumMod val="90000"/>
                    <a:lumOff val="10000"/>
                  </a:schemeClr>
                </a:solidFill>
                <a:effectLst/>
                <a:uLnTx/>
                <a:uFillTx/>
                <a:latin typeface="+mj-lt"/>
                <a:ea typeface="inter"/>
                <a:cs typeface="inter"/>
              </a:rPr>
              <a:t>Core Technology Skills mapped to GWG</a:t>
            </a:r>
            <a:endParaRPr kumimoji="0" lang="en-US" altLang="en-US" sz="1800" b="0" i="0" u="none" strike="noStrike" kern="1200" cap="none" spc="0" normalizeH="0" baseline="0" noProof="0" dirty="0">
              <a:ln>
                <a:noFill/>
              </a:ln>
              <a:solidFill>
                <a:schemeClr val="tx2">
                  <a:lumMod val="90000"/>
                  <a:lumOff val="10000"/>
                </a:schemeClr>
              </a:solidFill>
              <a:effectLst/>
              <a:uLnTx/>
              <a:uFillTx/>
              <a:latin typeface="+mj-lt"/>
              <a:ea typeface="+mn-ea"/>
              <a:cs typeface="+mn-cs"/>
            </a:endParaRPr>
          </a:p>
        </p:txBody>
      </p:sp>
      <p:graphicFrame>
        <p:nvGraphicFramePr>
          <p:cNvPr id="4" name="Table 3">
            <a:extLst>
              <a:ext uri="{FF2B5EF4-FFF2-40B4-BE49-F238E27FC236}">
                <a16:creationId xmlns:a16="http://schemas.microsoft.com/office/drawing/2014/main" id="{9CD583F9-58CC-72B0-949C-2CC97F16FBFC}"/>
              </a:ext>
            </a:extLst>
          </p:cNvPr>
          <p:cNvGraphicFramePr>
            <a:graphicFrameLocks noGrp="1"/>
          </p:cNvGraphicFramePr>
          <p:nvPr>
            <p:extLst>
              <p:ext uri="{D42A27DB-BD31-4B8C-83A1-F6EECF244321}">
                <p14:modId xmlns:p14="http://schemas.microsoft.com/office/powerpoint/2010/main" val="1341912874"/>
              </p:ext>
            </p:extLst>
          </p:nvPr>
        </p:nvGraphicFramePr>
        <p:xfrm>
          <a:off x="1371600" y="1600200"/>
          <a:ext cx="10515600" cy="4759960"/>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3533303663"/>
                    </a:ext>
                  </a:extLst>
                </a:gridCol>
                <a:gridCol w="3505200">
                  <a:extLst>
                    <a:ext uri="{9D8B030D-6E8A-4147-A177-3AD203B41FA5}">
                      <a16:colId xmlns:a16="http://schemas.microsoft.com/office/drawing/2014/main" val="609619159"/>
                    </a:ext>
                  </a:extLst>
                </a:gridCol>
                <a:gridCol w="3505200">
                  <a:extLst>
                    <a:ext uri="{9D8B030D-6E8A-4147-A177-3AD203B41FA5}">
                      <a16:colId xmlns:a16="http://schemas.microsoft.com/office/drawing/2014/main" val="2188914185"/>
                    </a:ext>
                  </a:extLst>
                </a:gridCol>
              </a:tblGrid>
              <a:tr h="0">
                <a:tc>
                  <a:txBody>
                    <a:bodyPr/>
                    <a:lstStyle/>
                    <a:p>
                      <a:pPr marL="0" marR="0">
                        <a:lnSpc>
                          <a:spcPct val="150000"/>
                        </a:lnSpc>
                        <a:spcAft>
                          <a:spcPts val="600"/>
                        </a:spcAft>
                        <a:buNone/>
                      </a:pPr>
                      <a:r>
                        <a:rPr lang="en-US" sz="900" dirty="0">
                          <a:effectLst/>
                        </a:rPr>
                        <a:t>Technology Skill / Job Role Area</a:t>
                      </a:r>
                      <a:endParaRPr lang="en-US" sz="1100" dirty="0">
                        <a:effectLst/>
                        <a:latin typeface="Georgia" panose="02040502050405020303" pitchFamily="18" charset="0"/>
                        <a:ea typeface="Aptos" panose="020B0004020202020204" pitchFamily="34" charset="0"/>
                        <a:cs typeface="Times New Roman" panose="02020603050405020304" pitchFamily="18" charset="0"/>
                      </a:endParaRPr>
                    </a:p>
                  </a:txBody>
                  <a:tcPr marL="101600" marR="101600" marT="50800" marB="50800"/>
                </a:tc>
                <a:tc>
                  <a:txBody>
                    <a:bodyPr/>
                    <a:lstStyle/>
                    <a:p>
                      <a:pPr marL="0" marR="0">
                        <a:lnSpc>
                          <a:spcPct val="150000"/>
                        </a:lnSpc>
                        <a:spcAft>
                          <a:spcPts val="600"/>
                        </a:spcAft>
                        <a:buNone/>
                      </a:pPr>
                      <a:r>
                        <a:rPr lang="en-US" sz="900">
                          <a:effectLst/>
                        </a:rPr>
                        <a:t>Relevant Grow with Google Certificate(s)</a:t>
                      </a:r>
                      <a:endParaRPr lang="en-US" sz="1100">
                        <a:effectLst/>
                        <a:latin typeface="Georgia" panose="02040502050405020303" pitchFamily="18" charset="0"/>
                        <a:ea typeface="Aptos" panose="020B0004020202020204" pitchFamily="34" charset="0"/>
                        <a:cs typeface="Times New Roman" panose="02020603050405020304" pitchFamily="18" charset="0"/>
                      </a:endParaRPr>
                    </a:p>
                  </a:txBody>
                  <a:tcPr marL="101600" marR="101600" marT="50800" marB="50800"/>
                </a:tc>
                <a:tc>
                  <a:txBody>
                    <a:bodyPr/>
                    <a:lstStyle/>
                    <a:p>
                      <a:pPr marL="0" marR="0">
                        <a:lnSpc>
                          <a:spcPct val="150000"/>
                        </a:lnSpc>
                        <a:spcAft>
                          <a:spcPts val="600"/>
                        </a:spcAft>
                        <a:buNone/>
                      </a:pPr>
                      <a:r>
                        <a:rPr lang="en-US" sz="900">
                          <a:effectLst/>
                        </a:rPr>
                        <a:t>Summary of Fit</a:t>
                      </a:r>
                      <a:endParaRPr lang="en-US" sz="1100">
                        <a:effectLst/>
                        <a:latin typeface="Georgia" panose="02040502050405020303" pitchFamily="18" charset="0"/>
                        <a:ea typeface="Aptos" panose="020B0004020202020204" pitchFamily="34" charset="0"/>
                        <a:cs typeface="Times New Roman" panose="02020603050405020304" pitchFamily="18" charset="0"/>
                      </a:endParaRPr>
                    </a:p>
                  </a:txBody>
                  <a:tcPr marL="101600" marR="101600" marT="50800" marB="50800"/>
                </a:tc>
                <a:extLst>
                  <a:ext uri="{0D108BD9-81ED-4DB2-BD59-A6C34878D82A}">
                    <a16:rowId xmlns:a16="http://schemas.microsoft.com/office/drawing/2014/main" val="3314013445"/>
                  </a:ext>
                </a:extLst>
              </a:tr>
              <a:tr h="0">
                <a:tc>
                  <a:txBody>
                    <a:bodyPr/>
                    <a:lstStyle/>
                    <a:p>
                      <a:pPr marL="0" marR="0">
                        <a:lnSpc>
                          <a:spcPct val="150000"/>
                        </a:lnSpc>
                        <a:spcAft>
                          <a:spcPts val="600"/>
                        </a:spcAft>
                        <a:buNone/>
                      </a:pPr>
                      <a:r>
                        <a:rPr lang="en-US" sz="900">
                          <a:effectLst/>
                        </a:rPr>
                        <a:t>Data Analysis, Statistics, Reporting, Visualization</a:t>
                      </a:r>
                      <a:endParaRPr lang="en-US" sz="1100">
                        <a:effectLst/>
                        <a:latin typeface="Georgia" panose="02040502050405020303" pitchFamily="18" charset="0"/>
                        <a:ea typeface="Aptos" panose="020B0004020202020204" pitchFamily="34" charset="0"/>
                        <a:cs typeface="Times New Roman" panose="02020603050405020304" pitchFamily="18" charset="0"/>
                      </a:endParaRPr>
                    </a:p>
                  </a:txBody>
                  <a:tcPr marL="101600" marR="101600" marT="50800" marB="50800"/>
                </a:tc>
                <a:tc>
                  <a:txBody>
                    <a:bodyPr/>
                    <a:lstStyle/>
                    <a:p>
                      <a:pPr marL="0" marR="0">
                        <a:lnSpc>
                          <a:spcPct val="150000"/>
                        </a:lnSpc>
                        <a:spcAft>
                          <a:spcPts val="600"/>
                        </a:spcAft>
                        <a:buNone/>
                      </a:pPr>
                      <a:r>
                        <a:rPr lang="en-US" sz="900">
                          <a:effectLst/>
                        </a:rPr>
                        <a:t>Data Analytics Certificate</a:t>
                      </a:r>
                      <a:endParaRPr lang="en-US" sz="1100">
                        <a:effectLst/>
                        <a:latin typeface="Georgia" panose="02040502050405020303" pitchFamily="18" charset="0"/>
                        <a:ea typeface="Aptos" panose="020B0004020202020204" pitchFamily="34" charset="0"/>
                        <a:cs typeface="Times New Roman" panose="02020603050405020304" pitchFamily="18" charset="0"/>
                      </a:endParaRPr>
                    </a:p>
                  </a:txBody>
                  <a:tcPr marL="101600" marR="101600" marT="50800" marB="50800"/>
                </a:tc>
                <a:tc>
                  <a:txBody>
                    <a:bodyPr/>
                    <a:lstStyle/>
                    <a:p>
                      <a:pPr marL="0" marR="0">
                        <a:lnSpc>
                          <a:spcPct val="150000"/>
                        </a:lnSpc>
                        <a:spcAft>
                          <a:spcPts val="600"/>
                        </a:spcAft>
                        <a:buNone/>
                      </a:pPr>
                      <a:r>
                        <a:rPr lang="en-US" sz="900">
                          <a:effectLst/>
                        </a:rPr>
                        <a:t>Covers data collection, cleaning, visualization, and analysis with tools like spreadsheets and Tableau. Matches high demand for data literacy and visualization skills.</a:t>
                      </a:r>
                      <a:endParaRPr lang="en-US" sz="1100">
                        <a:effectLst/>
                        <a:latin typeface="Georgia" panose="02040502050405020303" pitchFamily="18" charset="0"/>
                        <a:ea typeface="Aptos" panose="020B0004020202020204" pitchFamily="34" charset="0"/>
                        <a:cs typeface="Times New Roman" panose="02020603050405020304" pitchFamily="18" charset="0"/>
                      </a:endParaRPr>
                    </a:p>
                  </a:txBody>
                  <a:tcPr marL="101600" marR="101600" marT="50800" marB="50800"/>
                </a:tc>
                <a:extLst>
                  <a:ext uri="{0D108BD9-81ED-4DB2-BD59-A6C34878D82A}">
                    <a16:rowId xmlns:a16="http://schemas.microsoft.com/office/drawing/2014/main" val="381649573"/>
                  </a:ext>
                </a:extLst>
              </a:tr>
              <a:tr h="0">
                <a:tc>
                  <a:txBody>
                    <a:bodyPr/>
                    <a:lstStyle/>
                    <a:p>
                      <a:pPr marL="0" marR="0">
                        <a:lnSpc>
                          <a:spcPct val="150000"/>
                        </a:lnSpc>
                        <a:spcAft>
                          <a:spcPts val="600"/>
                        </a:spcAft>
                        <a:buNone/>
                      </a:pPr>
                      <a:r>
                        <a:rPr lang="en-US" sz="900">
                          <a:effectLst/>
                        </a:rPr>
                        <a:t>Project Management, Workflow, Agile Methodology</a:t>
                      </a:r>
                      <a:endParaRPr lang="en-US" sz="1100">
                        <a:effectLst/>
                        <a:latin typeface="Georgia" panose="02040502050405020303" pitchFamily="18" charset="0"/>
                        <a:ea typeface="Aptos" panose="020B0004020202020204" pitchFamily="34" charset="0"/>
                        <a:cs typeface="Times New Roman" panose="02020603050405020304" pitchFamily="18" charset="0"/>
                      </a:endParaRPr>
                    </a:p>
                  </a:txBody>
                  <a:tcPr marL="101600" marR="101600" marT="50800" marB="50800"/>
                </a:tc>
                <a:tc>
                  <a:txBody>
                    <a:bodyPr/>
                    <a:lstStyle/>
                    <a:p>
                      <a:pPr marL="0" marR="0">
                        <a:lnSpc>
                          <a:spcPct val="150000"/>
                        </a:lnSpc>
                        <a:spcAft>
                          <a:spcPts val="600"/>
                        </a:spcAft>
                        <a:buNone/>
                      </a:pPr>
                      <a:r>
                        <a:rPr lang="en-US" sz="900">
                          <a:effectLst/>
                        </a:rPr>
                        <a:t>Project Management Certificate</a:t>
                      </a:r>
                      <a:endParaRPr lang="en-US" sz="1100">
                        <a:effectLst/>
                        <a:latin typeface="Georgia" panose="02040502050405020303" pitchFamily="18" charset="0"/>
                        <a:ea typeface="Aptos" panose="020B0004020202020204" pitchFamily="34" charset="0"/>
                        <a:cs typeface="Times New Roman" panose="02020603050405020304" pitchFamily="18" charset="0"/>
                      </a:endParaRPr>
                    </a:p>
                  </a:txBody>
                  <a:tcPr marL="101600" marR="101600" marT="50800" marB="50800"/>
                </a:tc>
                <a:tc>
                  <a:txBody>
                    <a:bodyPr/>
                    <a:lstStyle/>
                    <a:p>
                      <a:pPr marL="0" marR="0">
                        <a:lnSpc>
                          <a:spcPct val="150000"/>
                        </a:lnSpc>
                        <a:spcAft>
                          <a:spcPts val="600"/>
                        </a:spcAft>
                        <a:buNone/>
                      </a:pPr>
                      <a:r>
                        <a:rPr lang="en-US" sz="900">
                          <a:effectLst/>
                        </a:rPr>
                        <a:t>Focuses on project planning, communication, risk management, and Agile approaches, aligned with growing demand for management and organizational skills.</a:t>
                      </a:r>
                      <a:endParaRPr lang="en-US" sz="1100">
                        <a:effectLst/>
                        <a:latin typeface="Georgia" panose="02040502050405020303" pitchFamily="18" charset="0"/>
                        <a:ea typeface="Aptos" panose="020B0004020202020204" pitchFamily="34" charset="0"/>
                        <a:cs typeface="Times New Roman" panose="02020603050405020304" pitchFamily="18" charset="0"/>
                      </a:endParaRPr>
                    </a:p>
                  </a:txBody>
                  <a:tcPr marL="101600" marR="101600" marT="50800" marB="50800"/>
                </a:tc>
                <a:extLst>
                  <a:ext uri="{0D108BD9-81ED-4DB2-BD59-A6C34878D82A}">
                    <a16:rowId xmlns:a16="http://schemas.microsoft.com/office/drawing/2014/main" val="1031696669"/>
                  </a:ext>
                </a:extLst>
              </a:tr>
              <a:tr h="0">
                <a:tc>
                  <a:txBody>
                    <a:bodyPr/>
                    <a:lstStyle/>
                    <a:p>
                      <a:pPr marL="0" marR="0">
                        <a:lnSpc>
                          <a:spcPct val="150000"/>
                        </a:lnSpc>
                        <a:spcAft>
                          <a:spcPts val="600"/>
                        </a:spcAft>
                        <a:buNone/>
                      </a:pPr>
                      <a:r>
                        <a:rPr lang="en-US" sz="900">
                          <a:effectLst/>
                        </a:rPr>
                        <a:t>IT Support, Troubleshooting, Systems Administration</a:t>
                      </a:r>
                      <a:endParaRPr lang="en-US" sz="1100">
                        <a:effectLst/>
                        <a:latin typeface="Georgia" panose="02040502050405020303" pitchFamily="18" charset="0"/>
                        <a:ea typeface="Aptos" panose="020B0004020202020204" pitchFamily="34" charset="0"/>
                        <a:cs typeface="Times New Roman" panose="02020603050405020304" pitchFamily="18" charset="0"/>
                      </a:endParaRPr>
                    </a:p>
                  </a:txBody>
                  <a:tcPr marL="101600" marR="101600" marT="50800" marB="50800"/>
                </a:tc>
                <a:tc>
                  <a:txBody>
                    <a:bodyPr/>
                    <a:lstStyle/>
                    <a:p>
                      <a:pPr marL="0" marR="0">
                        <a:lnSpc>
                          <a:spcPct val="150000"/>
                        </a:lnSpc>
                        <a:spcAft>
                          <a:spcPts val="600"/>
                        </a:spcAft>
                        <a:buNone/>
                      </a:pPr>
                      <a:r>
                        <a:rPr lang="en-US" sz="900">
                          <a:effectLst/>
                        </a:rPr>
                        <a:t>IT Support Certificate</a:t>
                      </a:r>
                      <a:endParaRPr lang="en-US" sz="1100">
                        <a:effectLst/>
                        <a:latin typeface="Georgia" panose="02040502050405020303" pitchFamily="18" charset="0"/>
                        <a:ea typeface="Aptos" panose="020B0004020202020204" pitchFamily="34" charset="0"/>
                        <a:cs typeface="Times New Roman" panose="02020603050405020304" pitchFamily="18" charset="0"/>
                      </a:endParaRPr>
                    </a:p>
                  </a:txBody>
                  <a:tcPr marL="101600" marR="101600" marT="50800" marB="50800"/>
                </a:tc>
                <a:tc>
                  <a:txBody>
                    <a:bodyPr/>
                    <a:lstStyle/>
                    <a:p>
                      <a:pPr marL="0" marR="0">
                        <a:lnSpc>
                          <a:spcPct val="150000"/>
                        </a:lnSpc>
                        <a:spcAft>
                          <a:spcPts val="600"/>
                        </a:spcAft>
                        <a:buNone/>
                      </a:pPr>
                      <a:r>
                        <a:rPr lang="en-US" sz="900">
                          <a:effectLst/>
                        </a:rPr>
                        <a:t>Teaches hardware, networking, system troubleshooting, and customer support, matching IT job postings and required practical tech skills.</a:t>
                      </a:r>
                      <a:endParaRPr lang="en-US" sz="1100">
                        <a:effectLst/>
                        <a:latin typeface="Georgia" panose="02040502050405020303" pitchFamily="18" charset="0"/>
                        <a:ea typeface="Aptos" panose="020B0004020202020204" pitchFamily="34" charset="0"/>
                        <a:cs typeface="Times New Roman" panose="02020603050405020304" pitchFamily="18" charset="0"/>
                      </a:endParaRPr>
                    </a:p>
                  </a:txBody>
                  <a:tcPr marL="101600" marR="101600" marT="50800" marB="50800"/>
                </a:tc>
                <a:extLst>
                  <a:ext uri="{0D108BD9-81ED-4DB2-BD59-A6C34878D82A}">
                    <a16:rowId xmlns:a16="http://schemas.microsoft.com/office/drawing/2014/main" val="2758906385"/>
                  </a:ext>
                </a:extLst>
              </a:tr>
              <a:tr h="0">
                <a:tc>
                  <a:txBody>
                    <a:bodyPr/>
                    <a:lstStyle/>
                    <a:p>
                      <a:pPr marL="0" marR="0">
                        <a:lnSpc>
                          <a:spcPct val="150000"/>
                        </a:lnSpc>
                        <a:spcAft>
                          <a:spcPts val="600"/>
                        </a:spcAft>
                        <a:buNone/>
                      </a:pPr>
                      <a:r>
                        <a:rPr lang="en-US" sz="900">
                          <a:effectLst/>
                        </a:rPr>
                        <a:t>Python Programming, Automation, APIs</a:t>
                      </a:r>
                      <a:endParaRPr lang="en-US" sz="1100">
                        <a:effectLst/>
                        <a:latin typeface="Georgia" panose="02040502050405020303" pitchFamily="18" charset="0"/>
                        <a:ea typeface="Aptos" panose="020B0004020202020204" pitchFamily="34" charset="0"/>
                        <a:cs typeface="Times New Roman" panose="02020603050405020304" pitchFamily="18" charset="0"/>
                      </a:endParaRPr>
                    </a:p>
                  </a:txBody>
                  <a:tcPr marL="101600" marR="101600" marT="50800" marB="50800"/>
                </a:tc>
                <a:tc>
                  <a:txBody>
                    <a:bodyPr/>
                    <a:lstStyle/>
                    <a:p>
                      <a:pPr marL="0" marR="0">
                        <a:lnSpc>
                          <a:spcPct val="150000"/>
                        </a:lnSpc>
                        <a:spcAft>
                          <a:spcPts val="600"/>
                        </a:spcAft>
                        <a:buNone/>
                      </a:pPr>
                      <a:r>
                        <a:rPr lang="en-US" sz="900">
                          <a:effectLst/>
                        </a:rPr>
                        <a:t>Google IT Automation with Python (Advanced) Certificate</a:t>
                      </a:r>
                      <a:endParaRPr lang="en-US" sz="1100">
                        <a:effectLst/>
                        <a:latin typeface="Georgia" panose="02040502050405020303" pitchFamily="18" charset="0"/>
                        <a:ea typeface="Aptos" panose="020B0004020202020204" pitchFamily="34" charset="0"/>
                        <a:cs typeface="Times New Roman" panose="02020603050405020304" pitchFamily="18" charset="0"/>
                      </a:endParaRPr>
                    </a:p>
                  </a:txBody>
                  <a:tcPr marL="101600" marR="101600" marT="50800" marB="50800"/>
                </a:tc>
                <a:tc>
                  <a:txBody>
                    <a:bodyPr/>
                    <a:lstStyle/>
                    <a:p>
                      <a:pPr marL="0" marR="0">
                        <a:lnSpc>
                          <a:spcPct val="150000"/>
                        </a:lnSpc>
                        <a:spcAft>
                          <a:spcPts val="600"/>
                        </a:spcAft>
                        <a:buNone/>
                      </a:pPr>
                      <a:r>
                        <a:rPr lang="en-US" sz="900">
                          <a:effectLst/>
                        </a:rPr>
                        <a:t>Expands from IT Support with coding, scripting, automation, and APIs, directly addressing demand for Python and automation skills.</a:t>
                      </a:r>
                      <a:endParaRPr lang="en-US" sz="1100">
                        <a:effectLst/>
                        <a:latin typeface="Georgia" panose="02040502050405020303" pitchFamily="18" charset="0"/>
                        <a:ea typeface="Aptos" panose="020B0004020202020204" pitchFamily="34" charset="0"/>
                        <a:cs typeface="Times New Roman" panose="02020603050405020304" pitchFamily="18" charset="0"/>
                      </a:endParaRPr>
                    </a:p>
                  </a:txBody>
                  <a:tcPr marL="101600" marR="101600" marT="50800" marB="50800"/>
                </a:tc>
                <a:extLst>
                  <a:ext uri="{0D108BD9-81ED-4DB2-BD59-A6C34878D82A}">
                    <a16:rowId xmlns:a16="http://schemas.microsoft.com/office/drawing/2014/main" val="2209754033"/>
                  </a:ext>
                </a:extLst>
              </a:tr>
              <a:tr h="0">
                <a:tc>
                  <a:txBody>
                    <a:bodyPr/>
                    <a:lstStyle/>
                    <a:p>
                      <a:pPr marL="0" marR="0">
                        <a:lnSpc>
                          <a:spcPct val="150000"/>
                        </a:lnSpc>
                        <a:spcAft>
                          <a:spcPts val="600"/>
                        </a:spcAft>
                        <a:buNone/>
                      </a:pPr>
                      <a:r>
                        <a:rPr lang="en-US" sz="900">
                          <a:effectLst/>
                        </a:rPr>
                        <a:t>Cybersecurity, Monitoring, Protection</a:t>
                      </a:r>
                      <a:endParaRPr lang="en-US" sz="1100">
                        <a:effectLst/>
                        <a:latin typeface="Georgia" panose="02040502050405020303" pitchFamily="18" charset="0"/>
                        <a:ea typeface="Aptos" panose="020B0004020202020204" pitchFamily="34" charset="0"/>
                        <a:cs typeface="Times New Roman" panose="02020603050405020304" pitchFamily="18" charset="0"/>
                      </a:endParaRPr>
                    </a:p>
                  </a:txBody>
                  <a:tcPr marL="101600" marR="101600" marT="50800" marB="50800"/>
                </a:tc>
                <a:tc>
                  <a:txBody>
                    <a:bodyPr/>
                    <a:lstStyle/>
                    <a:p>
                      <a:pPr marL="0" marR="0">
                        <a:lnSpc>
                          <a:spcPct val="150000"/>
                        </a:lnSpc>
                        <a:spcAft>
                          <a:spcPts val="600"/>
                        </a:spcAft>
                        <a:buNone/>
                      </a:pPr>
                      <a:r>
                        <a:rPr lang="en-US" sz="900">
                          <a:effectLst/>
                        </a:rPr>
                        <a:t>Cybersecurity Certificate</a:t>
                      </a:r>
                      <a:endParaRPr lang="en-US" sz="1100">
                        <a:effectLst/>
                        <a:latin typeface="Georgia" panose="02040502050405020303" pitchFamily="18" charset="0"/>
                        <a:ea typeface="Aptos" panose="020B0004020202020204" pitchFamily="34" charset="0"/>
                        <a:cs typeface="Times New Roman" panose="02020603050405020304" pitchFamily="18" charset="0"/>
                      </a:endParaRPr>
                    </a:p>
                  </a:txBody>
                  <a:tcPr marL="101600" marR="101600" marT="50800" marB="50800"/>
                </a:tc>
                <a:tc>
                  <a:txBody>
                    <a:bodyPr/>
                    <a:lstStyle/>
                    <a:p>
                      <a:pPr marL="0" marR="0">
                        <a:lnSpc>
                          <a:spcPct val="150000"/>
                        </a:lnSpc>
                        <a:spcAft>
                          <a:spcPts val="600"/>
                        </a:spcAft>
                        <a:buNone/>
                      </a:pPr>
                      <a:r>
                        <a:rPr lang="en-US" sz="900">
                          <a:effectLst/>
                        </a:rPr>
                        <a:t>Provides skills for security monitoring, threat detection, and risk management, fitting rising job market needs in cybersecurity roles.</a:t>
                      </a:r>
                      <a:endParaRPr lang="en-US" sz="1100">
                        <a:effectLst/>
                        <a:latin typeface="Georgia" panose="02040502050405020303" pitchFamily="18" charset="0"/>
                        <a:ea typeface="Aptos" panose="020B0004020202020204" pitchFamily="34" charset="0"/>
                        <a:cs typeface="Times New Roman" panose="02020603050405020304" pitchFamily="18" charset="0"/>
                      </a:endParaRPr>
                    </a:p>
                  </a:txBody>
                  <a:tcPr marL="101600" marR="101600" marT="50800" marB="50800"/>
                </a:tc>
                <a:extLst>
                  <a:ext uri="{0D108BD9-81ED-4DB2-BD59-A6C34878D82A}">
                    <a16:rowId xmlns:a16="http://schemas.microsoft.com/office/drawing/2014/main" val="176683194"/>
                  </a:ext>
                </a:extLst>
              </a:tr>
              <a:tr h="0">
                <a:tc>
                  <a:txBody>
                    <a:bodyPr/>
                    <a:lstStyle/>
                    <a:p>
                      <a:pPr marL="0" marR="0">
                        <a:lnSpc>
                          <a:spcPct val="150000"/>
                        </a:lnSpc>
                        <a:spcAft>
                          <a:spcPts val="600"/>
                        </a:spcAft>
                        <a:buNone/>
                      </a:pPr>
                      <a:r>
                        <a:rPr lang="en-US" sz="900">
                          <a:effectLst/>
                        </a:rPr>
                        <a:t>Digital Marketing, Online Customer Engagement</a:t>
                      </a:r>
                      <a:endParaRPr lang="en-US" sz="1100">
                        <a:effectLst/>
                        <a:latin typeface="Georgia" panose="02040502050405020303" pitchFamily="18" charset="0"/>
                        <a:ea typeface="Aptos" panose="020B0004020202020204" pitchFamily="34" charset="0"/>
                        <a:cs typeface="Times New Roman" panose="02020603050405020304" pitchFamily="18" charset="0"/>
                      </a:endParaRPr>
                    </a:p>
                  </a:txBody>
                  <a:tcPr marL="101600" marR="101600" marT="50800" marB="50800"/>
                </a:tc>
                <a:tc>
                  <a:txBody>
                    <a:bodyPr/>
                    <a:lstStyle/>
                    <a:p>
                      <a:pPr marL="0" marR="0">
                        <a:lnSpc>
                          <a:spcPct val="150000"/>
                        </a:lnSpc>
                        <a:spcAft>
                          <a:spcPts val="600"/>
                        </a:spcAft>
                        <a:buNone/>
                      </a:pPr>
                      <a:r>
                        <a:rPr lang="en-US" sz="900">
                          <a:effectLst/>
                        </a:rPr>
                        <a:t>Digital Marketing &amp; E-commerce Certificate</a:t>
                      </a:r>
                      <a:endParaRPr lang="en-US" sz="1100">
                        <a:effectLst/>
                        <a:latin typeface="Georgia" panose="02040502050405020303" pitchFamily="18" charset="0"/>
                        <a:ea typeface="Aptos" panose="020B0004020202020204" pitchFamily="34" charset="0"/>
                        <a:cs typeface="Times New Roman" panose="02020603050405020304" pitchFamily="18" charset="0"/>
                      </a:endParaRPr>
                    </a:p>
                  </a:txBody>
                  <a:tcPr marL="101600" marR="101600" marT="50800" marB="50800"/>
                </a:tc>
                <a:tc>
                  <a:txBody>
                    <a:bodyPr/>
                    <a:lstStyle/>
                    <a:p>
                      <a:pPr marL="0" marR="0">
                        <a:lnSpc>
                          <a:spcPct val="150000"/>
                        </a:lnSpc>
                        <a:spcAft>
                          <a:spcPts val="600"/>
                        </a:spcAft>
                        <a:buNone/>
                      </a:pPr>
                      <a:r>
                        <a:rPr lang="en-US" sz="900">
                          <a:effectLst/>
                        </a:rPr>
                        <a:t>Covers digital advertising, analytics, e-commerce tools, and social media, relevant for marketing roles that use technology for customer insights and digital presence.</a:t>
                      </a:r>
                      <a:endParaRPr lang="en-US" sz="1100">
                        <a:effectLst/>
                        <a:latin typeface="Georgia" panose="02040502050405020303" pitchFamily="18" charset="0"/>
                        <a:ea typeface="Aptos" panose="020B0004020202020204" pitchFamily="34" charset="0"/>
                        <a:cs typeface="Times New Roman" panose="02020603050405020304" pitchFamily="18" charset="0"/>
                      </a:endParaRPr>
                    </a:p>
                  </a:txBody>
                  <a:tcPr marL="101600" marR="101600" marT="50800" marB="50800"/>
                </a:tc>
                <a:extLst>
                  <a:ext uri="{0D108BD9-81ED-4DB2-BD59-A6C34878D82A}">
                    <a16:rowId xmlns:a16="http://schemas.microsoft.com/office/drawing/2014/main" val="2381871901"/>
                  </a:ext>
                </a:extLst>
              </a:tr>
              <a:tr h="0">
                <a:tc>
                  <a:txBody>
                    <a:bodyPr/>
                    <a:lstStyle/>
                    <a:p>
                      <a:pPr marL="0" marR="0">
                        <a:lnSpc>
                          <a:spcPct val="150000"/>
                        </a:lnSpc>
                        <a:spcAft>
                          <a:spcPts val="600"/>
                        </a:spcAft>
                        <a:buNone/>
                      </a:pPr>
                      <a:r>
                        <a:rPr lang="en-US" sz="900">
                          <a:effectLst/>
                        </a:rPr>
                        <a:t>UX Design, Human-Centered Digital Product Design</a:t>
                      </a:r>
                      <a:endParaRPr lang="en-US" sz="1100">
                        <a:effectLst/>
                        <a:latin typeface="Georgia" panose="02040502050405020303" pitchFamily="18" charset="0"/>
                        <a:ea typeface="Aptos" panose="020B0004020202020204" pitchFamily="34" charset="0"/>
                        <a:cs typeface="Times New Roman" panose="02020603050405020304" pitchFamily="18" charset="0"/>
                      </a:endParaRPr>
                    </a:p>
                  </a:txBody>
                  <a:tcPr marL="101600" marR="101600" marT="50800" marB="50800"/>
                </a:tc>
                <a:tc>
                  <a:txBody>
                    <a:bodyPr/>
                    <a:lstStyle/>
                    <a:p>
                      <a:pPr marL="0" marR="0">
                        <a:lnSpc>
                          <a:spcPct val="150000"/>
                        </a:lnSpc>
                        <a:spcAft>
                          <a:spcPts val="600"/>
                        </a:spcAft>
                        <a:buNone/>
                      </a:pPr>
                      <a:r>
                        <a:rPr lang="en-US" sz="900">
                          <a:effectLst/>
                        </a:rPr>
                        <a:t>UX Design Certificate</a:t>
                      </a:r>
                      <a:endParaRPr lang="en-US" sz="1100">
                        <a:effectLst/>
                        <a:latin typeface="Georgia" panose="02040502050405020303" pitchFamily="18" charset="0"/>
                        <a:ea typeface="Aptos" panose="020B0004020202020204" pitchFamily="34" charset="0"/>
                        <a:cs typeface="Times New Roman" panose="02020603050405020304" pitchFamily="18" charset="0"/>
                      </a:endParaRPr>
                    </a:p>
                  </a:txBody>
                  <a:tcPr marL="101600" marR="101600" marT="50800" marB="50800"/>
                </a:tc>
                <a:tc>
                  <a:txBody>
                    <a:bodyPr/>
                    <a:lstStyle/>
                    <a:p>
                      <a:pPr marL="0" marR="0">
                        <a:lnSpc>
                          <a:spcPct val="150000"/>
                        </a:lnSpc>
                        <a:spcAft>
                          <a:spcPts val="600"/>
                        </a:spcAft>
                        <a:buNone/>
                      </a:pPr>
                      <a:r>
                        <a:rPr lang="en-US" sz="900" dirty="0">
                          <a:effectLst/>
                        </a:rPr>
                        <a:t>Focuses on user research, wireframing, prototyping, and design thinking, useful for creative roles combining tech and human factors in digital products.</a:t>
                      </a:r>
                      <a:endParaRPr lang="en-US" sz="1100" dirty="0">
                        <a:effectLst/>
                        <a:latin typeface="Georgia" panose="02040502050405020303" pitchFamily="18" charset="0"/>
                        <a:ea typeface="Aptos" panose="020B0004020202020204" pitchFamily="34" charset="0"/>
                        <a:cs typeface="Times New Roman" panose="02020603050405020304" pitchFamily="18" charset="0"/>
                      </a:endParaRPr>
                    </a:p>
                  </a:txBody>
                  <a:tcPr marL="101600" marR="101600" marT="50800" marB="50800"/>
                </a:tc>
                <a:extLst>
                  <a:ext uri="{0D108BD9-81ED-4DB2-BD59-A6C34878D82A}">
                    <a16:rowId xmlns:a16="http://schemas.microsoft.com/office/drawing/2014/main" val="3925584501"/>
                  </a:ext>
                </a:extLst>
              </a:tr>
            </a:tbl>
          </a:graphicData>
        </a:graphic>
      </p:graphicFrame>
    </p:spTree>
    <p:extLst>
      <p:ext uri="{BB962C8B-B14F-4D97-AF65-F5344CB8AC3E}">
        <p14:creationId xmlns:p14="http://schemas.microsoft.com/office/powerpoint/2010/main" val="32349224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D4D98D1-71FC-593B-E459-52A5A680B7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9C5F38-D70B-85BC-1F8B-A2CD9D0807BD}"/>
              </a:ext>
            </a:extLst>
          </p:cNvPr>
          <p:cNvSpPr txBox="1">
            <a:spLocks noGrp="1"/>
          </p:cNvSpPr>
          <p:nvPr>
            <p:ph type="title" idx="4294967295"/>
          </p:nvPr>
        </p:nvSpPr>
        <p:spPr>
          <a:xfrm>
            <a:off x="128016" y="548640"/>
            <a:ext cx="11932920" cy="9144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ctr" defTabSz="914400" rtl="0" eaLnBrk="1" fontAlgn="auto" latinLnBrk="0" hangingPunct="1">
              <a:lnSpc>
                <a:spcPct val="90000"/>
              </a:lnSpc>
              <a:spcBef>
                <a:spcPct val="0"/>
              </a:spcBef>
              <a:spcAft>
                <a:spcPts val="600"/>
              </a:spcAft>
              <a:buClrTx/>
              <a:buSzTx/>
              <a:buFontTx/>
              <a:buNone/>
              <a:tabLst/>
              <a:defRPr/>
            </a:pPr>
            <a:r>
              <a:rPr kumimoji="0" lang="en-US" sz="3600" b="1" i="0" u="none" strike="noStrike" kern="1200" cap="none" spc="0" normalizeH="0" baseline="0" noProof="0" dirty="0">
                <a:ln>
                  <a:noFill/>
                </a:ln>
                <a:solidFill>
                  <a:schemeClr val="tx2">
                    <a:lumMod val="90000"/>
                    <a:lumOff val="10000"/>
                  </a:schemeClr>
                </a:solidFill>
                <a:effectLst/>
                <a:uLnTx/>
                <a:uFillTx/>
                <a:latin typeface="+mn-lt"/>
                <a:ea typeface="+mn-ea"/>
                <a:cs typeface="+mn-cs"/>
              </a:rPr>
              <a:t>Humanities </a:t>
            </a:r>
            <a:r>
              <a:rPr kumimoji="0" lang="en-US" sz="3600" b="1" i="0" u="none" strike="noStrike" kern="1200" cap="none" spc="0" normalizeH="0" baseline="0" noProof="0" dirty="0">
                <a:ln>
                  <a:noFill/>
                </a:ln>
                <a:solidFill>
                  <a:schemeClr val="tx2">
                    <a:lumMod val="90000"/>
                    <a:lumOff val="10000"/>
                  </a:schemeClr>
                </a:solidFill>
                <a:effectLst/>
                <a:uLnTx/>
                <a:uFillTx/>
                <a:latin typeface="+mj-lt"/>
                <a:ea typeface="+mn-ea"/>
                <a:cs typeface="+mn-cs"/>
              </a:rPr>
              <a:t>Examples</a:t>
            </a:r>
          </a:p>
        </p:txBody>
      </p:sp>
      <p:sp>
        <p:nvSpPr>
          <p:cNvPr id="6" name="TextBox 5">
            <a:extLst>
              <a:ext uri="{FF2B5EF4-FFF2-40B4-BE49-F238E27FC236}">
                <a16:creationId xmlns:a16="http://schemas.microsoft.com/office/drawing/2014/main" id="{8A687CA1-60F4-99C5-E515-55CF146C3655}"/>
              </a:ext>
            </a:extLst>
          </p:cNvPr>
          <p:cNvSpPr txBox="1"/>
          <p:nvPr/>
        </p:nvSpPr>
        <p:spPr>
          <a:xfrm>
            <a:off x="1600200" y="1600200"/>
            <a:ext cx="10058400" cy="3847207"/>
          </a:xfrm>
          <a:prstGeom prst="rect">
            <a:avLst/>
          </a:prstGeom>
          <a:noFill/>
        </p:spPr>
        <p:txBody>
          <a:bodyPr wrap="square">
            <a:spAutoFit/>
          </a:bodyPr>
          <a:lstStyle/>
          <a:p>
            <a:pPr marL="342900" lvl="0" indent="-342900">
              <a:buFont typeface="Arial" panose="020B0604020202020204" pitchFamily="34" charset="0"/>
              <a:buChar char="•"/>
            </a:pPr>
            <a:r>
              <a:rPr lang="en-US" sz="2400" dirty="0">
                <a:solidFill>
                  <a:srgbClr val="002060"/>
                </a:solidFill>
              </a:rPr>
              <a:t>Digital Storytelling: Pair a certificate in </a:t>
            </a:r>
            <a:r>
              <a:rPr lang="en-US" sz="2400" b="1" dirty="0">
                <a:solidFill>
                  <a:srgbClr val="002060"/>
                </a:solidFill>
              </a:rPr>
              <a:t>Data Analytics</a:t>
            </a:r>
            <a:r>
              <a:rPr lang="en-US" sz="2400" dirty="0">
                <a:solidFill>
                  <a:srgbClr val="002060"/>
                </a:solidFill>
              </a:rPr>
              <a:t> or </a:t>
            </a:r>
            <a:r>
              <a:rPr lang="en-US" sz="2400" b="1" dirty="0">
                <a:solidFill>
                  <a:srgbClr val="002060"/>
                </a:solidFill>
              </a:rPr>
              <a:t>Digital Marketing</a:t>
            </a:r>
            <a:r>
              <a:rPr lang="en-US" sz="2400" dirty="0">
                <a:solidFill>
                  <a:srgbClr val="002060"/>
                </a:solidFill>
              </a:rPr>
              <a:t> with courses in literature, history, or philosophy. Students can learn to use analytics to track engagement with online exhibits, podcasts, or digital archives.</a:t>
            </a:r>
          </a:p>
          <a:p>
            <a:pPr marL="342900" lvl="0" indent="-342900">
              <a:buFont typeface="Arial" panose="020B0604020202020204" pitchFamily="34" charset="0"/>
              <a:buChar char="•"/>
            </a:pPr>
            <a:endParaRPr lang="en-US" sz="2400" dirty="0">
              <a:solidFill>
                <a:srgbClr val="002060"/>
              </a:solidFill>
            </a:endParaRPr>
          </a:p>
          <a:p>
            <a:pPr marL="342900" lvl="0" indent="-342900">
              <a:buFont typeface="Arial" panose="020B0604020202020204" pitchFamily="34" charset="0"/>
              <a:buChar char="•"/>
            </a:pPr>
            <a:r>
              <a:rPr lang="en-US" sz="2400" dirty="0">
                <a:solidFill>
                  <a:srgbClr val="002060"/>
                </a:solidFill>
              </a:rPr>
              <a:t>Research Methods Support: Certificates like </a:t>
            </a:r>
            <a:r>
              <a:rPr lang="en-US" sz="2400" b="1" dirty="0">
                <a:solidFill>
                  <a:srgbClr val="002060"/>
                </a:solidFill>
              </a:rPr>
              <a:t>Project Management</a:t>
            </a:r>
            <a:r>
              <a:rPr lang="en-US" sz="2400" dirty="0">
                <a:solidFill>
                  <a:srgbClr val="002060"/>
                </a:solidFill>
              </a:rPr>
              <a:t> or </a:t>
            </a:r>
            <a:r>
              <a:rPr lang="en-US" sz="2400" b="1" dirty="0">
                <a:solidFill>
                  <a:srgbClr val="002060"/>
                </a:solidFill>
              </a:rPr>
              <a:t>UX Design</a:t>
            </a:r>
            <a:r>
              <a:rPr lang="en-US" sz="2400" dirty="0">
                <a:solidFill>
                  <a:srgbClr val="002060"/>
                </a:solidFill>
              </a:rPr>
              <a:t> can give humanities students tools for structuring research projects, building user-friendly digital archives, or curating online museum experiences.</a:t>
            </a:r>
          </a:p>
          <a:p>
            <a:pPr algn="l"/>
            <a:endParaRPr lang="en-US" sz="2800" b="0" i="0" dirty="0">
              <a:solidFill>
                <a:srgbClr val="002060"/>
              </a:solidFill>
              <a:effectLst/>
            </a:endParaRPr>
          </a:p>
        </p:txBody>
      </p:sp>
    </p:spTree>
    <p:extLst>
      <p:ext uri="{BB962C8B-B14F-4D97-AF65-F5344CB8AC3E}">
        <p14:creationId xmlns:p14="http://schemas.microsoft.com/office/powerpoint/2010/main" val="16912147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B6AF216-15CF-7A91-EDC3-449918FDE6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15FC7B-D4D7-2747-DB93-D643B31FE86D}"/>
              </a:ext>
            </a:extLst>
          </p:cNvPr>
          <p:cNvSpPr txBox="1">
            <a:spLocks noGrp="1"/>
          </p:cNvSpPr>
          <p:nvPr>
            <p:ph type="title" idx="4294967295"/>
          </p:nvPr>
        </p:nvSpPr>
        <p:spPr>
          <a:xfrm>
            <a:off x="128016" y="548640"/>
            <a:ext cx="11932920" cy="9144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ctr" defTabSz="914400" rtl="0" eaLnBrk="1" fontAlgn="auto" latinLnBrk="0" hangingPunct="1">
              <a:lnSpc>
                <a:spcPct val="90000"/>
              </a:lnSpc>
              <a:spcBef>
                <a:spcPct val="0"/>
              </a:spcBef>
              <a:spcAft>
                <a:spcPts val="600"/>
              </a:spcAft>
              <a:buClrTx/>
              <a:buSzTx/>
              <a:buFontTx/>
              <a:buNone/>
              <a:tabLst/>
              <a:defRPr/>
            </a:pPr>
            <a:r>
              <a:rPr kumimoji="0" lang="en-US" sz="3600" b="1" i="0" u="none" strike="noStrike" kern="1200" cap="none" spc="0" normalizeH="0" baseline="0" noProof="0" dirty="0">
                <a:ln>
                  <a:noFill/>
                </a:ln>
                <a:solidFill>
                  <a:schemeClr val="tx2">
                    <a:lumMod val="90000"/>
                    <a:lumOff val="10000"/>
                  </a:schemeClr>
                </a:solidFill>
                <a:effectLst/>
                <a:uLnTx/>
                <a:uFillTx/>
                <a:latin typeface="+mj-lt"/>
                <a:ea typeface="+mn-ea"/>
                <a:cs typeface="+mn-cs"/>
              </a:rPr>
              <a:t>Social Sciences Examples</a:t>
            </a:r>
          </a:p>
        </p:txBody>
      </p:sp>
      <p:sp>
        <p:nvSpPr>
          <p:cNvPr id="6" name="TextBox 5">
            <a:extLst>
              <a:ext uri="{FF2B5EF4-FFF2-40B4-BE49-F238E27FC236}">
                <a16:creationId xmlns:a16="http://schemas.microsoft.com/office/drawing/2014/main" id="{5216715D-A555-A804-A31E-1F23F229D0DA}"/>
              </a:ext>
            </a:extLst>
          </p:cNvPr>
          <p:cNvSpPr txBox="1"/>
          <p:nvPr/>
        </p:nvSpPr>
        <p:spPr>
          <a:xfrm>
            <a:off x="1600200" y="1600200"/>
            <a:ext cx="10058400" cy="4955203"/>
          </a:xfrm>
          <a:prstGeom prst="rect">
            <a:avLst/>
          </a:prstGeom>
          <a:noFill/>
        </p:spPr>
        <p:txBody>
          <a:bodyPr wrap="square">
            <a:spAutoFit/>
          </a:bodyPr>
          <a:lstStyle/>
          <a:p>
            <a:pPr marL="342900" lvl="0" indent="-342900">
              <a:buFont typeface="Arial" panose="020B0604020202020204" pitchFamily="34" charset="0"/>
              <a:buChar char="•"/>
            </a:pPr>
            <a:r>
              <a:rPr lang="en-US" sz="2400" dirty="0">
                <a:solidFill>
                  <a:srgbClr val="002060"/>
                </a:solidFill>
              </a:rPr>
              <a:t>Applied Data: A </a:t>
            </a:r>
            <a:r>
              <a:rPr lang="en-US" sz="2400" b="1" dirty="0">
                <a:solidFill>
                  <a:srgbClr val="002060"/>
                </a:solidFill>
              </a:rPr>
              <a:t>Data Analytics </a:t>
            </a:r>
            <a:r>
              <a:rPr lang="en-US" sz="2400" dirty="0">
                <a:solidFill>
                  <a:srgbClr val="002060"/>
                </a:solidFill>
              </a:rPr>
              <a:t>certificate helps sociology, psychology, or political science students gain hands-on skills in organizing, interpreting, and visualizing data from surveys or experiments.</a:t>
            </a:r>
          </a:p>
          <a:p>
            <a:pPr marL="342900" lvl="0" indent="-342900">
              <a:buFont typeface="Arial" panose="020B0604020202020204" pitchFamily="34" charset="0"/>
              <a:buChar char="•"/>
            </a:pPr>
            <a:r>
              <a:rPr lang="en-US" sz="2400" dirty="0">
                <a:solidFill>
                  <a:srgbClr val="002060"/>
                </a:solidFill>
              </a:rPr>
              <a:t>Community Engagement: Students in fields like anthropology or public administration could use </a:t>
            </a:r>
            <a:r>
              <a:rPr lang="en-US" sz="2400" b="1" dirty="0">
                <a:solidFill>
                  <a:srgbClr val="002060"/>
                </a:solidFill>
              </a:rPr>
              <a:t>Project Management </a:t>
            </a:r>
            <a:r>
              <a:rPr lang="en-US" sz="2400" dirty="0">
                <a:solidFill>
                  <a:srgbClr val="002060"/>
                </a:solidFill>
              </a:rPr>
              <a:t>to coordinate community research initiatives, policy implementation projects, or NGO partnerships.</a:t>
            </a:r>
          </a:p>
          <a:p>
            <a:pPr marL="342900" lvl="0" indent="-342900">
              <a:buFont typeface="Arial" panose="020B0604020202020204" pitchFamily="34" charset="0"/>
              <a:buChar char="•"/>
            </a:pPr>
            <a:r>
              <a:rPr lang="en-US" sz="2400" dirty="0">
                <a:solidFill>
                  <a:srgbClr val="002060"/>
                </a:solidFill>
              </a:rPr>
              <a:t>Research Dissemination: Skills from </a:t>
            </a:r>
            <a:r>
              <a:rPr lang="en-US" sz="2400" b="1" dirty="0">
                <a:solidFill>
                  <a:srgbClr val="002060"/>
                </a:solidFill>
              </a:rPr>
              <a:t>Digital Marketing &amp; E-commerce </a:t>
            </a:r>
            <a:r>
              <a:rPr lang="en-US" sz="2400" dirty="0">
                <a:solidFill>
                  <a:srgbClr val="002060"/>
                </a:solidFill>
              </a:rPr>
              <a:t>can help social science students learn to share findings with broader publics, from promoting policy reports to building awareness campaigns.</a:t>
            </a:r>
          </a:p>
          <a:p>
            <a:pPr algn="l"/>
            <a:endParaRPr lang="en-US" sz="2800" b="0" i="0" dirty="0">
              <a:solidFill>
                <a:srgbClr val="002060"/>
              </a:solidFill>
              <a:effectLst/>
            </a:endParaRPr>
          </a:p>
        </p:txBody>
      </p:sp>
    </p:spTree>
    <p:extLst>
      <p:ext uri="{BB962C8B-B14F-4D97-AF65-F5344CB8AC3E}">
        <p14:creationId xmlns:p14="http://schemas.microsoft.com/office/powerpoint/2010/main" val="10039857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DF5323-B1C3-3232-98B0-466736C30C77}"/>
              </a:ext>
            </a:extLst>
          </p:cNvPr>
          <p:cNvSpPr txBox="1">
            <a:spLocks noGrp="1"/>
          </p:cNvSpPr>
          <p:nvPr>
            <p:ph type="title" idx="4294967295"/>
          </p:nvPr>
        </p:nvSpPr>
        <p:spPr>
          <a:xfrm>
            <a:off x="128016" y="548640"/>
            <a:ext cx="11932920" cy="6463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tx2">
                    <a:lumMod val="90000"/>
                    <a:lumOff val="10000"/>
                  </a:schemeClr>
                </a:solidFill>
                <a:effectLst/>
                <a:uLnTx/>
                <a:uFillTx/>
                <a:latin typeface="+mj-lt"/>
                <a:ea typeface="+mn-ea"/>
                <a:cs typeface="+mn-cs"/>
              </a:rPr>
              <a:t>Project Background</a:t>
            </a:r>
          </a:p>
        </p:txBody>
      </p:sp>
      <p:sp>
        <p:nvSpPr>
          <p:cNvPr id="4" name="Title 3">
            <a:extLst>
              <a:ext uri="{FF2B5EF4-FFF2-40B4-BE49-F238E27FC236}">
                <a16:creationId xmlns:a16="http://schemas.microsoft.com/office/drawing/2014/main" id="{75526AA1-6541-1FF7-19EB-00FD2D0F5267}"/>
              </a:ext>
            </a:extLst>
          </p:cNvPr>
          <p:cNvSpPr txBox="1">
            <a:spLocks/>
          </p:cNvSpPr>
          <p:nvPr/>
        </p:nvSpPr>
        <p:spPr>
          <a:xfrm>
            <a:off x="1600200" y="1600200"/>
            <a:ext cx="10058400" cy="338554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a:ln>
                  <a:noFill/>
                </a:ln>
                <a:solidFill>
                  <a:srgbClr val="002060"/>
                </a:solidFill>
                <a:effectLst/>
                <a:uLnTx/>
                <a:uFillTx/>
                <a:latin typeface="+mn-lt"/>
                <a:ea typeface="+mn-ea"/>
                <a:cs typeface="+mn-cs"/>
              </a:rPr>
              <a:t>Beginning in Fall 2024, SUNY joined a Community of Practice (CoP) with 11 state systems sponsored by NASH and Google with funding from Strada and SUNY’s Transformation Fund.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800" b="0" i="0" u="none" strike="noStrike" kern="1200" cap="none" spc="0" normalizeH="0" baseline="0" noProof="0">
              <a:ln>
                <a:noFill/>
              </a:ln>
              <a:solidFill>
                <a:srgbClr val="002060"/>
              </a:solidFill>
              <a:effectLst/>
              <a:uLnTx/>
              <a:uFillTx/>
              <a:latin typeface="+mn-lt"/>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a:ln>
                  <a:noFill/>
                </a:ln>
                <a:solidFill>
                  <a:srgbClr val="002060"/>
                </a:solidFill>
                <a:effectLst/>
                <a:uLnTx/>
                <a:uFillTx/>
                <a:latin typeface="+mn-lt"/>
                <a:ea typeface="+mn-ea"/>
                <a:cs typeface="+mn-cs"/>
              </a:rPr>
              <a:t>The CoP is focused on providing access to industry certificates to be embedded in coursework to provide students with both a degree and an industry credential.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2060"/>
              </a:solidFill>
              <a:effectLst/>
              <a:uLnTx/>
              <a:uFillTx/>
              <a:latin typeface="+mn-lt"/>
              <a:ea typeface="+mn-ea"/>
              <a:cs typeface="+mn-cs"/>
            </a:endParaRPr>
          </a:p>
        </p:txBody>
      </p:sp>
    </p:spTree>
    <p:extLst>
      <p:ext uri="{BB962C8B-B14F-4D97-AF65-F5344CB8AC3E}">
        <p14:creationId xmlns:p14="http://schemas.microsoft.com/office/powerpoint/2010/main" val="35006518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1B03F5C-F8AE-BDDC-A5A7-758B2FD35B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AA1A12-ACC6-92B8-D9D3-502B99B9CC3A}"/>
              </a:ext>
            </a:extLst>
          </p:cNvPr>
          <p:cNvSpPr txBox="1">
            <a:spLocks noGrp="1"/>
          </p:cNvSpPr>
          <p:nvPr>
            <p:ph type="title" idx="4294967295"/>
          </p:nvPr>
        </p:nvSpPr>
        <p:spPr>
          <a:xfrm>
            <a:off x="128016" y="548640"/>
            <a:ext cx="11932920" cy="9144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ctr" defTabSz="914400" rtl="0" eaLnBrk="1" fontAlgn="auto" latinLnBrk="0" hangingPunct="1">
              <a:lnSpc>
                <a:spcPct val="90000"/>
              </a:lnSpc>
              <a:spcBef>
                <a:spcPct val="0"/>
              </a:spcBef>
              <a:spcAft>
                <a:spcPts val="600"/>
              </a:spcAft>
              <a:buClrTx/>
              <a:buSzTx/>
              <a:buFontTx/>
              <a:buNone/>
              <a:tabLst/>
              <a:defRPr/>
            </a:pPr>
            <a:r>
              <a:rPr kumimoji="0" lang="en-US" sz="4400" b="1" i="0" u="none" strike="noStrike" kern="1200" cap="none" spc="0" normalizeH="0" baseline="0" noProof="0" dirty="0">
                <a:ln>
                  <a:noFill/>
                </a:ln>
                <a:solidFill>
                  <a:schemeClr val="tx2">
                    <a:lumMod val="90000"/>
                    <a:lumOff val="10000"/>
                  </a:schemeClr>
                </a:solidFill>
                <a:effectLst/>
                <a:uLnTx/>
                <a:uFillTx/>
                <a:latin typeface="+mj-lt"/>
                <a:ea typeface="+mj-ea"/>
                <a:cs typeface="+mj-cs"/>
              </a:rPr>
              <a:t>Examples for the Arts</a:t>
            </a:r>
          </a:p>
        </p:txBody>
      </p:sp>
      <p:sp>
        <p:nvSpPr>
          <p:cNvPr id="7" name="TextBox 6">
            <a:extLst>
              <a:ext uri="{FF2B5EF4-FFF2-40B4-BE49-F238E27FC236}">
                <a16:creationId xmlns:a16="http://schemas.microsoft.com/office/drawing/2014/main" id="{0FDDD615-A470-9491-4C36-B2F00675E12E}"/>
              </a:ext>
            </a:extLst>
          </p:cNvPr>
          <p:cNvSpPr txBox="1"/>
          <p:nvPr/>
        </p:nvSpPr>
        <p:spPr>
          <a:xfrm>
            <a:off x="1600200" y="1600200"/>
            <a:ext cx="10058400" cy="3847207"/>
          </a:xfrm>
          <a:prstGeom prst="rect">
            <a:avLst/>
          </a:prstGeom>
          <a:noFill/>
        </p:spPr>
        <p:txBody>
          <a:bodyPr wrap="square">
            <a:spAutoFit/>
          </a:bodyPr>
          <a:lstStyle/>
          <a:p>
            <a:pPr marL="342900" lvl="0" indent="-342900">
              <a:buFont typeface="Arial" panose="020B0604020202020204" pitchFamily="34" charset="0"/>
              <a:buChar char="•"/>
            </a:pPr>
            <a:r>
              <a:rPr lang="en-US" sz="2400" b="1" dirty="0">
                <a:solidFill>
                  <a:srgbClr val="002060"/>
                </a:solidFill>
              </a:rPr>
              <a:t>Portfolio Development</a:t>
            </a:r>
            <a:r>
              <a:rPr lang="en-US" sz="2400" dirty="0">
                <a:solidFill>
                  <a:srgbClr val="002060"/>
                </a:solidFill>
              </a:rPr>
              <a:t>: Artists can leverage </a:t>
            </a:r>
            <a:r>
              <a:rPr lang="en-US" sz="2400" b="1" dirty="0">
                <a:solidFill>
                  <a:srgbClr val="002060"/>
                </a:solidFill>
              </a:rPr>
              <a:t>UX Design</a:t>
            </a:r>
            <a:r>
              <a:rPr lang="en-US" sz="2400" dirty="0">
                <a:solidFill>
                  <a:srgbClr val="002060"/>
                </a:solidFill>
              </a:rPr>
              <a:t> to design digital portfolios, interactive galleries, or audience-focused experiences.</a:t>
            </a:r>
          </a:p>
          <a:p>
            <a:pPr marL="342900" lvl="0" indent="-342900">
              <a:buFont typeface="Arial" panose="020B0604020202020204" pitchFamily="34" charset="0"/>
              <a:buChar char="•"/>
            </a:pPr>
            <a:r>
              <a:rPr lang="en-US" sz="2400" b="1" dirty="0">
                <a:solidFill>
                  <a:srgbClr val="002060"/>
                </a:solidFill>
              </a:rPr>
              <a:t>Arts Administration</a:t>
            </a:r>
            <a:r>
              <a:rPr lang="en-US" sz="2400" dirty="0">
                <a:solidFill>
                  <a:srgbClr val="002060"/>
                </a:solidFill>
              </a:rPr>
              <a:t>: A </a:t>
            </a:r>
            <a:r>
              <a:rPr lang="en-US" sz="2400" b="1" dirty="0">
                <a:solidFill>
                  <a:srgbClr val="002060"/>
                </a:solidFill>
              </a:rPr>
              <a:t>Project Management</a:t>
            </a:r>
            <a:r>
              <a:rPr lang="en-US" sz="2400" dirty="0">
                <a:solidFill>
                  <a:srgbClr val="002060"/>
                </a:solidFill>
              </a:rPr>
              <a:t> certificate helps theater, dance, or music students learn to budget, schedule, and manage productions or exhibitions.</a:t>
            </a:r>
          </a:p>
          <a:p>
            <a:pPr marL="342900" lvl="0" indent="-342900">
              <a:buFont typeface="Arial" panose="020B0604020202020204" pitchFamily="34" charset="0"/>
              <a:buChar char="•"/>
            </a:pPr>
            <a:r>
              <a:rPr lang="en-US" sz="2400" b="1" dirty="0">
                <a:solidFill>
                  <a:srgbClr val="002060"/>
                </a:solidFill>
              </a:rPr>
              <a:t>Audience Reach</a:t>
            </a:r>
            <a:r>
              <a:rPr lang="en-US" sz="2400" dirty="0">
                <a:solidFill>
                  <a:srgbClr val="002060"/>
                </a:solidFill>
              </a:rPr>
              <a:t>: </a:t>
            </a:r>
            <a:r>
              <a:rPr lang="en-US" sz="2400" b="1" dirty="0">
                <a:solidFill>
                  <a:srgbClr val="002060"/>
                </a:solidFill>
              </a:rPr>
              <a:t>Digital Marketing</a:t>
            </a:r>
            <a:r>
              <a:rPr lang="en-US" sz="2400" dirty="0">
                <a:solidFill>
                  <a:srgbClr val="002060"/>
                </a:solidFill>
              </a:rPr>
              <a:t> skills can support creative professionals in promoting performances, art shows, or personal brands.</a:t>
            </a:r>
          </a:p>
          <a:p>
            <a:endParaRPr lang="en-US" sz="2800" dirty="0">
              <a:solidFill>
                <a:srgbClr val="002060"/>
              </a:solidFill>
            </a:endParaRPr>
          </a:p>
        </p:txBody>
      </p:sp>
    </p:spTree>
    <p:extLst>
      <p:ext uri="{BB962C8B-B14F-4D97-AF65-F5344CB8AC3E}">
        <p14:creationId xmlns:p14="http://schemas.microsoft.com/office/powerpoint/2010/main" val="19008662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idx="4294967295"/>
          </p:nvPr>
        </p:nvSpPr>
        <p:spPr>
          <a:xfrm>
            <a:off x="128016" y="548640"/>
            <a:ext cx="11932920" cy="566822"/>
          </a:xfrm>
          <a:prstGeom prst="rect">
            <a:avLst/>
          </a:prstGeom>
          <a:noFill/>
          <a:ln>
            <a:noFill/>
            <a:prstDash/>
          </a:ln>
          <a:effectLst/>
        </p:spPr>
        <p:txBody>
          <a:bodyPr rot="0" spcFirstLastPara="0" vertOverflow="overflow" horzOverflow="overflow" vert="horz" wrap="square" lIns="0" tIns="12700" rIns="0" bIns="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bg1"/>
                </a:solidFill>
                <a:latin typeface="+mj-lt"/>
                <a:ea typeface="+mj-ea"/>
                <a:cs typeface="+mj-cs"/>
              </a:defRPr>
            </a:lvl1pPr>
          </a:lstStyle>
          <a:p>
            <a:pPr marL="12700" marR="0" lvl="0" indent="0" algn="ctr" defTabSz="914400" rtl="0" eaLnBrk="1" fontAlgn="auto" latinLnBrk="0" hangingPunct="1">
              <a:lnSpc>
                <a:spcPct val="100000"/>
              </a:lnSpc>
              <a:spcBef>
                <a:spcPts val="100"/>
              </a:spcBef>
              <a:spcAft>
                <a:spcPts val="0"/>
              </a:spcAft>
              <a:buClrTx/>
              <a:buSzTx/>
              <a:buFontTx/>
              <a:buNone/>
              <a:tabLst/>
              <a:defRPr/>
            </a:pPr>
            <a:r>
              <a:rPr kumimoji="0" lang="en-US" sz="3600" b="1" i="0" u="none" strike="noStrike" kern="1200" cap="none" spc="55" normalizeH="0" baseline="0" noProof="0" dirty="0">
                <a:ln>
                  <a:noFill/>
                </a:ln>
                <a:solidFill>
                  <a:schemeClr val="tx2">
                    <a:lumMod val="90000"/>
                    <a:lumOff val="10000"/>
                  </a:schemeClr>
                </a:solidFill>
                <a:effectLst/>
                <a:uLnTx/>
                <a:uFillTx/>
                <a:latin typeface="+mj-lt"/>
                <a:ea typeface="+mj-ea"/>
                <a:cs typeface="+mj-cs"/>
              </a:rPr>
              <a:t>Campus </a:t>
            </a:r>
            <a:r>
              <a:rPr kumimoji="0" lang="en-US" sz="3600" b="1" i="0" u="none" strike="noStrike" kern="1200" cap="none" spc="75" normalizeH="0" baseline="0" noProof="0" dirty="0">
                <a:ln>
                  <a:noFill/>
                </a:ln>
                <a:solidFill>
                  <a:schemeClr val="tx2">
                    <a:lumMod val="90000"/>
                    <a:lumOff val="10000"/>
                  </a:schemeClr>
                </a:solidFill>
                <a:effectLst/>
                <a:uLnTx/>
                <a:uFillTx/>
                <a:latin typeface="+mj-lt"/>
                <a:ea typeface="+mj-ea"/>
                <a:cs typeface="+mj-cs"/>
              </a:rPr>
              <a:t>Co-</a:t>
            </a:r>
            <a:r>
              <a:rPr kumimoji="0" lang="en-US" sz="3600" b="1" i="0" u="none" strike="noStrike" kern="1200" cap="none" spc="65" normalizeH="0" baseline="0" noProof="0" dirty="0">
                <a:ln>
                  <a:noFill/>
                </a:ln>
                <a:solidFill>
                  <a:schemeClr val="tx2">
                    <a:lumMod val="90000"/>
                    <a:lumOff val="10000"/>
                  </a:schemeClr>
                </a:solidFill>
                <a:effectLst/>
                <a:uLnTx/>
                <a:uFillTx/>
                <a:latin typeface="+mj-lt"/>
                <a:ea typeface="+mj-ea"/>
                <a:cs typeface="+mj-cs"/>
              </a:rPr>
              <a:t>curricular Options</a:t>
            </a:r>
          </a:p>
        </p:txBody>
      </p:sp>
      <p:sp>
        <p:nvSpPr>
          <p:cNvPr id="2" name="object 2"/>
          <p:cNvSpPr txBox="1"/>
          <p:nvPr/>
        </p:nvSpPr>
        <p:spPr>
          <a:xfrm>
            <a:off x="1600200" y="1600200"/>
            <a:ext cx="10058400" cy="3182346"/>
          </a:xfrm>
          <a:prstGeom prst="rect">
            <a:avLst/>
          </a:prstGeom>
        </p:spPr>
        <p:txBody>
          <a:bodyPr vert="horz" wrap="square" lIns="0" tIns="12700" rIns="0" bIns="0" rtlCol="0">
            <a:spAutoFit/>
          </a:bodyPr>
          <a:lstStyle/>
          <a:p>
            <a:pPr marL="12700" marR="5080" lvl="0" indent="0" defTabSz="914400" eaLnBrk="1" fontAlgn="auto" latinLnBrk="0" hangingPunct="1">
              <a:lnSpc>
                <a:spcPct val="150000"/>
              </a:lnSpc>
              <a:spcBef>
                <a:spcPts val="100"/>
              </a:spcBef>
              <a:spcAft>
                <a:spcPts val="0"/>
              </a:spcAft>
              <a:buClrTx/>
              <a:buSzTx/>
              <a:buFontTx/>
              <a:buNone/>
              <a:tabLst/>
              <a:defRPr/>
            </a:pPr>
            <a:r>
              <a:rPr kumimoji="0" sz="2800" b="0" i="0" u="none" strike="noStrike" kern="0" cap="none" spc="0" normalizeH="0" baseline="0" noProof="0" dirty="0">
                <a:ln>
                  <a:noFill/>
                </a:ln>
                <a:solidFill>
                  <a:srgbClr val="002060"/>
                </a:solidFill>
                <a:effectLst/>
                <a:uLnTx/>
                <a:uFillTx/>
                <a:cs typeface="Gotham Medium"/>
              </a:rPr>
              <a:t>In</a:t>
            </a:r>
            <a:r>
              <a:rPr kumimoji="0" sz="2800" b="0" i="0" u="none" strike="noStrike" kern="0" cap="none" spc="-85" normalizeH="0" baseline="0" noProof="0" dirty="0">
                <a:ln>
                  <a:noFill/>
                </a:ln>
                <a:solidFill>
                  <a:srgbClr val="002060"/>
                </a:solidFill>
                <a:effectLst/>
                <a:uLnTx/>
                <a:uFillTx/>
                <a:cs typeface="Gotham Medium"/>
              </a:rPr>
              <a:t> </a:t>
            </a:r>
            <a:r>
              <a:rPr kumimoji="0" sz="2800" b="0" i="0" u="none" strike="noStrike" kern="0" cap="none" spc="0" normalizeH="0" baseline="0" noProof="0" dirty="0">
                <a:ln>
                  <a:noFill/>
                </a:ln>
                <a:solidFill>
                  <a:srgbClr val="002060"/>
                </a:solidFill>
                <a:effectLst/>
                <a:uLnTx/>
                <a:uFillTx/>
                <a:cs typeface="Gotham Medium"/>
              </a:rPr>
              <a:t>addition</a:t>
            </a:r>
            <a:r>
              <a:rPr kumimoji="0" sz="2800" b="0" i="0" u="none" strike="noStrike" kern="0" cap="none" spc="-105" normalizeH="0" baseline="0" noProof="0" dirty="0">
                <a:ln>
                  <a:noFill/>
                </a:ln>
                <a:solidFill>
                  <a:srgbClr val="002060"/>
                </a:solidFill>
                <a:effectLst/>
                <a:uLnTx/>
                <a:uFillTx/>
                <a:cs typeface="Gotham Medium"/>
              </a:rPr>
              <a:t> </a:t>
            </a:r>
            <a:r>
              <a:rPr kumimoji="0" sz="2800" b="0" i="0" u="none" strike="noStrike" kern="0" cap="none" spc="0" normalizeH="0" baseline="0" noProof="0" dirty="0">
                <a:ln>
                  <a:noFill/>
                </a:ln>
                <a:solidFill>
                  <a:srgbClr val="002060"/>
                </a:solidFill>
                <a:effectLst/>
                <a:uLnTx/>
                <a:uFillTx/>
                <a:cs typeface="Gotham Medium"/>
              </a:rPr>
              <a:t>to</a:t>
            </a:r>
            <a:r>
              <a:rPr kumimoji="0" sz="2800" b="0" i="0" u="none" strike="noStrike" kern="0" cap="none" spc="-90" normalizeH="0" baseline="0" noProof="0" dirty="0">
                <a:ln>
                  <a:noFill/>
                </a:ln>
                <a:solidFill>
                  <a:srgbClr val="002060"/>
                </a:solidFill>
                <a:effectLst/>
                <a:uLnTx/>
                <a:uFillTx/>
                <a:cs typeface="Gotham Medium"/>
              </a:rPr>
              <a:t> </a:t>
            </a:r>
            <a:r>
              <a:rPr kumimoji="0" sz="2800" b="0" i="0" u="none" strike="noStrike" kern="0" cap="none" spc="0" normalizeH="0" baseline="0" noProof="0" dirty="0">
                <a:ln>
                  <a:noFill/>
                </a:ln>
                <a:solidFill>
                  <a:srgbClr val="002060"/>
                </a:solidFill>
                <a:effectLst/>
                <a:uLnTx/>
                <a:uFillTx/>
                <a:cs typeface="Gotham Medium"/>
              </a:rPr>
              <a:t>curriculum</a:t>
            </a:r>
            <a:r>
              <a:rPr kumimoji="0" sz="2800" b="0" i="0" u="none" strike="noStrike" kern="0" cap="none" spc="-45" normalizeH="0" baseline="0" noProof="0" dirty="0">
                <a:ln>
                  <a:noFill/>
                </a:ln>
                <a:solidFill>
                  <a:srgbClr val="002060"/>
                </a:solidFill>
                <a:effectLst/>
                <a:uLnTx/>
                <a:uFillTx/>
                <a:cs typeface="Gotham Medium"/>
              </a:rPr>
              <a:t> </a:t>
            </a:r>
            <a:r>
              <a:rPr kumimoji="0" sz="2800" b="0" i="0" u="none" strike="noStrike" kern="0" cap="none" spc="-10" normalizeH="0" baseline="0" noProof="0" dirty="0">
                <a:ln>
                  <a:noFill/>
                </a:ln>
                <a:solidFill>
                  <a:srgbClr val="002060"/>
                </a:solidFill>
                <a:effectLst/>
                <a:uLnTx/>
                <a:uFillTx/>
                <a:cs typeface="Gotham Medium"/>
              </a:rPr>
              <a:t>work, </a:t>
            </a:r>
            <a:r>
              <a:rPr kumimoji="0" sz="2800" b="0" i="0" u="none" strike="noStrike" kern="0" cap="none" spc="0" normalizeH="0" baseline="0" noProof="0" dirty="0">
                <a:ln>
                  <a:noFill/>
                </a:ln>
                <a:solidFill>
                  <a:srgbClr val="002060"/>
                </a:solidFill>
                <a:effectLst/>
                <a:uLnTx/>
                <a:uFillTx/>
                <a:cs typeface="Gotham Medium"/>
              </a:rPr>
              <a:t>campuses</a:t>
            </a:r>
            <a:r>
              <a:rPr kumimoji="0" sz="2800" b="0" i="0" u="none" strike="noStrike" kern="0" cap="none" spc="-90" normalizeH="0" baseline="0" noProof="0" dirty="0">
                <a:ln>
                  <a:noFill/>
                </a:ln>
                <a:solidFill>
                  <a:srgbClr val="002060"/>
                </a:solidFill>
                <a:effectLst/>
                <a:uLnTx/>
                <a:uFillTx/>
                <a:cs typeface="Gotham Medium"/>
              </a:rPr>
              <a:t> </a:t>
            </a:r>
            <a:r>
              <a:rPr kumimoji="0" sz="2800" b="0" i="0" u="none" strike="noStrike" kern="0" cap="none" spc="0" normalizeH="0" baseline="0" noProof="0" dirty="0">
                <a:ln>
                  <a:noFill/>
                </a:ln>
                <a:solidFill>
                  <a:srgbClr val="002060"/>
                </a:solidFill>
                <a:effectLst/>
                <a:uLnTx/>
                <a:uFillTx/>
                <a:cs typeface="Gotham Medium"/>
              </a:rPr>
              <a:t>may</a:t>
            </a:r>
            <a:r>
              <a:rPr kumimoji="0" sz="2800" b="0" i="0" u="none" strike="noStrike" kern="0" cap="none" spc="-60" normalizeH="0" baseline="0" noProof="0" dirty="0">
                <a:ln>
                  <a:noFill/>
                </a:ln>
                <a:solidFill>
                  <a:srgbClr val="002060"/>
                </a:solidFill>
                <a:effectLst/>
                <a:uLnTx/>
                <a:uFillTx/>
                <a:cs typeface="Gotham Medium"/>
              </a:rPr>
              <a:t> </a:t>
            </a:r>
            <a:r>
              <a:rPr kumimoji="0" sz="2800" b="0" i="0" u="none" strike="noStrike" kern="0" cap="none" spc="0" normalizeH="0" baseline="0" noProof="0" dirty="0">
                <a:ln>
                  <a:noFill/>
                </a:ln>
                <a:solidFill>
                  <a:srgbClr val="002060"/>
                </a:solidFill>
                <a:effectLst/>
                <a:uLnTx/>
                <a:uFillTx/>
                <a:cs typeface="Gotham Medium"/>
              </a:rPr>
              <a:t>use</a:t>
            </a:r>
            <a:r>
              <a:rPr kumimoji="0" sz="2800" b="0" i="0" u="none" strike="noStrike" kern="0" cap="none" spc="-95" normalizeH="0" baseline="0" noProof="0" dirty="0">
                <a:ln>
                  <a:noFill/>
                </a:ln>
                <a:solidFill>
                  <a:srgbClr val="002060"/>
                </a:solidFill>
                <a:effectLst/>
                <a:uLnTx/>
                <a:uFillTx/>
                <a:cs typeface="Gotham Medium"/>
              </a:rPr>
              <a:t> </a:t>
            </a:r>
            <a:r>
              <a:rPr kumimoji="0" sz="2800" b="0" i="0" u="none" strike="noStrike" kern="0" cap="none" spc="0" normalizeH="0" baseline="0" noProof="0" dirty="0">
                <a:ln>
                  <a:noFill/>
                </a:ln>
                <a:solidFill>
                  <a:srgbClr val="002060"/>
                </a:solidFill>
                <a:effectLst/>
                <a:uLnTx/>
                <a:uFillTx/>
                <a:cs typeface="Gotham Medium"/>
              </a:rPr>
              <a:t>access</a:t>
            </a:r>
            <a:r>
              <a:rPr kumimoji="0" sz="2800" b="0" i="0" u="none" strike="noStrike" kern="0" cap="none" spc="-105" normalizeH="0" baseline="0" noProof="0" dirty="0">
                <a:ln>
                  <a:noFill/>
                </a:ln>
                <a:solidFill>
                  <a:srgbClr val="002060"/>
                </a:solidFill>
                <a:effectLst/>
                <a:uLnTx/>
                <a:uFillTx/>
                <a:cs typeface="Gotham Medium"/>
              </a:rPr>
              <a:t> </a:t>
            </a:r>
            <a:r>
              <a:rPr kumimoji="0" sz="2800" b="0" i="0" u="none" strike="noStrike" kern="0" cap="none" spc="0" normalizeH="0" baseline="0" noProof="0" dirty="0">
                <a:ln>
                  <a:noFill/>
                </a:ln>
                <a:solidFill>
                  <a:srgbClr val="002060"/>
                </a:solidFill>
                <a:effectLst/>
                <a:uLnTx/>
                <a:uFillTx/>
                <a:cs typeface="Gotham Medium"/>
              </a:rPr>
              <a:t>to</a:t>
            </a:r>
            <a:r>
              <a:rPr kumimoji="0" sz="2800" b="0" i="0" u="none" strike="noStrike" kern="0" cap="none" spc="-100" normalizeH="0" baseline="0" noProof="0" dirty="0">
                <a:ln>
                  <a:noFill/>
                </a:ln>
                <a:solidFill>
                  <a:srgbClr val="002060"/>
                </a:solidFill>
                <a:effectLst/>
                <a:uLnTx/>
                <a:uFillTx/>
                <a:cs typeface="Gotham Medium"/>
              </a:rPr>
              <a:t> </a:t>
            </a:r>
            <a:r>
              <a:rPr kumimoji="0" sz="2800" b="0" i="0" u="none" strike="noStrike" kern="0" cap="none" spc="-25" normalizeH="0" baseline="0" noProof="0" dirty="0">
                <a:ln>
                  <a:noFill/>
                </a:ln>
                <a:solidFill>
                  <a:srgbClr val="002060"/>
                </a:solidFill>
                <a:effectLst/>
                <a:uLnTx/>
                <a:uFillTx/>
                <a:cs typeface="Gotham Medium"/>
              </a:rPr>
              <a:t>the </a:t>
            </a:r>
            <a:r>
              <a:rPr kumimoji="0" sz="2800" b="0" i="0" u="none" strike="noStrike" kern="0" cap="none" spc="0" normalizeH="0" baseline="0" noProof="0" dirty="0">
                <a:ln>
                  <a:noFill/>
                </a:ln>
                <a:solidFill>
                  <a:srgbClr val="002060"/>
                </a:solidFill>
                <a:effectLst/>
                <a:uLnTx/>
                <a:uFillTx/>
                <a:cs typeface="Gotham Medium"/>
              </a:rPr>
              <a:t>Google</a:t>
            </a:r>
            <a:r>
              <a:rPr kumimoji="0" sz="2800" b="0" i="0" u="none" strike="noStrike" kern="0" cap="none" spc="-65" normalizeH="0" baseline="0" noProof="0" dirty="0">
                <a:ln>
                  <a:noFill/>
                </a:ln>
                <a:solidFill>
                  <a:srgbClr val="002060"/>
                </a:solidFill>
                <a:effectLst/>
                <a:uLnTx/>
                <a:uFillTx/>
                <a:cs typeface="Gotham Medium"/>
              </a:rPr>
              <a:t> </a:t>
            </a:r>
            <a:r>
              <a:rPr kumimoji="0" sz="2800" b="0" i="0" u="none" strike="noStrike" kern="0" cap="none" spc="0" normalizeH="0" baseline="0" noProof="0" dirty="0">
                <a:ln>
                  <a:noFill/>
                </a:ln>
                <a:solidFill>
                  <a:srgbClr val="002060"/>
                </a:solidFill>
                <a:effectLst/>
                <a:uLnTx/>
                <a:uFillTx/>
                <a:cs typeface="Gotham Medium"/>
              </a:rPr>
              <a:t>certifications</a:t>
            </a:r>
            <a:r>
              <a:rPr kumimoji="0" sz="2800" b="0" i="0" u="none" strike="noStrike" kern="0" cap="none" spc="-90" normalizeH="0" baseline="0" noProof="0" dirty="0">
                <a:ln>
                  <a:noFill/>
                </a:ln>
                <a:solidFill>
                  <a:srgbClr val="002060"/>
                </a:solidFill>
                <a:effectLst/>
                <a:uLnTx/>
                <a:uFillTx/>
                <a:cs typeface="Gotham Medium"/>
              </a:rPr>
              <a:t> </a:t>
            </a:r>
            <a:r>
              <a:rPr kumimoji="0" sz="2800" b="0" i="0" u="none" strike="noStrike" kern="0" cap="none" spc="0" normalizeH="0" baseline="0" noProof="0" dirty="0">
                <a:ln>
                  <a:noFill/>
                </a:ln>
                <a:solidFill>
                  <a:srgbClr val="002060"/>
                </a:solidFill>
                <a:effectLst/>
                <a:uLnTx/>
                <a:uFillTx/>
                <a:cs typeface="Gotham Medium"/>
              </a:rPr>
              <a:t>and</a:t>
            </a:r>
            <a:r>
              <a:rPr kumimoji="0" sz="2800" b="0" i="0" u="none" strike="noStrike" kern="0" cap="none" spc="-60" normalizeH="0" baseline="0" noProof="0" dirty="0">
                <a:ln>
                  <a:noFill/>
                </a:ln>
                <a:solidFill>
                  <a:srgbClr val="002060"/>
                </a:solidFill>
                <a:effectLst/>
                <a:uLnTx/>
                <a:uFillTx/>
                <a:cs typeface="Gotham Medium"/>
              </a:rPr>
              <a:t> </a:t>
            </a:r>
            <a:r>
              <a:rPr kumimoji="0" sz="2800" b="0" i="0" u="none" strike="noStrike" kern="0" cap="none" spc="0" normalizeH="0" baseline="0" noProof="0" dirty="0">
                <a:ln>
                  <a:noFill/>
                </a:ln>
                <a:solidFill>
                  <a:srgbClr val="002060"/>
                </a:solidFill>
                <a:effectLst/>
                <a:uLnTx/>
                <a:uFillTx/>
                <a:cs typeface="Gotham Medium"/>
              </a:rPr>
              <a:t>up</a:t>
            </a:r>
            <a:r>
              <a:rPr kumimoji="0" sz="2800" b="0" i="0" u="none" strike="noStrike" kern="0" cap="none" spc="-55" normalizeH="0" baseline="0" noProof="0" dirty="0">
                <a:ln>
                  <a:noFill/>
                </a:ln>
                <a:solidFill>
                  <a:srgbClr val="002060"/>
                </a:solidFill>
                <a:effectLst/>
                <a:uLnTx/>
                <a:uFillTx/>
                <a:cs typeface="Gotham Medium"/>
              </a:rPr>
              <a:t> </a:t>
            </a:r>
            <a:r>
              <a:rPr kumimoji="0" sz="2800" b="0" i="0" u="none" strike="noStrike" kern="0" cap="none" spc="0" normalizeH="0" baseline="0" noProof="0" dirty="0">
                <a:ln>
                  <a:noFill/>
                </a:ln>
                <a:solidFill>
                  <a:srgbClr val="002060"/>
                </a:solidFill>
                <a:effectLst/>
                <a:uLnTx/>
                <a:uFillTx/>
                <a:cs typeface="Gotham Medium"/>
              </a:rPr>
              <a:t>to</a:t>
            </a:r>
            <a:r>
              <a:rPr kumimoji="0" sz="2800" b="0" i="0" u="none" strike="noStrike" kern="0" cap="none" spc="-80" normalizeH="0" baseline="0" noProof="0" dirty="0">
                <a:ln>
                  <a:noFill/>
                </a:ln>
                <a:solidFill>
                  <a:srgbClr val="002060"/>
                </a:solidFill>
                <a:effectLst/>
                <a:uLnTx/>
                <a:uFillTx/>
                <a:cs typeface="Gotham Medium"/>
              </a:rPr>
              <a:t> </a:t>
            </a:r>
            <a:r>
              <a:rPr kumimoji="0" sz="2800" b="0" i="0" u="none" strike="noStrike" kern="0" cap="none" spc="0" normalizeH="0" baseline="0" noProof="0" dirty="0">
                <a:ln>
                  <a:noFill/>
                </a:ln>
                <a:solidFill>
                  <a:srgbClr val="002060"/>
                </a:solidFill>
                <a:effectLst/>
                <a:uLnTx/>
                <a:uFillTx/>
                <a:cs typeface="Gotham Medium"/>
              </a:rPr>
              <a:t>$3K</a:t>
            </a:r>
            <a:r>
              <a:rPr kumimoji="0" sz="2800" b="0" i="0" u="none" strike="noStrike" kern="0" cap="none" spc="-70" normalizeH="0" baseline="0" noProof="0" dirty="0">
                <a:ln>
                  <a:noFill/>
                </a:ln>
                <a:solidFill>
                  <a:srgbClr val="002060"/>
                </a:solidFill>
                <a:effectLst/>
                <a:uLnTx/>
                <a:uFillTx/>
                <a:cs typeface="Gotham Medium"/>
              </a:rPr>
              <a:t> </a:t>
            </a:r>
            <a:r>
              <a:rPr kumimoji="0" sz="2800" b="0" i="0" u="none" strike="noStrike" kern="0" cap="none" spc="-35" normalizeH="0" baseline="0" noProof="0" dirty="0">
                <a:ln>
                  <a:noFill/>
                </a:ln>
                <a:solidFill>
                  <a:srgbClr val="002060"/>
                </a:solidFill>
                <a:effectLst/>
                <a:uLnTx/>
                <a:uFillTx/>
                <a:cs typeface="Gotham Medium"/>
              </a:rPr>
              <a:t>of </a:t>
            </a:r>
            <a:r>
              <a:rPr kumimoji="0" sz="2800" b="0" i="0" u="none" strike="noStrike" kern="0" cap="none" spc="0" normalizeH="0" baseline="0" noProof="0" dirty="0">
                <a:ln>
                  <a:noFill/>
                </a:ln>
                <a:solidFill>
                  <a:srgbClr val="002060"/>
                </a:solidFill>
                <a:effectLst/>
                <a:uLnTx/>
                <a:uFillTx/>
                <a:cs typeface="Gotham Medium"/>
              </a:rPr>
              <a:t>funding</a:t>
            </a:r>
            <a:r>
              <a:rPr kumimoji="0" sz="2800" b="0" i="0" u="none" strike="noStrike" kern="0" cap="none" spc="-95" normalizeH="0" baseline="0" noProof="0" dirty="0">
                <a:ln>
                  <a:noFill/>
                </a:ln>
                <a:solidFill>
                  <a:srgbClr val="002060"/>
                </a:solidFill>
                <a:effectLst/>
                <a:uLnTx/>
                <a:uFillTx/>
                <a:cs typeface="Gotham Medium"/>
              </a:rPr>
              <a:t> </a:t>
            </a:r>
            <a:r>
              <a:rPr kumimoji="0" sz="2800" b="0" i="0" u="none" strike="noStrike" kern="0" cap="none" spc="0" normalizeH="0" baseline="0" noProof="0" dirty="0">
                <a:ln>
                  <a:noFill/>
                </a:ln>
                <a:solidFill>
                  <a:srgbClr val="002060"/>
                </a:solidFill>
                <a:effectLst/>
                <a:uLnTx/>
                <a:uFillTx/>
                <a:cs typeface="Gotham Medium"/>
              </a:rPr>
              <a:t>to</a:t>
            </a:r>
            <a:r>
              <a:rPr kumimoji="0" sz="2800" b="0" i="0" u="none" strike="noStrike" kern="0" cap="none" spc="-125" normalizeH="0" baseline="0" noProof="0" dirty="0">
                <a:ln>
                  <a:noFill/>
                </a:ln>
                <a:solidFill>
                  <a:srgbClr val="002060"/>
                </a:solidFill>
                <a:effectLst/>
                <a:uLnTx/>
                <a:uFillTx/>
                <a:cs typeface="Gotham Medium"/>
              </a:rPr>
              <a:t> </a:t>
            </a:r>
            <a:r>
              <a:rPr kumimoji="0" sz="2800" b="0" i="0" u="none" strike="noStrike" kern="0" cap="none" spc="0" normalizeH="0" baseline="0" noProof="0" dirty="0">
                <a:ln>
                  <a:noFill/>
                </a:ln>
                <a:solidFill>
                  <a:srgbClr val="002060"/>
                </a:solidFill>
                <a:effectLst/>
                <a:uLnTx/>
                <a:uFillTx/>
                <a:cs typeface="Gotham Medium"/>
              </a:rPr>
              <a:t>develop</a:t>
            </a:r>
            <a:r>
              <a:rPr kumimoji="0" sz="2800" b="0" i="0" u="none" strike="noStrike" kern="0" cap="none" spc="-125" normalizeH="0" baseline="0" noProof="0" dirty="0">
                <a:ln>
                  <a:noFill/>
                </a:ln>
                <a:solidFill>
                  <a:srgbClr val="002060"/>
                </a:solidFill>
                <a:effectLst/>
                <a:uLnTx/>
                <a:uFillTx/>
                <a:cs typeface="Gotham Medium"/>
              </a:rPr>
              <a:t> </a:t>
            </a:r>
            <a:r>
              <a:rPr kumimoji="0" sz="2800" b="0" i="0" u="none" strike="noStrike" kern="0" cap="none" spc="-35" normalizeH="0" baseline="0" noProof="0" dirty="0">
                <a:ln>
                  <a:noFill/>
                </a:ln>
                <a:solidFill>
                  <a:srgbClr val="002060"/>
                </a:solidFill>
                <a:effectLst/>
                <a:uLnTx/>
                <a:uFillTx/>
                <a:cs typeface="Gotham Medium"/>
              </a:rPr>
              <a:t>co-</a:t>
            </a:r>
            <a:r>
              <a:rPr kumimoji="0" sz="2800" b="0" i="0" u="none" strike="noStrike" kern="0" cap="none" spc="-10" normalizeH="0" baseline="0" noProof="0" dirty="0">
                <a:ln>
                  <a:noFill/>
                </a:ln>
                <a:solidFill>
                  <a:srgbClr val="002060"/>
                </a:solidFill>
                <a:effectLst/>
                <a:uLnTx/>
                <a:uFillTx/>
                <a:cs typeface="Gotham Medium"/>
              </a:rPr>
              <a:t>curricular </a:t>
            </a:r>
            <a:r>
              <a:rPr kumimoji="0" sz="2800" b="0" i="0" u="none" strike="noStrike" kern="0" cap="none" spc="0" normalizeH="0" baseline="0" noProof="0" dirty="0">
                <a:ln>
                  <a:noFill/>
                </a:ln>
                <a:solidFill>
                  <a:srgbClr val="002060"/>
                </a:solidFill>
                <a:effectLst/>
                <a:uLnTx/>
                <a:uFillTx/>
                <a:cs typeface="Gotham Medium"/>
              </a:rPr>
              <a:t>activities</a:t>
            </a:r>
            <a:r>
              <a:rPr kumimoji="0" sz="2800" b="0" i="0" u="none" strike="noStrike" kern="0" cap="none" spc="-105" normalizeH="0" baseline="0" noProof="0" dirty="0">
                <a:ln>
                  <a:noFill/>
                </a:ln>
                <a:solidFill>
                  <a:srgbClr val="002060"/>
                </a:solidFill>
                <a:effectLst/>
                <a:uLnTx/>
                <a:uFillTx/>
                <a:cs typeface="Gotham Medium"/>
              </a:rPr>
              <a:t> </a:t>
            </a:r>
            <a:r>
              <a:rPr kumimoji="0" sz="2800" b="0" i="0" u="none" strike="noStrike" kern="0" cap="none" spc="0" normalizeH="0" baseline="0" noProof="0" dirty="0">
                <a:ln>
                  <a:noFill/>
                </a:ln>
                <a:solidFill>
                  <a:srgbClr val="002060"/>
                </a:solidFill>
                <a:effectLst/>
                <a:uLnTx/>
                <a:uFillTx/>
                <a:cs typeface="Gotham Medium"/>
              </a:rPr>
              <a:t>such</a:t>
            </a:r>
            <a:r>
              <a:rPr kumimoji="0" sz="2800" b="0" i="0" u="none" strike="noStrike" kern="0" cap="none" spc="-60" normalizeH="0" baseline="0" noProof="0" dirty="0">
                <a:ln>
                  <a:noFill/>
                </a:ln>
                <a:solidFill>
                  <a:srgbClr val="002060"/>
                </a:solidFill>
                <a:effectLst/>
                <a:uLnTx/>
                <a:uFillTx/>
                <a:cs typeface="Gotham Medium"/>
              </a:rPr>
              <a:t> </a:t>
            </a:r>
            <a:r>
              <a:rPr kumimoji="0" sz="2800" b="0" i="0" u="none" strike="noStrike" kern="0" cap="none" spc="0" normalizeH="0" baseline="0" noProof="0" dirty="0">
                <a:ln>
                  <a:noFill/>
                </a:ln>
                <a:solidFill>
                  <a:srgbClr val="002060"/>
                </a:solidFill>
                <a:effectLst/>
                <a:uLnTx/>
                <a:uFillTx/>
                <a:cs typeface="Gotham Medium"/>
              </a:rPr>
              <a:t>as</a:t>
            </a:r>
            <a:r>
              <a:rPr kumimoji="0" sz="2800" b="0" i="0" u="none" strike="noStrike" kern="0" cap="none" spc="-80" normalizeH="0" baseline="0" noProof="0" dirty="0">
                <a:ln>
                  <a:noFill/>
                </a:ln>
                <a:solidFill>
                  <a:srgbClr val="002060"/>
                </a:solidFill>
                <a:effectLst/>
                <a:uLnTx/>
                <a:uFillTx/>
                <a:cs typeface="Gotham Medium"/>
              </a:rPr>
              <a:t> </a:t>
            </a:r>
            <a:r>
              <a:rPr kumimoji="0" sz="2800" b="0" i="0" u="none" strike="noStrike" kern="0" cap="none" spc="0" normalizeH="0" baseline="0" noProof="0" dirty="0">
                <a:ln>
                  <a:noFill/>
                </a:ln>
                <a:solidFill>
                  <a:srgbClr val="002060"/>
                </a:solidFill>
                <a:effectLst/>
                <a:uLnTx/>
                <a:uFillTx/>
                <a:cs typeface="Gotham Medium"/>
              </a:rPr>
              <a:t>certificate</a:t>
            </a:r>
            <a:r>
              <a:rPr kumimoji="0" sz="2800" b="0" i="0" u="none" strike="noStrike" kern="0" cap="none" spc="-90" normalizeH="0" baseline="0" noProof="0" dirty="0">
                <a:ln>
                  <a:noFill/>
                </a:ln>
                <a:solidFill>
                  <a:srgbClr val="002060"/>
                </a:solidFill>
                <a:effectLst/>
                <a:uLnTx/>
                <a:uFillTx/>
                <a:cs typeface="Gotham Medium"/>
              </a:rPr>
              <a:t> </a:t>
            </a:r>
            <a:r>
              <a:rPr kumimoji="0" sz="2800" b="0" i="0" u="none" strike="noStrike" kern="0" cap="none" spc="-10" normalizeH="0" baseline="0" noProof="0" dirty="0">
                <a:ln>
                  <a:noFill/>
                </a:ln>
                <a:solidFill>
                  <a:srgbClr val="002060"/>
                </a:solidFill>
                <a:effectLst/>
                <a:uLnTx/>
                <a:uFillTx/>
                <a:cs typeface="Gotham Medium"/>
              </a:rPr>
              <a:t>completion </a:t>
            </a:r>
            <a:r>
              <a:rPr kumimoji="0" sz="2800" b="0" i="0" u="none" strike="noStrike" kern="0" cap="none" spc="0" normalizeH="0" baseline="0" noProof="0" dirty="0">
                <a:ln>
                  <a:noFill/>
                </a:ln>
                <a:solidFill>
                  <a:srgbClr val="002060"/>
                </a:solidFill>
                <a:effectLst/>
                <a:uLnTx/>
                <a:uFillTx/>
                <a:cs typeface="Gotham Medium"/>
              </a:rPr>
              <a:t>through</a:t>
            </a:r>
            <a:r>
              <a:rPr kumimoji="0" sz="2800" b="0" i="0" u="none" strike="noStrike" kern="0" cap="none" spc="-95" normalizeH="0" baseline="0" noProof="0" dirty="0">
                <a:ln>
                  <a:noFill/>
                </a:ln>
                <a:solidFill>
                  <a:srgbClr val="002060"/>
                </a:solidFill>
                <a:effectLst/>
                <a:uLnTx/>
                <a:uFillTx/>
                <a:cs typeface="Gotham Medium"/>
              </a:rPr>
              <a:t> </a:t>
            </a:r>
            <a:r>
              <a:rPr kumimoji="0" sz="2800" b="0" i="0" u="none" strike="noStrike" kern="0" cap="none" spc="0" normalizeH="0" baseline="0" noProof="0" dirty="0">
                <a:ln>
                  <a:noFill/>
                </a:ln>
                <a:solidFill>
                  <a:srgbClr val="002060"/>
                </a:solidFill>
                <a:effectLst/>
                <a:uLnTx/>
                <a:uFillTx/>
                <a:cs typeface="Gotham Medium"/>
              </a:rPr>
              <a:t>Career</a:t>
            </a:r>
            <a:r>
              <a:rPr kumimoji="0" sz="2800" b="0" i="0" u="none" strike="noStrike" kern="0" cap="none" spc="-110" normalizeH="0" baseline="0" noProof="0" dirty="0">
                <a:ln>
                  <a:noFill/>
                </a:ln>
                <a:solidFill>
                  <a:srgbClr val="002060"/>
                </a:solidFill>
                <a:effectLst/>
                <a:uLnTx/>
                <a:uFillTx/>
                <a:cs typeface="Gotham Medium"/>
              </a:rPr>
              <a:t> </a:t>
            </a:r>
            <a:r>
              <a:rPr kumimoji="0" sz="2800" b="0" i="0" u="none" strike="noStrike" kern="0" cap="none" spc="0" normalizeH="0" baseline="0" noProof="0" dirty="0">
                <a:ln>
                  <a:noFill/>
                </a:ln>
                <a:solidFill>
                  <a:srgbClr val="002060"/>
                </a:solidFill>
                <a:effectLst/>
                <a:uLnTx/>
                <a:uFillTx/>
                <a:cs typeface="Gotham Medium"/>
              </a:rPr>
              <a:t>Services</a:t>
            </a:r>
            <a:r>
              <a:rPr kumimoji="0" sz="2800" b="0" i="0" u="none" strike="noStrike" kern="0" cap="none" spc="-125" normalizeH="0" baseline="0" noProof="0" dirty="0">
                <a:ln>
                  <a:noFill/>
                </a:ln>
                <a:solidFill>
                  <a:srgbClr val="002060"/>
                </a:solidFill>
                <a:effectLst/>
                <a:uLnTx/>
                <a:uFillTx/>
                <a:cs typeface="Gotham Medium"/>
              </a:rPr>
              <a:t> </a:t>
            </a:r>
            <a:r>
              <a:rPr kumimoji="0" sz="2800" b="0" i="0" u="none" strike="noStrike" kern="0" cap="none" spc="0" normalizeH="0" baseline="0" noProof="0" dirty="0">
                <a:ln>
                  <a:noFill/>
                </a:ln>
                <a:solidFill>
                  <a:srgbClr val="002060"/>
                </a:solidFill>
                <a:effectLst/>
                <a:uLnTx/>
                <a:uFillTx/>
                <a:cs typeface="Gotham Medium"/>
              </a:rPr>
              <a:t>or</a:t>
            </a:r>
            <a:r>
              <a:rPr kumimoji="0" sz="2800" b="0" i="0" u="none" strike="noStrike" kern="0" cap="none" spc="-125" normalizeH="0" baseline="0" noProof="0" dirty="0">
                <a:ln>
                  <a:noFill/>
                </a:ln>
                <a:solidFill>
                  <a:srgbClr val="002060"/>
                </a:solidFill>
                <a:effectLst/>
                <a:uLnTx/>
                <a:uFillTx/>
                <a:cs typeface="Gotham Medium"/>
              </a:rPr>
              <a:t> </a:t>
            </a:r>
            <a:r>
              <a:rPr kumimoji="0" sz="2800" b="0" i="0" u="none" strike="noStrike" kern="0" cap="none" spc="-10" normalizeH="0" baseline="0" noProof="0" dirty="0">
                <a:ln>
                  <a:noFill/>
                </a:ln>
                <a:solidFill>
                  <a:srgbClr val="002060"/>
                </a:solidFill>
                <a:effectLst/>
                <a:uLnTx/>
                <a:uFillTx/>
                <a:cs typeface="Gotham Medium"/>
              </a:rPr>
              <a:t>similar </a:t>
            </a:r>
            <a:r>
              <a:rPr kumimoji="0" sz="2800" b="0" i="0" u="none" strike="noStrike" kern="0" cap="none" spc="0" normalizeH="0" baseline="0" noProof="0" dirty="0">
                <a:ln>
                  <a:noFill/>
                </a:ln>
                <a:solidFill>
                  <a:srgbClr val="002060"/>
                </a:solidFill>
                <a:effectLst/>
                <a:uLnTx/>
                <a:uFillTx/>
                <a:cs typeface="Gotham Medium"/>
              </a:rPr>
              <a:t>campus</a:t>
            </a:r>
            <a:r>
              <a:rPr kumimoji="0" sz="2800" b="0" i="0" u="none" strike="noStrike" kern="0" cap="none" spc="-50" normalizeH="0" baseline="0" noProof="0" dirty="0">
                <a:ln>
                  <a:noFill/>
                </a:ln>
                <a:solidFill>
                  <a:srgbClr val="002060"/>
                </a:solidFill>
                <a:effectLst/>
                <a:uLnTx/>
                <a:uFillTx/>
                <a:cs typeface="Gotham Medium"/>
              </a:rPr>
              <a:t> </a:t>
            </a:r>
            <a:r>
              <a:rPr kumimoji="0" sz="2800" b="0" i="0" u="none" strike="noStrike" kern="0" cap="none" spc="-10" normalizeH="0" baseline="0" noProof="0" dirty="0">
                <a:ln>
                  <a:noFill/>
                </a:ln>
                <a:solidFill>
                  <a:srgbClr val="002060"/>
                </a:solidFill>
                <a:effectLst/>
                <a:uLnTx/>
                <a:uFillTx/>
                <a:cs typeface="Gotham Medium"/>
              </a:rPr>
              <a:t>office.</a:t>
            </a:r>
            <a:endParaRPr kumimoji="0" sz="2800" b="0" i="0" u="none" strike="noStrike" kern="0" cap="none" spc="0" normalizeH="0" baseline="0" noProof="0" dirty="0">
              <a:ln>
                <a:noFill/>
              </a:ln>
              <a:solidFill>
                <a:srgbClr val="002060"/>
              </a:solidFill>
              <a:effectLst/>
              <a:uLnTx/>
              <a:uFillTx/>
              <a:cs typeface="Gotham Medium"/>
            </a:endParaRPr>
          </a:p>
        </p:txBody>
      </p:sp>
    </p:spTree>
    <p:extLst>
      <p:ext uri="{BB962C8B-B14F-4D97-AF65-F5344CB8AC3E}">
        <p14:creationId xmlns:p14="http://schemas.microsoft.com/office/powerpoint/2010/main" val="17131526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idx="4294967295"/>
          </p:nvPr>
        </p:nvSpPr>
        <p:spPr>
          <a:xfrm>
            <a:off x="128016" y="548640"/>
            <a:ext cx="11932920" cy="566822"/>
          </a:xfrm>
          <a:prstGeom prst="rect">
            <a:avLst/>
          </a:prstGeom>
          <a:noFill/>
          <a:ln>
            <a:noFill/>
            <a:prstDash/>
          </a:ln>
          <a:effectLst/>
        </p:spPr>
        <p:txBody>
          <a:bodyPr rot="0" spcFirstLastPara="0" vertOverflow="overflow" horzOverflow="overflow" vert="horz" wrap="square" lIns="0" tIns="12700" rIns="0" bIns="0" numCol="1" spcCol="0" rtlCol="0" fromWordArt="0" anchor="t" anchorCtr="0" forceAA="0" compatLnSpc="1">
            <a:prstTxWarp prst="textNoShape">
              <a:avLst/>
            </a:prstTxWarp>
            <a:spAutoFit/>
          </a:bodyPr>
          <a:lstStyle/>
          <a:p>
            <a:pPr marL="12700" marR="0" lvl="0" indent="0" algn="ctr" defTabSz="914400" rtl="0" eaLnBrk="1" fontAlgn="auto" latinLnBrk="0" hangingPunct="1">
              <a:lnSpc>
                <a:spcPct val="100000"/>
              </a:lnSpc>
              <a:spcBef>
                <a:spcPts val="100"/>
              </a:spcBef>
              <a:spcAft>
                <a:spcPts val="0"/>
              </a:spcAft>
              <a:buClrTx/>
              <a:buSzTx/>
              <a:buFontTx/>
              <a:buNone/>
              <a:tabLst/>
              <a:defRPr/>
            </a:pPr>
            <a:r>
              <a:rPr kumimoji="0" lang="en-US" sz="3600" b="1" i="0" u="none" strike="noStrike" kern="0" cap="none" spc="55" normalizeH="0" baseline="0" noProof="0" dirty="0">
                <a:ln>
                  <a:noFill/>
                </a:ln>
                <a:solidFill>
                  <a:schemeClr val="tx2">
                    <a:lumMod val="90000"/>
                    <a:lumOff val="10000"/>
                  </a:schemeClr>
                </a:solidFill>
                <a:effectLst/>
                <a:uLnTx/>
                <a:uFillTx/>
                <a:latin typeface="+mj-lt"/>
                <a:ea typeface="+mn-ea"/>
                <a:cs typeface="Gotham Medium"/>
              </a:rPr>
              <a:t>Timeline and Campus </a:t>
            </a:r>
            <a:r>
              <a:rPr kumimoji="0" lang="en-US" sz="3600" b="1" i="0" u="none" strike="noStrike" kern="0" cap="none" spc="70" normalizeH="0" baseline="0" noProof="0" dirty="0">
                <a:ln>
                  <a:noFill/>
                </a:ln>
                <a:solidFill>
                  <a:schemeClr val="tx2">
                    <a:lumMod val="90000"/>
                    <a:lumOff val="10000"/>
                  </a:schemeClr>
                </a:solidFill>
                <a:effectLst/>
                <a:uLnTx/>
                <a:uFillTx/>
                <a:latin typeface="+mj-lt"/>
                <a:ea typeface="+mn-ea"/>
                <a:cs typeface="Gotham Medium"/>
              </a:rPr>
              <a:t>Commitments</a:t>
            </a:r>
            <a:endParaRPr kumimoji="0" lang="en-US" sz="3600" b="1" i="0" u="none" strike="noStrike" kern="0" cap="none" spc="0" normalizeH="0" baseline="0" noProof="0" dirty="0">
              <a:ln>
                <a:noFill/>
              </a:ln>
              <a:solidFill>
                <a:schemeClr val="tx2">
                  <a:lumMod val="90000"/>
                  <a:lumOff val="10000"/>
                </a:schemeClr>
              </a:solidFill>
              <a:effectLst/>
              <a:uLnTx/>
              <a:uFillTx/>
              <a:latin typeface="+mj-lt"/>
              <a:ea typeface="+mn-ea"/>
              <a:cs typeface="Gotham Medium"/>
            </a:endParaRPr>
          </a:p>
        </p:txBody>
      </p:sp>
      <p:sp>
        <p:nvSpPr>
          <p:cNvPr id="2" name="object 2"/>
          <p:cNvSpPr txBox="1"/>
          <p:nvPr/>
        </p:nvSpPr>
        <p:spPr>
          <a:xfrm>
            <a:off x="1600200" y="1600200"/>
            <a:ext cx="10058400" cy="3731150"/>
          </a:xfrm>
          <a:prstGeom prst="rect">
            <a:avLst/>
          </a:prstGeom>
        </p:spPr>
        <p:txBody>
          <a:bodyPr vert="horz" wrap="square" lIns="0" tIns="12065" rIns="0" bIns="0" rtlCol="0">
            <a:spAutoFit/>
          </a:bodyPr>
          <a:lstStyle/>
          <a:p>
            <a:pPr marL="469900" marR="5080" lvl="0" indent="-457200" defTabSz="914400" eaLnBrk="1" fontAlgn="auto" latinLnBrk="0" hangingPunct="1">
              <a:lnSpc>
                <a:spcPct val="100000"/>
              </a:lnSpc>
              <a:spcBef>
                <a:spcPts val="95"/>
              </a:spcBef>
              <a:spcAft>
                <a:spcPts val="0"/>
              </a:spcAft>
              <a:buClr>
                <a:srgbClr val="001F5F"/>
              </a:buClr>
              <a:buSzTx/>
              <a:buFont typeface="Arial"/>
              <a:buChar char="•"/>
              <a:tabLst>
                <a:tab pos="469900" algn="l"/>
              </a:tabLst>
              <a:defRPr/>
            </a:pPr>
            <a:r>
              <a:rPr kumimoji="0" sz="2400" b="0" i="0" u="none" strike="noStrike" kern="0" cap="none" spc="-35" normalizeH="0" baseline="0" noProof="0" dirty="0">
                <a:ln>
                  <a:noFill/>
                </a:ln>
                <a:solidFill>
                  <a:srgbClr val="002060"/>
                </a:solidFill>
                <a:effectLst/>
                <a:uLnTx/>
                <a:uFillTx/>
                <a:cs typeface="Gotham Medium"/>
              </a:rPr>
              <a:t>November/December</a:t>
            </a:r>
            <a:r>
              <a:rPr kumimoji="0" sz="2400" b="0" i="0" u="none" strike="noStrike" kern="0" cap="none" spc="-45" normalizeH="0" baseline="0" noProof="0" dirty="0">
                <a:ln>
                  <a:noFill/>
                </a:ln>
                <a:solidFill>
                  <a:srgbClr val="002060"/>
                </a:solidFill>
                <a:effectLst/>
                <a:uLnTx/>
                <a:uFillTx/>
                <a:cs typeface="Gotham Medium"/>
              </a:rPr>
              <a:t> </a:t>
            </a:r>
            <a:r>
              <a:rPr kumimoji="0" sz="2400" b="0" i="0" u="none" strike="noStrike" kern="0" cap="none" spc="0" normalizeH="0" baseline="0" noProof="0" dirty="0">
                <a:ln>
                  <a:noFill/>
                </a:ln>
                <a:solidFill>
                  <a:srgbClr val="002060"/>
                </a:solidFill>
                <a:effectLst/>
                <a:uLnTx/>
                <a:uFillTx/>
                <a:cs typeface="Gotham Medium"/>
              </a:rPr>
              <a:t>202</a:t>
            </a:r>
            <a:r>
              <a:rPr kumimoji="0" lang="en-US" sz="2400" b="0" i="0" u="none" strike="noStrike" kern="0" cap="none" spc="0" normalizeH="0" baseline="0" noProof="0" dirty="0">
                <a:ln>
                  <a:noFill/>
                </a:ln>
                <a:solidFill>
                  <a:srgbClr val="002060"/>
                </a:solidFill>
                <a:effectLst/>
                <a:uLnTx/>
                <a:uFillTx/>
                <a:cs typeface="Gotham Medium"/>
              </a:rPr>
              <a:t>5</a:t>
            </a:r>
            <a:r>
              <a:rPr kumimoji="0" sz="2400" b="0" i="0" u="none" strike="noStrike" kern="0" cap="none" spc="-70" normalizeH="0" baseline="0" noProof="0" dirty="0">
                <a:ln>
                  <a:noFill/>
                </a:ln>
                <a:solidFill>
                  <a:srgbClr val="002060"/>
                </a:solidFill>
                <a:effectLst/>
                <a:uLnTx/>
                <a:uFillTx/>
                <a:cs typeface="Gotham Medium"/>
              </a:rPr>
              <a:t> </a:t>
            </a:r>
            <a:endParaRPr kumimoji="0" lang="en-US" sz="2400" b="0" i="0" u="none" strike="noStrike" kern="0" cap="none" spc="0" normalizeH="0" baseline="0" noProof="0" dirty="0">
              <a:ln>
                <a:noFill/>
              </a:ln>
              <a:solidFill>
                <a:srgbClr val="002060"/>
              </a:solidFill>
              <a:effectLst/>
              <a:uLnTx/>
              <a:uFillTx/>
              <a:cs typeface="Gotham Medium"/>
            </a:endParaRPr>
          </a:p>
          <a:p>
            <a:pPr marL="927100" marR="5080" lvl="1" indent="-457200">
              <a:spcBef>
                <a:spcPts val="95"/>
              </a:spcBef>
              <a:buClr>
                <a:srgbClr val="001F5F"/>
              </a:buClr>
              <a:buFont typeface="Arial"/>
              <a:buChar char="•"/>
              <a:tabLst>
                <a:tab pos="469900" algn="l"/>
              </a:tabLst>
              <a:defRPr/>
            </a:pPr>
            <a:r>
              <a:rPr kumimoji="0" lang="en-US" sz="2400" b="0" i="0" u="none" strike="noStrike" kern="0" cap="none" spc="-70" normalizeH="0" baseline="0" noProof="0" dirty="0">
                <a:ln>
                  <a:noFill/>
                </a:ln>
                <a:solidFill>
                  <a:srgbClr val="002060"/>
                </a:solidFill>
                <a:effectLst/>
                <a:uLnTx/>
                <a:uFillTx/>
                <a:cs typeface="Gotham Medium"/>
              </a:rPr>
              <a:t>Exploratory work: </a:t>
            </a:r>
            <a:r>
              <a:rPr kumimoji="0" sz="2400" b="0" i="0" u="none" strike="noStrike" kern="0" cap="none" spc="0" normalizeH="0" baseline="0" noProof="0" dirty="0">
                <a:ln>
                  <a:noFill/>
                </a:ln>
                <a:solidFill>
                  <a:srgbClr val="002060"/>
                </a:solidFill>
                <a:effectLst/>
                <a:uLnTx/>
                <a:uFillTx/>
                <a:cs typeface="Gotham Medium"/>
              </a:rPr>
              <a:t>Faculty</a:t>
            </a:r>
            <a:r>
              <a:rPr kumimoji="0" sz="2400" b="0" i="0" u="none" strike="noStrike" kern="0" cap="none" spc="-85" normalizeH="0" baseline="0" noProof="0" dirty="0">
                <a:ln>
                  <a:noFill/>
                </a:ln>
                <a:solidFill>
                  <a:srgbClr val="002060"/>
                </a:solidFill>
                <a:effectLst/>
                <a:uLnTx/>
                <a:uFillTx/>
                <a:cs typeface="Gotham Medium"/>
              </a:rPr>
              <a:t> </a:t>
            </a:r>
            <a:r>
              <a:rPr kumimoji="0" sz="2400" b="0" i="0" u="none" strike="noStrike" kern="0" cap="none" spc="-20" normalizeH="0" baseline="0" noProof="0" dirty="0">
                <a:ln>
                  <a:noFill/>
                </a:ln>
                <a:solidFill>
                  <a:srgbClr val="002060"/>
                </a:solidFill>
                <a:effectLst/>
                <a:uLnTx/>
                <a:uFillTx/>
                <a:cs typeface="Gotham Medium"/>
              </a:rPr>
              <a:t>Innovators</a:t>
            </a:r>
            <a:r>
              <a:rPr kumimoji="0" sz="2400" b="0" i="0" u="none" strike="noStrike" kern="0" cap="none" spc="-75" normalizeH="0" baseline="0" noProof="0" dirty="0">
                <a:ln>
                  <a:noFill/>
                </a:ln>
                <a:solidFill>
                  <a:srgbClr val="002060"/>
                </a:solidFill>
                <a:effectLst/>
                <a:uLnTx/>
                <a:uFillTx/>
                <a:cs typeface="Gotham Medium"/>
              </a:rPr>
              <a:t> </a:t>
            </a:r>
            <a:r>
              <a:rPr kumimoji="0" lang="en-US" sz="2400" b="0" i="0" u="none" strike="noStrike" kern="0" cap="none" spc="-25" normalizeH="0" baseline="0" noProof="0" dirty="0">
                <a:ln>
                  <a:noFill/>
                </a:ln>
                <a:solidFill>
                  <a:srgbClr val="002060"/>
                </a:solidFill>
                <a:effectLst/>
                <a:uLnTx/>
                <a:uFillTx/>
                <a:cs typeface="Gotham Medium"/>
              </a:rPr>
              <a:t>will examine credentials under consideration and</a:t>
            </a:r>
            <a:r>
              <a:rPr kumimoji="0" sz="2400" b="0" i="0" u="none" strike="noStrike" kern="0" cap="none" spc="-25" normalizeH="0" baseline="0" noProof="0" dirty="0">
                <a:ln>
                  <a:noFill/>
                </a:ln>
                <a:solidFill>
                  <a:srgbClr val="002060"/>
                </a:solidFill>
                <a:effectLst/>
                <a:uLnTx/>
                <a:uFillTx/>
                <a:cs typeface="Gotham Medium"/>
              </a:rPr>
              <a:t> </a:t>
            </a:r>
            <a:r>
              <a:rPr kumimoji="0" sz="2400" b="0" i="0" u="none" strike="noStrike" kern="0" cap="none" spc="0" normalizeH="0" baseline="0" noProof="0" dirty="0">
                <a:ln>
                  <a:noFill/>
                </a:ln>
                <a:solidFill>
                  <a:srgbClr val="002060"/>
                </a:solidFill>
                <a:effectLst/>
                <a:uLnTx/>
                <a:uFillTx/>
                <a:cs typeface="Gotham Medium"/>
              </a:rPr>
              <a:t>develop</a:t>
            </a:r>
            <a:r>
              <a:rPr kumimoji="0" sz="2400" b="0" i="0" u="none" strike="noStrike" kern="0" cap="none" spc="-100" normalizeH="0" baseline="0" noProof="0" dirty="0">
                <a:ln>
                  <a:noFill/>
                </a:ln>
                <a:solidFill>
                  <a:srgbClr val="002060"/>
                </a:solidFill>
                <a:effectLst/>
                <a:uLnTx/>
                <a:uFillTx/>
                <a:cs typeface="Gotham Medium"/>
              </a:rPr>
              <a:t> </a:t>
            </a:r>
            <a:r>
              <a:rPr kumimoji="0" sz="2400" b="0" i="0" u="none" strike="noStrike" kern="0" cap="none" spc="0" normalizeH="0" baseline="0" noProof="0" dirty="0">
                <a:ln>
                  <a:noFill/>
                </a:ln>
                <a:solidFill>
                  <a:srgbClr val="002060"/>
                </a:solidFill>
                <a:effectLst/>
                <a:uLnTx/>
                <a:uFillTx/>
                <a:cs typeface="Gotham Medium"/>
              </a:rPr>
              <a:t>plan</a:t>
            </a:r>
            <a:r>
              <a:rPr kumimoji="0" sz="2400" b="0" i="0" u="none" strike="noStrike" kern="0" cap="none" spc="-95" normalizeH="0" baseline="0" noProof="0" dirty="0">
                <a:ln>
                  <a:noFill/>
                </a:ln>
                <a:solidFill>
                  <a:srgbClr val="002060"/>
                </a:solidFill>
                <a:effectLst/>
                <a:uLnTx/>
                <a:uFillTx/>
                <a:cs typeface="Gotham Medium"/>
              </a:rPr>
              <a:t> </a:t>
            </a:r>
            <a:r>
              <a:rPr kumimoji="0" sz="2400" b="0" i="0" u="none" strike="noStrike" kern="0" cap="none" spc="0" normalizeH="0" baseline="0" noProof="0" dirty="0">
                <a:ln>
                  <a:noFill/>
                </a:ln>
                <a:solidFill>
                  <a:srgbClr val="002060"/>
                </a:solidFill>
                <a:effectLst/>
                <a:uLnTx/>
                <a:uFillTx/>
                <a:cs typeface="Gotham Medium"/>
              </a:rPr>
              <a:t>for</a:t>
            </a:r>
            <a:r>
              <a:rPr kumimoji="0" sz="2400" b="0" i="0" u="none" strike="noStrike" kern="0" cap="none" spc="-95" normalizeH="0" baseline="0" noProof="0" dirty="0">
                <a:ln>
                  <a:noFill/>
                </a:ln>
                <a:solidFill>
                  <a:srgbClr val="002060"/>
                </a:solidFill>
                <a:effectLst/>
                <a:uLnTx/>
                <a:uFillTx/>
                <a:cs typeface="Gotham Medium"/>
              </a:rPr>
              <a:t> </a:t>
            </a:r>
            <a:r>
              <a:rPr kumimoji="0" sz="2400" b="0" i="0" u="none" strike="noStrike" kern="0" cap="none" spc="0" normalizeH="0" baseline="0" noProof="0" dirty="0">
                <a:ln>
                  <a:noFill/>
                </a:ln>
                <a:solidFill>
                  <a:srgbClr val="002060"/>
                </a:solidFill>
                <a:effectLst/>
                <a:uLnTx/>
                <a:uFillTx/>
                <a:cs typeface="Gotham Medium"/>
              </a:rPr>
              <a:t>campus</a:t>
            </a:r>
            <a:r>
              <a:rPr kumimoji="0" sz="2400" b="0" i="0" u="none" strike="noStrike" kern="0" cap="none" spc="-70" normalizeH="0" baseline="0" noProof="0" dirty="0">
                <a:ln>
                  <a:noFill/>
                </a:ln>
                <a:solidFill>
                  <a:srgbClr val="002060"/>
                </a:solidFill>
                <a:effectLst/>
                <a:uLnTx/>
                <a:uFillTx/>
                <a:cs typeface="Gotham Medium"/>
              </a:rPr>
              <a:t> </a:t>
            </a:r>
            <a:r>
              <a:rPr kumimoji="0" sz="2400" b="0" i="0" u="none" strike="noStrike" kern="0" cap="none" spc="0" normalizeH="0" baseline="0" noProof="0" dirty="0">
                <a:ln>
                  <a:noFill/>
                </a:ln>
                <a:solidFill>
                  <a:srgbClr val="002060"/>
                </a:solidFill>
                <a:effectLst/>
                <a:uLnTx/>
                <a:uFillTx/>
                <a:cs typeface="Gotham Medium"/>
              </a:rPr>
              <a:t>pilot</a:t>
            </a:r>
            <a:r>
              <a:rPr kumimoji="0" sz="2400" b="0" i="0" u="none" strike="noStrike" kern="0" cap="none" spc="-100" normalizeH="0" baseline="0" noProof="0" dirty="0">
                <a:ln>
                  <a:noFill/>
                </a:ln>
                <a:solidFill>
                  <a:srgbClr val="002060"/>
                </a:solidFill>
                <a:effectLst/>
                <a:uLnTx/>
                <a:uFillTx/>
                <a:cs typeface="Gotham Medium"/>
              </a:rPr>
              <a:t> </a:t>
            </a:r>
            <a:r>
              <a:rPr kumimoji="0" sz="2400" b="0" i="0" u="none" strike="noStrike" kern="0" cap="none" spc="-20" normalizeH="0" baseline="0" noProof="0" dirty="0">
                <a:ln>
                  <a:noFill/>
                </a:ln>
                <a:solidFill>
                  <a:srgbClr val="002060"/>
                </a:solidFill>
                <a:effectLst/>
                <a:uLnTx/>
                <a:uFillTx/>
                <a:cs typeface="Gotham Medium"/>
              </a:rPr>
              <a:t>work</a:t>
            </a:r>
            <a:r>
              <a:rPr kumimoji="0" lang="en-US" sz="2400" b="0" i="0" u="none" strike="noStrike" kern="0" cap="none" spc="-20" normalizeH="0" baseline="0" noProof="0" dirty="0">
                <a:ln>
                  <a:noFill/>
                </a:ln>
                <a:solidFill>
                  <a:srgbClr val="002060"/>
                </a:solidFill>
                <a:effectLst/>
                <a:uLnTx/>
                <a:uFillTx/>
                <a:cs typeface="Gotham Medium"/>
              </a:rPr>
              <a:t>.  </a:t>
            </a:r>
          </a:p>
          <a:p>
            <a:pPr marL="927100" marR="5080" lvl="1" indent="-457200">
              <a:spcBef>
                <a:spcPts val="95"/>
              </a:spcBef>
              <a:buClr>
                <a:srgbClr val="001F5F"/>
              </a:buClr>
              <a:buFont typeface="Arial"/>
              <a:buChar char="•"/>
              <a:tabLst>
                <a:tab pos="469900" algn="l"/>
              </a:tabLst>
              <a:defRPr/>
            </a:pPr>
            <a:r>
              <a:rPr kumimoji="0" lang="en-US" sz="2400" b="0" i="0" u="none" strike="noStrike" kern="0" cap="none" spc="-20" normalizeH="0" baseline="0" noProof="0" dirty="0">
                <a:ln>
                  <a:noFill/>
                </a:ln>
                <a:solidFill>
                  <a:srgbClr val="002060"/>
                </a:solidFill>
                <a:effectLst/>
                <a:uLnTx/>
                <a:uFillTx/>
                <a:cs typeface="Gotham Medium"/>
              </a:rPr>
              <a:t>Campus Leads and Faculty Innovators attend information sessions.  </a:t>
            </a:r>
            <a:endParaRPr kumimoji="0" sz="2400" b="0" i="0" u="none" strike="noStrike" kern="0" cap="none" spc="0" normalizeH="0" baseline="0" noProof="0" dirty="0">
              <a:ln>
                <a:noFill/>
              </a:ln>
              <a:solidFill>
                <a:srgbClr val="002060"/>
              </a:solidFill>
              <a:effectLst/>
              <a:uLnTx/>
              <a:uFillTx/>
              <a:cs typeface="Gotham Medium"/>
            </a:endParaRPr>
          </a:p>
          <a:p>
            <a:pPr marL="469900" marR="305435" lvl="0" indent="-457200" defTabSz="914400" eaLnBrk="1" fontAlgn="auto" latinLnBrk="0" hangingPunct="1">
              <a:lnSpc>
                <a:spcPct val="100000"/>
              </a:lnSpc>
              <a:spcBef>
                <a:spcPts val="0"/>
              </a:spcBef>
              <a:spcAft>
                <a:spcPts val="0"/>
              </a:spcAft>
              <a:buClrTx/>
              <a:buSzTx/>
              <a:buFont typeface="Arial"/>
              <a:buChar char="•"/>
              <a:tabLst>
                <a:tab pos="469900" algn="l"/>
              </a:tabLst>
              <a:defRPr/>
            </a:pPr>
            <a:r>
              <a:rPr kumimoji="0" sz="2400" b="0" i="0" u="none" strike="noStrike" kern="0" cap="none" spc="0" normalizeH="0" baseline="0" noProof="0" dirty="0">
                <a:ln>
                  <a:noFill/>
                </a:ln>
                <a:solidFill>
                  <a:srgbClr val="002060"/>
                </a:solidFill>
                <a:effectLst/>
                <a:uLnTx/>
                <a:uFillTx/>
                <a:cs typeface="Gotham Medium"/>
              </a:rPr>
              <a:t>Spring</a:t>
            </a:r>
            <a:r>
              <a:rPr kumimoji="0" sz="2400" b="0" i="0" u="none" strike="noStrike" kern="0" cap="none" spc="-55" normalizeH="0" baseline="0" noProof="0" dirty="0">
                <a:ln>
                  <a:noFill/>
                </a:ln>
                <a:solidFill>
                  <a:srgbClr val="002060"/>
                </a:solidFill>
                <a:effectLst/>
                <a:uLnTx/>
                <a:uFillTx/>
                <a:cs typeface="Gotham Medium"/>
              </a:rPr>
              <a:t> </a:t>
            </a:r>
            <a:r>
              <a:rPr kumimoji="0" sz="2400" b="0" i="0" u="none" strike="noStrike" kern="0" cap="none" spc="0" normalizeH="0" baseline="0" noProof="0" dirty="0">
                <a:ln>
                  <a:noFill/>
                </a:ln>
                <a:solidFill>
                  <a:srgbClr val="002060"/>
                </a:solidFill>
                <a:effectLst/>
                <a:uLnTx/>
                <a:uFillTx/>
                <a:cs typeface="Gotham Medium"/>
              </a:rPr>
              <a:t>202</a:t>
            </a:r>
            <a:r>
              <a:rPr kumimoji="0" lang="en-US" sz="2400" b="0" i="0" u="none" strike="noStrike" kern="0" cap="none" spc="0" normalizeH="0" baseline="0" noProof="0" dirty="0">
                <a:ln>
                  <a:noFill/>
                </a:ln>
                <a:solidFill>
                  <a:srgbClr val="002060"/>
                </a:solidFill>
                <a:effectLst/>
                <a:uLnTx/>
                <a:uFillTx/>
                <a:cs typeface="Gotham Medium"/>
              </a:rPr>
              <a:t>6</a:t>
            </a:r>
            <a:endParaRPr lang="en-US" sz="2400" kern="0" spc="-85" dirty="0">
              <a:solidFill>
                <a:srgbClr val="002060"/>
              </a:solidFill>
              <a:cs typeface="Gotham Medium"/>
            </a:endParaRPr>
          </a:p>
          <a:p>
            <a:pPr marL="927100" marR="305435" lvl="1" indent="-457200">
              <a:buFont typeface="Arial"/>
              <a:buChar char="•"/>
              <a:tabLst>
                <a:tab pos="469900" algn="l"/>
              </a:tabLst>
              <a:defRPr/>
            </a:pPr>
            <a:r>
              <a:rPr kumimoji="0" sz="2400" b="0" i="0" u="none" strike="noStrike" kern="0" cap="none" spc="0" normalizeH="0" baseline="0" noProof="0" dirty="0">
                <a:ln>
                  <a:noFill/>
                </a:ln>
                <a:solidFill>
                  <a:srgbClr val="002060"/>
                </a:solidFill>
                <a:effectLst/>
                <a:uLnTx/>
                <a:uFillTx/>
                <a:cs typeface="Gotham Medium"/>
              </a:rPr>
              <a:t>Faculty</a:t>
            </a:r>
            <a:r>
              <a:rPr kumimoji="0" sz="2400" b="0" i="0" u="none" strike="noStrike" kern="0" cap="none" spc="-70" normalizeH="0" baseline="0" noProof="0" dirty="0">
                <a:ln>
                  <a:noFill/>
                </a:ln>
                <a:solidFill>
                  <a:srgbClr val="002060"/>
                </a:solidFill>
                <a:effectLst/>
                <a:uLnTx/>
                <a:uFillTx/>
                <a:cs typeface="Gotham Medium"/>
              </a:rPr>
              <a:t> </a:t>
            </a:r>
            <a:r>
              <a:rPr kumimoji="0" sz="2400" b="0" i="0" u="none" strike="noStrike" kern="0" cap="none" spc="-10" normalizeH="0" baseline="0" noProof="0" dirty="0">
                <a:ln>
                  <a:noFill/>
                </a:ln>
                <a:solidFill>
                  <a:srgbClr val="002060"/>
                </a:solidFill>
                <a:effectLst/>
                <a:uLnTx/>
                <a:uFillTx/>
                <a:cs typeface="Gotham Medium"/>
              </a:rPr>
              <a:t>Innovators </a:t>
            </a:r>
            <a:r>
              <a:rPr kumimoji="0" lang="en-US" sz="2400" b="0" i="0" u="none" strike="noStrike" kern="0" cap="none" spc="0" normalizeH="0" baseline="0" noProof="0" dirty="0">
                <a:ln>
                  <a:noFill/>
                </a:ln>
                <a:solidFill>
                  <a:srgbClr val="002060"/>
                </a:solidFill>
                <a:effectLst/>
                <a:uLnTx/>
                <a:uFillTx/>
                <a:cs typeface="Gotham Medium"/>
              </a:rPr>
              <a:t>participate in training and participate in cohort peer groups</a:t>
            </a:r>
          </a:p>
          <a:p>
            <a:pPr marL="927100" marR="305435" lvl="1" indent="-457200">
              <a:buFont typeface="Arial"/>
              <a:buChar char="•"/>
              <a:tabLst>
                <a:tab pos="469900" algn="l"/>
              </a:tabLst>
              <a:defRPr/>
            </a:pPr>
            <a:r>
              <a:rPr kumimoji="0" lang="en-US" sz="2400" b="0" i="0" u="none" strike="noStrike" kern="0" cap="none" spc="0" normalizeH="0" baseline="0" noProof="0" dirty="0">
                <a:ln>
                  <a:noFill/>
                </a:ln>
                <a:solidFill>
                  <a:srgbClr val="002060"/>
                </a:solidFill>
                <a:effectLst/>
                <a:uLnTx/>
                <a:uFillTx/>
                <a:cs typeface="Gotham Medium"/>
              </a:rPr>
              <a:t>Faculty</a:t>
            </a:r>
            <a:r>
              <a:rPr kumimoji="0" lang="en-US" sz="2400" b="0" i="0" u="none" strike="noStrike" kern="0" cap="none" spc="-70" normalizeH="0" baseline="0" noProof="0" dirty="0">
                <a:ln>
                  <a:noFill/>
                </a:ln>
                <a:solidFill>
                  <a:srgbClr val="002060"/>
                </a:solidFill>
                <a:effectLst/>
                <a:uLnTx/>
                <a:uFillTx/>
                <a:cs typeface="Gotham Medium"/>
              </a:rPr>
              <a:t> </a:t>
            </a:r>
            <a:r>
              <a:rPr kumimoji="0" lang="en-US" sz="2400" b="0" i="0" u="none" strike="noStrike" kern="0" cap="none" spc="-10" normalizeH="0" baseline="0" noProof="0" dirty="0">
                <a:ln>
                  <a:noFill/>
                </a:ln>
                <a:solidFill>
                  <a:srgbClr val="002060"/>
                </a:solidFill>
                <a:effectLst/>
                <a:uLnTx/>
                <a:uFillTx/>
                <a:cs typeface="Gotham Medium"/>
              </a:rPr>
              <a:t>Innovators</a:t>
            </a:r>
            <a:r>
              <a:rPr kumimoji="0" lang="en-US" sz="2400" b="0" i="0" u="none" strike="noStrike" kern="0" cap="none" spc="-80" normalizeH="0" baseline="0" noProof="0" dirty="0">
                <a:ln>
                  <a:noFill/>
                </a:ln>
                <a:solidFill>
                  <a:srgbClr val="002060"/>
                </a:solidFill>
                <a:effectLst/>
                <a:uLnTx/>
                <a:uFillTx/>
                <a:cs typeface="Gotham Medium"/>
              </a:rPr>
              <a:t> </a:t>
            </a:r>
            <a:r>
              <a:rPr lang="en-US" sz="2400" kern="0" dirty="0">
                <a:solidFill>
                  <a:srgbClr val="002060"/>
                </a:solidFill>
                <a:cs typeface="Gotham Medium"/>
              </a:rPr>
              <a:t>identify</a:t>
            </a:r>
            <a:r>
              <a:rPr lang="en-US" sz="2400" kern="0" spc="-70" dirty="0">
                <a:solidFill>
                  <a:srgbClr val="002060"/>
                </a:solidFill>
                <a:cs typeface="Gotham Medium"/>
              </a:rPr>
              <a:t> </a:t>
            </a:r>
            <a:r>
              <a:rPr lang="en-US" sz="2400" kern="0" spc="-10" dirty="0">
                <a:solidFill>
                  <a:srgbClr val="002060"/>
                </a:solidFill>
                <a:cs typeface="Gotham Medium"/>
              </a:rPr>
              <a:t>industry </a:t>
            </a:r>
            <a:r>
              <a:rPr lang="en-US" sz="2400" kern="0" dirty="0">
                <a:solidFill>
                  <a:srgbClr val="002060"/>
                </a:solidFill>
                <a:cs typeface="Gotham Medium"/>
              </a:rPr>
              <a:t>certifications</a:t>
            </a:r>
            <a:r>
              <a:rPr lang="en-US" sz="2400" kern="0" spc="-114" dirty="0">
                <a:solidFill>
                  <a:srgbClr val="002060"/>
                </a:solidFill>
                <a:cs typeface="Gotham Medium"/>
              </a:rPr>
              <a:t> and </a:t>
            </a:r>
            <a:r>
              <a:rPr lang="en-US" sz="2400" kern="0" dirty="0">
                <a:solidFill>
                  <a:srgbClr val="002060"/>
                </a:solidFill>
                <a:cs typeface="Gotham Medium"/>
              </a:rPr>
              <a:t>work on integration of credentials or launch </a:t>
            </a:r>
            <a:r>
              <a:rPr kumimoji="0" lang="en-US" sz="2400" b="0" i="0" u="none" strike="noStrike" kern="0" cap="none" spc="0" normalizeH="0" baseline="0" noProof="0" dirty="0">
                <a:ln>
                  <a:noFill/>
                </a:ln>
                <a:solidFill>
                  <a:srgbClr val="002060"/>
                </a:solidFill>
                <a:effectLst/>
                <a:uLnTx/>
                <a:uFillTx/>
                <a:cs typeface="Gotham Medium"/>
              </a:rPr>
              <a:t>pilot offerings</a:t>
            </a:r>
            <a:endParaRPr kumimoji="0" sz="2400" b="0" i="0" u="none" strike="noStrike" kern="0" cap="none" spc="0" normalizeH="0" baseline="0" noProof="0" dirty="0">
              <a:ln>
                <a:noFill/>
              </a:ln>
              <a:solidFill>
                <a:srgbClr val="002060"/>
              </a:solidFill>
              <a:effectLst/>
              <a:uLnTx/>
              <a:uFillTx/>
              <a:cs typeface="Gotham Medium"/>
            </a:endParaRPr>
          </a:p>
          <a:p>
            <a:pPr marL="469265" marR="0" lvl="0" indent="-456565" defTabSz="914400" eaLnBrk="1" fontAlgn="auto" latinLnBrk="0" hangingPunct="1">
              <a:lnSpc>
                <a:spcPct val="100000"/>
              </a:lnSpc>
              <a:spcBef>
                <a:spcPts val="0"/>
              </a:spcBef>
              <a:spcAft>
                <a:spcPts val="0"/>
              </a:spcAft>
              <a:buClrTx/>
              <a:buSzTx/>
              <a:buFont typeface="Arial"/>
              <a:buChar char="•"/>
              <a:tabLst>
                <a:tab pos="469265" algn="l"/>
              </a:tabLst>
              <a:defRPr/>
            </a:pPr>
            <a:r>
              <a:rPr kumimoji="0" sz="2400" b="0" i="0" u="none" strike="noStrike" kern="0" cap="none" spc="0" normalizeH="0" baseline="0" noProof="0" dirty="0">
                <a:ln>
                  <a:noFill/>
                </a:ln>
                <a:solidFill>
                  <a:srgbClr val="002060"/>
                </a:solidFill>
                <a:effectLst/>
                <a:uLnTx/>
                <a:uFillTx/>
                <a:cs typeface="Gotham Medium"/>
              </a:rPr>
              <a:t>Pilot</a:t>
            </a:r>
            <a:r>
              <a:rPr kumimoji="0" sz="2400" b="0" i="0" u="none" strike="noStrike" kern="0" cap="none" spc="-65" normalizeH="0" baseline="0" noProof="0" dirty="0">
                <a:ln>
                  <a:noFill/>
                </a:ln>
                <a:solidFill>
                  <a:srgbClr val="002060"/>
                </a:solidFill>
                <a:effectLst/>
                <a:uLnTx/>
                <a:uFillTx/>
                <a:cs typeface="Gotham Medium"/>
              </a:rPr>
              <a:t> </a:t>
            </a:r>
            <a:r>
              <a:rPr kumimoji="0" sz="2400" b="0" i="0" u="none" strike="noStrike" kern="0" cap="none" spc="-10" normalizeH="0" baseline="0" noProof="0" dirty="0">
                <a:ln>
                  <a:noFill/>
                </a:ln>
                <a:solidFill>
                  <a:srgbClr val="002060"/>
                </a:solidFill>
                <a:effectLst/>
                <a:uLnTx/>
                <a:uFillTx/>
                <a:cs typeface="Gotham Medium"/>
              </a:rPr>
              <a:t>Implementation</a:t>
            </a:r>
            <a:r>
              <a:rPr kumimoji="0" sz="2400" b="0" i="0" u="none" strike="noStrike" kern="0" cap="none" spc="-50" normalizeH="0" baseline="0" noProof="0" dirty="0">
                <a:ln>
                  <a:noFill/>
                </a:ln>
                <a:solidFill>
                  <a:srgbClr val="002060"/>
                </a:solidFill>
                <a:effectLst/>
                <a:uLnTx/>
                <a:uFillTx/>
                <a:cs typeface="Gotham Medium"/>
              </a:rPr>
              <a:t> </a:t>
            </a:r>
            <a:r>
              <a:rPr kumimoji="0" sz="2400" b="0" i="0" u="none" strike="noStrike" kern="0" cap="none" spc="-20" normalizeH="0" baseline="0" noProof="0" dirty="0">
                <a:ln>
                  <a:noFill/>
                </a:ln>
                <a:solidFill>
                  <a:srgbClr val="002060"/>
                </a:solidFill>
                <a:effectLst/>
                <a:uLnTx/>
                <a:uFillTx/>
                <a:cs typeface="Gotham Medium"/>
              </a:rPr>
              <a:t>2026</a:t>
            </a:r>
            <a:r>
              <a:rPr kumimoji="0" lang="en-US" sz="2400" b="0" i="0" u="none" strike="noStrike" kern="0" cap="none" spc="-20" normalizeH="0" baseline="0" noProof="0" dirty="0">
                <a:ln>
                  <a:noFill/>
                </a:ln>
                <a:solidFill>
                  <a:srgbClr val="002060"/>
                </a:solidFill>
                <a:effectLst/>
                <a:uLnTx/>
                <a:uFillTx/>
                <a:cs typeface="Gotham Medium"/>
              </a:rPr>
              <a:t>-2027</a:t>
            </a:r>
            <a:endParaRPr kumimoji="0" sz="2400" b="0" i="0" u="none" strike="noStrike" kern="0" cap="none" spc="0" normalizeH="0" baseline="0" noProof="0" dirty="0">
              <a:ln>
                <a:noFill/>
              </a:ln>
              <a:solidFill>
                <a:srgbClr val="002060"/>
              </a:solidFill>
              <a:effectLst/>
              <a:uLnTx/>
              <a:uFillTx/>
              <a:cs typeface="Gotham Medium"/>
            </a:endParaRPr>
          </a:p>
        </p:txBody>
      </p:sp>
    </p:spTree>
    <p:extLst>
      <p:ext uri="{BB962C8B-B14F-4D97-AF65-F5344CB8AC3E}">
        <p14:creationId xmlns:p14="http://schemas.microsoft.com/office/powerpoint/2010/main" val="39487530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a:spLocks noGrp="1"/>
          </p:cNvSpPr>
          <p:nvPr>
            <p:ph type="title" idx="4294967295"/>
          </p:nvPr>
        </p:nvSpPr>
        <p:spPr>
          <a:xfrm>
            <a:off x="128016" y="548640"/>
            <a:ext cx="11932920" cy="566822"/>
          </a:xfrm>
          <a:prstGeom prst="rect">
            <a:avLst/>
          </a:prstGeom>
          <a:noFill/>
          <a:ln>
            <a:noFill/>
            <a:prstDash/>
          </a:ln>
          <a:effectLst/>
        </p:spPr>
        <p:txBody>
          <a:bodyPr rot="0" spcFirstLastPara="0" vertOverflow="overflow" horzOverflow="overflow" vert="horz" wrap="square" lIns="0" tIns="12700" rIns="0" bIns="0" numCol="1" spcCol="0" rtlCol="0" fromWordArt="0" anchor="t" anchorCtr="0" forceAA="0" compatLnSpc="1">
            <a:prstTxWarp prst="textNoShape">
              <a:avLst/>
            </a:prstTxWarp>
            <a:spAutoFit/>
          </a:bodyPr>
          <a:lstStyle/>
          <a:p>
            <a:pPr marL="12700" marR="5080" lvl="0" indent="0" algn="ctr" defTabSz="914400" rtl="0" eaLnBrk="1" fontAlgn="auto" latinLnBrk="0" hangingPunct="1">
              <a:lnSpc>
                <a:spcPct val="100000"/>
              </a:lnSpc>
              <a:spcBef>
                <a:spcPts val="100"/>
              </a:spcBef>
              <a:spcAft>
                <a:spcPts val="0"/>
              </a:spcAft>
              <a:buClrTx/>
              <a:buSzTx/>
              <a:buFontTx/>
              <a:buNone/>
              <a:tabLst/>
              <a:defRPr/>
            </a:pPr>
            <a:r>
              <a:rPr kumimoji="0" lang="en-US" sz="3600" b="1" i="0" u="none" strike="noStrike" kern="0" cap="none" spc="70" normalizeH="0" baseline="0" noProof="0" dirty="0">
                <a:ln>
                  <a:noFill/>
                </a:ln>
                <a:solidFill>
                  <a:schemeClr val="tx2">
                    <a:lumMod val="90000"/>
                    <a:lumOff val="10000"/>
                  </a:schemeClr>
                </a:solidFill>
                <a:effectLst/>
                <a:uLnTx/>
                <a:uFillTx/>
                <a:latin typeface="+mj-lt"/>
                <a:ea typeface="+mn-ea"/>
                <a:cs typeface="Gotham Medium"/>
              </a:rPr>
              <a:t>Funding </a:t>
            </a:r>
            <a:r>
              <a:rPr kumimoji="0" lang="en-US" sz="3600" b="1" i="0" u="none" strike="noStrike" kern="0" cap="none" spc="35" normalizeH="0" baseline="0" noProof="0" dirty="0">
                <a:ln>
                  <a:noFill/>
                </a:ln>
                <a:solidFill>
                  <a:schemeClr val="tx2">
                    <a:lumMod val="90000"/>
                    <a:lumOff val="10000"/>
                  </a:schemeClr>
                </a:solidFill>
                <a:effectLst/>
                <a:uLnTx/>
                <a:uFillTx/>
                <a:latin typeface="+mj-lt"/>
                <a:ea typeface="+mn-ea"/>
                <a:cs typeface="Gotham Medium"/>
              </a:rPr>
              <a:t>Overview</a:t>
            </a:r>
            <a:endParaRPr kumimoji="0" lang="en-US" sz="3600" b="1" i="0" u="none" strike="noStrike" kern="0" cap="none" spc="0" normalizeH="0" baseline="0" noProof="0" dirty="0">
              <a:ln>
                <a:noFill/>
              </a:ln>
              <a:solidFill>
                <a:schemeClr val="tx2">
                  <a:lumMod val="90000"/>
                  <a:lumOff val="10000"/>
                </a:schemeClr>
              </a:solidFill>
              <a:effectLst/>
              <a:uLnTx/>
              <a:uFillTx/>
              <a:latin typeface="+mj-lt"/>
              <a:ea typeface="+mn-ea"/>
              <a:cs typeface="Gotham Medium"/>
            </a:endParaRPr>
          </a:p>
        </p:txBody>
      </p:sp>
      <p:sp>
        <p:nvSpPr>
          <p:cNvPr id="3" name="object 3"/>
          <p:cNvSpPr txBox="1"/>
          <p:nvPr/>
        </p:nvSpPr>
        <p:spPr>
          <a:xfrm>
            <a:off x="1600200" y="1600200"/>
            <a:ext cx="10058400" cy="3800656"/>
          </a:xfrm>
          <a:prstGeom prst="rect">
            <a:avLst/>
          </a:prstGeom>
        </p:spPr>
        <p:txBody>
          <a:bodyPr vert="horz" wrap="square" lIns="0" tIns="12700" rIns="0" bIns="0" rtlCol="0">
            <a:spAutoFit/>
          </a:bodyPr>
          <a:lstStyle/>
          <a:p>
            <a:pPr marL="12700" marR="360680" lvl="0" defTabSz="914400" eaLnBrk="1" fontAlgn="auto" latinLnBrk="0" hangingPunct="1">
              <a:lnSpc>
                <a:spcPct val="107000"/>
              </a:lnSpc>
              <a:spcBef>
                <a:spcPts val="100"/>
              </a:spcBef>
              <a:spcAft>
                <a:spcPts val="0"/>
              </a:spcAft>
              <a:buClrTx/>
              <a:buSzTx/>
              <a:tabLst>
                <a:tab pos="469900" algn="l"/>
              </a:tabLst>
              <a:defRPr/>
            </a:pPr>
            <a:r>
              <a:rPr kumimoji="0" lang="en-US" sz="2800" b="1" u="none" strike="noStrike" kern="0" cap="none" spc="0" normalizeH="0" baseline="0" noProof="0" dirty="0">
                <a:ln>
                  <a:noFill/>
                </a:ln>
                <a:solidFill>
                  <a:srgbClr val="002060"/>
                </a:solidFill>
                <a:effectLst/>
                <a:uLnTx/>
                <a:uFillTx/>
                <a:cs typeface="Gotham Medium"/>
              </a:rPr>
              <a:t>$50</a:t>
            </a:r>
            <a:r>
              <a:rPr kumimoji="0" lang="en-US" sz="2800" b="1" u="none" strike="noStrike" kern="0" cap="none" spc="-35" normalizeH="0" baseline="0" noProof="0" dirty="0">
                <a:ln>
                  <a:noFill/>
                </a:ln>
                <a:solidFill>
                  <a:srgbClr val="002060"/>
                </a:solidFill>
                <a:effectLst/>
                <a:uLnTx/>
                <a:uFillTx/>
                <a:cs typeface="Gotham Medium"/>
              </a:rPr>
              <a:t> </a:t>
            </a:r>
            <a:r>
              <a:rPr kumimoji="0" lang="en-US" sz="2800" b="1" u="none" strike="noStrike" kern="0" cap="none" spc="0" normalizeH="0" baseline="0" noProof="0" dirty="0">
                <a:ln>
                  <a:noFill/>
                </a:ln>
                <a:solidFill>
                  <a:srgbClr val="002060"/>
                </a:solidFill>
                <a:effectLst/>
                <a:uLnTx/>
                <a:uFillTx/>
                <a:cs typeface="Gotham Medium"/>
              </a:rPr>
              <a:t>K</a:t>
            </a:r>
            <a:r>
              <a:rPr kumimoji="0" lang="en-US" sz="2800" b="1" u="none" strike="noStrike" kern="0" cap="none" spc="-20" normalizeH="0" baseline="0" noProof="0" dirty="0">
                <a:ln>
                  <a:noFill/>
                </a:ln>
                <a:solidFill>
                  <a:srgbClr val="002060"/>
                </a:solidFill>
                <a:effectLst/>
                <a:uLnTx/>
                <a:uFillTx/>
                <a:cs typeface="Gotham Medium"/>
              </a:rPr>
              <a:t> </a:t>
            </a:r>
            <a:r>
              <a:rPr kumimoji="0" lang="en-US" sz="2800" b="1" u="none" strike="noStrike" kern="0" cap="none" spc="0" normalizeH="0" baseline="0" noProof="0" dirty="0">
                <a:ln>
                  <a:noFill/>
                </a:ln>
                <a:solidFill>
                  <a:srgbClr val="002060"/>
                </a:solidFill>
                <a:effectLst/>
                <a:uLnTx/>
                <a:uFillTx/>
                <a:cs typeface="Gotham Medium"/>
              </a:rPr>
              <a:t>per</a:t>
            </a:r>
            <a:r>
              <a:rPr kumimoji="0" lang="en-US" sz="2800" b="1" u="none" strike="noStrike" kern="0" cap="none" spc="-20" normalizeH="0" baseline="0" noProof="0" dirty="0">
                <a:ln>
                  <a:noFill/>
                </a:ln>
                <a:solidFill>
                  <a:srgbClr val="002060"/>
                </a:solidFill>
                <a:effectLst/>
                <a:uLnTx/>
                <a:uFillTx/>
                <a:cs typeface="Gotham Medium"/>
              </a:rPr>
              <a:t> </a:t>
            </a:r>
            <a:r>
              <a:rPr kumimoji="0" lang="en-US" sz="2800" b="1" u="none" strike="noStrike" kern="0" cap="none" spc="-10" normalizeH="0" baseline="0" noProof="0" dirty="0">
                <a:ln>
                  <a:noFill/>
                </a:ln>
                <a:solidFill>
                  <a:srgbClr val="002060"/>
                </a:solidFill>
                <a:effectLst/>
                <a:uLnTx/>
                <a:uFillTx/>
                <a:cs typeface="Gotham Medium"/>
              </a:rPr>
              <a:t>campus disbursed as follows:</a:t>
            </a:r>
          </a:p>
          <a:p>
            <a:pPr marL="927100" marR="360680" lvl="1" indent="-457200">
              <a:lnSpc>
                <a:spcPct val="107000"/>
              </a:lnSpc>
              <a:spcBef>
                <a:spcPts val="100"/>
              </a:spcBef>
              <a:buFont typeface="Arial"/>
              <a:buChar char="•"/>
              <a:tabLst>
                <a:tab pos="469900" algn="l"/>
              </a:tabLst>
              <a:defRPr/>
            </a:pPr>
            <a:r>
              <a:rPr kumimoji="0" sz="2800" b="0" u="none" strike="noStrike" kern="0" cap="none" spc="0" normalizeH="0" baseline="0" noProof="0" dirty="0">
                <a:ln>
                  <a:noFill/>
                </a:ln>
                <a:solidFill>
                  <a:srgbClr val="002060"/>
                </a:solidFill>
                <a:effectLst/>
                <a:uLnTx/>
                <a:uFillTx/>
                <a:cs typeface="Gotham Medium"/>
              </a:rPr>
              <a:t>$25</a:t>
            </a:r>
            <a:r>
              <a:rPr kumimoji="0" sz="2800" b="0" u="none" strike="noStrike" kern="0" cap="none" spc="-45" normalizeH="0" baseline="0" noProof="0" dirty="0">
                <a:ln>
                  <a:noFill/>
                </a:ln>
                <a:solidFill>
                  <a:srgbClr val="002060"/>
                </a:solidFill>
                <a:effectLst/>
                <a:uLnTx/>
                <a:uFillTx/>
                <a:cs typeface="Gotham Medium"/>
              </a:rPr>
              <a:t> </a:t>
            </a:r>
            <a:r>
              <a:rPr kumimoji="0" sz="2800" b="0" u="none" strike="noStrike" kern="0" cap="none" spc="0" normalizeH="0" baseline="0" noProof="0" dirty="0">
                <a:ln>
                  <a:noFill/>
                </a:ln>
                <a:solidFill>
                  <a:srgbClr val="002060"/>
                </a:solidFill>
                <a:effectLst/>
                <a:uLnTx/>
                <a:uFillTx/>
                <a:cs typeface="Gotham Medium"/>
              </a:rPr>
              <a:t>K</a:t>
            </a:r>
            <a:r>
              <a:rPr kumimoji="0" sz="2800" b="0" u="none" strike="noStrike" kern="0" cap="none" spc="-35" normalizeH="0" baseline="0" noProof="0" dirty="0">
                <a:ln>
                  <a:noFill/>
                </a:ln>
                <a:solidFill>
                  <a:srgbClr val="002060"/>
                </a:solidFill>
                <a:effectLst/>
                <a:uLnTx/>
                <a:uFillTx/>
                <a:cs typeface="Gotham Medium"/>
              </a:rPr>
              <a:t> </a:t>
            </a:r>
            <a:r>
              <a:rPr kumimoji="0" sz="2800" b="0" u="none" strike="noStrike" kern="0" cap="none" spc="0" normalizeH="0" baseline="0" noProof="0" dirty="0">
                <a:ln>
                  <a:noFill/>
                </a:ln>
                <a:solidFill>
                  <a:srgbClr val="002060"/>
                </a:solidFill>
                <a:effectLst/>
                <a:uLnTx/>
                <a:uFillTx/>
                <a:cs typeface="Gotham Medium"/>
              </a:rPr>
              <a:t>in</a:t>
            </a:r>
            <a:r>
              <a:rPr kumimoji="0" sz="2800" b="0" u="none" strike="noStrike" kern="0" cap="none" spc="-40" normalizeH="0" baseline="0" noProof="0" dirty="0">
                <a:ln>
                  <a:noFill/>
                </a:ln>
                <a:solidFill>
                  <a:srgbClr val="002060"/>
                </a:solidFill>
                <a:effectLst/>
                <a:uLnTx/>
                <a:uFillTx/>
                <a:cs typeface="Gotham Medium"/>
              </a:rPr>
              <a:t> </a:t>
            </a:r>
            <a:r>
              <a:rPr kumimoji="0" sz="2800" b="0" u="none" strike="noStrike" kern="0" cap="none" spc="0" normalizeH="0" baseline="0" noProof="0" dirty="0">
                <a:ln>
                  <a:noFill/>
                </a:ln>
                <a:solidFill>
                  <a:srgbClr val="002060"/>
                </a:solidFill>
                <a:effectLst/>
                <a:uLnTx/>
                <a:uFillTx/>
                <a:cs typeface="Gotham Medium"/>
              </a:rPr>
              <a:t>January</a:t>
            </a:r>
            <a:r>
              <a:rPr kumimoji="0" sz="2800" b="0" u="none" strike="noStrike" kern="0" cap="none" spc="-25" normalizeH="0" baseline="0" noProof="0" dirty="0">
                <a:ln>
                  <a:noFill/>
                </a:ln>
                <a:solidFill>
                  <a:srgbClr val="002060"/>
                </a:solidFill>
                <a:effectLst/>
                <a:uLnTx/>
                <a:uFillTx/>
                <a:cs typeface="Gotham Medium"/>
              </a:rPr>
              <a:t> </a:t>
            </a:r>
            <a:r>
              <a:rPr kumimoji="0" sz="2800" b="0" u="none" strike="noStrike" kern="0" cap="none" spc="0" normalizeH="0" baseline="0" noProof="0" dirty="0">
                <a:ln>
                  <a:noFill/>
                </a:ln>
                <a:solidFill>
                  <a:srgbClr val="002060"/>
                </a:solidFill>
                <a:effectLst/>
                <a:uLnTx/>
                <a:uFillTx/>
                <a:cs typeface="Gotham Medium"/>
              </a:rPr>
              <a:t>202</a:t>
            </a:r>
            <a:r>
              <a:rPr kumimoji="0" lang="en-US" sz="2800" b="0" u="none" strike="noStrike" kern="0" cap="none" spc="0" normalizeH="0" baseline="0" noProof="0" dirty="0">
                <a:ln>
                  <a:noFill/>
                </a:ln>
                <a:solidFill>
                  <a:srgbClr val="002060"/>
                </a:solidFill>
                <a:effectLst/>
                <a:uLnTx/>
                <a:uFillTx/>
                <a:cs typeface="Gotham Medium"/>
              </a:rPr>
              <a:t>6</a:t>
            </a:r>
            <a:r>
              <a:rPr kumimoji="0" sz="2800" b="0" u="none" strike="noStrike" kern="0" cap="none" spc="-40" normalizeH="0" baseline="0" noProof="0" dirty="0">
                <a:ln>
                  <a:noFill/>
                </a:ln>
                <a:solidFill>
                  <a:srgbClr val="002060"/>
                </a:solidFill>
                <a:effectLst/>
                <a:uLnTx/>
                <a:uFillTx/>
                <a:cs typeface="Gotham Medium"/>
              </a:rPr>
              <a:t> </a:t>
            </a:r>
            <a:r>
              <a:rPr kumimoji="0" sz="2800" b="0" u="none" strike="noStrike" kern="0" cap="none" spc="0" normalizeH="0" baseline="0" noProof="0" dirty="0">
                <a:ln>
                  <a:noFill/>
                </a:ln>
                <a:solidFill>
                  <a:srgbClr val="002060"/>
                </a:solidFill>
                <a:effectLst/>
                <a:uLnTx/>
                <a:uFillTx/>
                <a:cs typeface="Gotham Medium"/>
              </a:rPr>
              <a:t>to</a:t>
            </a:r>
            <a:r>
              <a:rPr kumimoji="0" sz="2800" b="0" u="none" strike="noStrike" kern="0" cap="none" spc="-35" normalizeH="0" baseline="0" noProof="0" dirty="0">
                <a:ln>
                  <a:noFill/>
                </a:ln>
                <a:solidFill>
                  <a:srgbClr val="002060"/>
                </a:solidFill>
                <a:effectLst/>
                <a:uLnTx/>
                <a:uFillTx/>
                <a:cs typeface="Gotham Medium"/>
              </a:rPr>
              <a:t> </a:t>
            </a:r>
            <a:r>
              <a:rPr kumimoji="0" sz="2800" b="0" u="none" strike="noStrike" kern="0" cap="none" spc="-20" normalizeH="0" baseline="0" noProof="0" dirty="0">
                <a:ln>
                  <a:noFill/>
                </a:ln>
                <a:solidFill>
                  <a:srgbClr val="002060"/>
                </a:solidFill>
                <a:effectLst/>
                <a:uLnTx/>
                <a:uFillTx/>
                <a:cs typeface="Gotham Medium"/>
              </a:rPr>
              <a:t>fund </a:t>
            </a:r>
            <a:r>
              <a:rPr kumimoji="0" sz="2800" b="0" u="none" strike="noStrike" kern="0" cap="none" spc="0" normalizeH="0" baseline="0" noProof="0" dirty="0">
                <a:ln>
                  <a:noFill/>
                </a:ln>
                <a:solidFill>
                  <a:srgbClr val="002060"/>
                </a:solidFill>
                <a:effectLst/>
                <a:uLnTx/>
                <a:uFillTx/>
                <a:cs typeface="Gotham Medium"/>
              </a:rPr>
              <a:t>implementation</a:t>
            </a:r>
            <a:r>
              <a:rPr kumimoji="0" sz="2800" b="0" u="none" strike="noStrike" kern="0" cap="none" spc="-60" normalizeH="0" baseline="0" noProof="0" dirty="0">
                <a:ln>
                  <a:noFill/>
                </a:ln>
                <a:solidFill>
                  <a:srgbClr val="002060"/>
                </a:solidFill>
                <a:effectLst/>
                <a:uLnTx/>
                <a:uFillTx/>
                <a:cs typeface="Gotham Medium"/>
              </a:rPr>
              <a:t> </a:t>
            </a:r>
            <a:r>
              <a:rPr kumimoji="0" sz="2800" b="0" u="none" strike="noStrike" kern="0" cap="none" spc="0" normalizeH="0" baseline="0" noProof="0" dirty="0">
                <a:ln>
                  <a:noFill/>
                </a:ln>
                <a:solidFill>
                  <a:srgbClr val="002060"/>
                </a:solidFill>
                <a:effectLst/>
                <a:uLnTx/>
                <a:uFillTx/>
                <a:cs typeface="Gotham Medium"/>
              </a:rPr>
              <a:t>of</a:t>
            </a:r>
            <a:r>
              <a:rPr kumimoji="0" sz="2800" b="0" u="none" strike="noStrike" kern="0" cap="none" spc="-75" normalizeH="0" baseline="0" noProof="0" dirty="0">
                <a:ln>
                  <a:noFill/>
                </a:ln>
                <a:solidFill>
                  <a:srgbClr val="002060"/>
                </a:solidFill>
                <a:effectLst/>
                <a:uLnTx/>
                <a:uFillTx/>
                <a:cs typeface="Gotham Medium"/>
              </a:rPr>
              <a:t> </a:t>
            </a:r>
            <a:r>
              <a:rPr kumimoji="0" sz="2800" b="0" u="none" strike="noStrike" kern="0" cap="none" spc="0" normalizeH="0" baseline="0" noProof="0" dirty="0">
                <a:ln>
                  <a:noFill/>
                </a:ln>
                <a:solidFill>
                  <a:srgbClr val="002060"/>
                </a:solidFill>
                <a:effectLst/>
                <a:uLnTx/>
                <a:uFillTx/>
                <a:cs typeface="Gotham Medium"/>
              </a:rPr>
              <a:t>Spring</a:t>
            </a:r>
            <a:r>
              <a:rPr kumimoji="0" sz="2800" b="0" u="none" strike="noStrike" kern="0" cap="none" spc="-80" normalizeH="0" baseline="0" noProof="0" dirty="0">
                <a:ln>
                  <a:noFill/>
                </a:ln>
                <a:solidFill>
                  <a:srgbClr val="002060"/>
                </a:solidFill>
                <a:effectLst/>
                <a:uLnTx/>
                <a:uFillTx/>
                <a:cs typeface="Gotham Medium"/>
              </a:rPr>
              <a:t> </a:t>
            </a:r>
            <a:r>
              <a:rPr kumimoji="0" sz="2800" b="0" u="none" strike="noStrike" kern="0" cap="none" spc="-10" normalizeH="0" baseline="0" noProof="0" dirty="0">
                <a:ln>
                  <a:noFill/>
                </a:ln>
                <a:solidFill>
                  <a:srgbClr val="002060"/>
                </a:solidFill>
                <a:effectLst/>
                <a:uLnTx/>
                <a:uFillTx/>
                <a:cs typeface="Gotham Medium"/>
              </a:rPr>
              <a:t>evaluation </a:t>
            </a:r>
            <a:r>
              <a:rPr kumimoji="0" sz="2800" b="0" u="none" strike="noStrike" kern="0" cap="none" spc="0" normalizeH="0" baseline="0" noProof="0" dirty="0">
                <a:ln>
                  <a:noFill/>
                </a:ln>
                <a:solidFill>
                  <a:srgbClr val="002060"/>
                </a:solidFill>
                <a:effectLst/>
                <a:uLnTx/>
                <a:uFillTx/>
                <a:cs typeface="Gotham Medium"/>
              </a:rPr>
              <a:t>process</a:t>
            </a:r>
            <a:r>
              <a:rPr kumimoji="0" sz="2800" b="0" u="none" strike="noStrike" kern="0" cap="none" spc="-90" normalizeH="0" baseline="0" noProof="0" dirty="0">
                <a:ln>
                  <a:noFill/>
                </a:ln>
                <a:solidFill>
                  <a:srgbClr val="002060"/>
                </a:solidFill>
                <a:effectLst/>
                <a:uLnTx/>
                <a:uFillTx/>
                <a:cs typeface="Gotham Medium"/>
              </a:rPr>
              <a:t> </a:t>
            </a:r>
            <a:r>
              <a:rPr kumimoji="0" sz="2800" b="0" u="none" strike="noStrike" kern="0" cap="none" spc="0" normalizeH="0" baseline="0" noProof="0" dirty="0">
                <a:ln>
                  <a:noFill/>
                </a:ln>
                <a:solidFill>
                  <a:srgbClr val="002060"/>
                </a:solidFill>
                <a:effectLst/>
                <a:uLnTx/>
                <a:uFillTx/>
                <a:cs typeface="Gotham Medium"/>
              </a:rPr>
              <a:t>includes</a:t>
            </a:r>
            <a:r>
              <a:rPr kumimoji="0" sz="2800" b="0" u="none" strike="noStrike" kern="0" cap="none" spc="-70" normalizeH="0" baseline="0" noProof="0" dirty="0">
                <a:ln>
                  <a:noFill/>
                </a:ln>
                <a:solidFill>
                  <a:srgbClr val="002060"/>
                </a:solidFill>
                <a:effectLst/>
                <a:uLnTx/>
                <a:uFillTx/>
                <a:cs typeface="Gotham Medium"/>
              </a:rPr>
              <a:t> </a:t>
            </a:r>
            <a:r>
              <a:rPr kumimoji="0" sz="2800" b="0" u="none" strike="noStrike" kern="0" cap="none" spc="0" normalizeH="0" baseline="0" noProof="0" dirty="0">
                <a:ln>
                  <a:noFill/>
                </a:ln>
                <a:solidFill>
                  <a:srgbClr val="002060"/>
                </a:solidFill>
                <a:effectLst/>
                <a:uLnTx/>
                <a:uFillTx/>
                <a:cs typeface="Gotham Medium"/>
              </a:rPr>
              <a:t>funding</a:t>
            </a:r>
            <a:r>
              <a:rPr kumimoji="0" sz="2800" b="0" u="none" strike="noStrike" kern="0" cap="none" spc="-85" normalizeH="0" baseline="0" noProof="0" dirty="0">
                <a:ln>
                  <a:noFill/>
                </a:ln>
                <a:solidFill>
                  <a:srgbClr val="002060"/>
                </a:solidFill>
                <a:effectLst/>
                <a:uLnTx/>
                <a:uFillTx/>
                <a:cs typeface="Gotham Medium"/>
              </a:rPr>
              <a:t> </a:t>
            </a:r>
            <a:r>
              <a:rPr kumimoji="0" sz="2800" b="0" u="none" strike="noStrike" kern="0" cap="none" spc="0" normalizeH="0" baseline="0" noProof="0" dirty="0">
                <a:ln>
                  <a:noFill/>
                </a:ln>
                <a:solidFill>
                  <a:srgbClr val="002060"/>
                </a:solidFill>
                <a:effectLst/>
                <a:uLnTx/>
                <a:uFillTx/>
                <a:cs typeface="Gotham Medium"/>
              </a:rPr>
              <a:t>for</a:t>
            </a:r>
            <a:r>
              <a:rPr kumimoji="0" sz="2800" b="0" u="none" strike="noStrike" kern="0" cap="none" spc="-95" normalizeH="0" baseline="0" noProof="0" dirty="0">
                <a:ln>
                  <a:noFill/>
                </a:ln>
                <a:solidFill>
                  <a:srgbClr val="002060"/>
                </a:solidFill>
                <a:effectLst/>
                <a:uLnTx/>
                <a:uFillTx/>
                <a:cs typeface="Gotham Medium"/>
              </a:rPr>
              <a:t> </a:t>
            </a:r>
            <a:r>
              <a:rPr kumimoji="0" sz="2800" b="0" u="none" strike="noStrike" kern="0" cap="none" spc="-10" normalizeH="0" baseline="0" noProof="0" dirty="0">
                <a:ln>
                  <a:noFill/>
                </a:ln>
                <a:solidFill>
                  <a:srgbClr val="002060"/>
                </a:solidFill>
                <a:effectLst/>
                <a:uLnTx/>
                <a:uFillTx/>
                <a:cs typeface="Gotham Medium"/>
              </a:rPr>
              <a:t>faculty </a:t>
            </a:r>
            <a:r>
              <a:rPr kumimoji="0" sz="2800" b="0" u="none" strike="noStrike" kern="0" cap="none" spc="0" normalizeH="0" baseline="0" noProof="0" dirty="0">
                <a:ln>
                  <a:noFill/>
                </a:ln>
                <a:solidFill>
                  <a:srgbClr val="002060"/>
                </a:solidFill>
                <a:effectLst/>
                <a:uLnTx/>
                <a:uFillTx/>
                <a:cs typeface="Gotham Medium"/>
              </a:rPr>
              <a:t>training,</a:t>
            </a:r>
            <a:r>
              <a:rPr kumimoji="0" sz="2800" b="0" u="none" strike="noStrike" kern="0" cap="none" spc="-85" normalizeH="0" baseline="0" noProof="0" dirty="0">
                <a:ln>
                  <a:noFill/>
                </a:ln>
                <a:solidFill>
                  <a:srgbClr val="002060"/>
                </a:solidFill>
                <a:effectLst/>
                <a:uLnTx/>
                <a:uFillTx/>
                <a:cs typeface="Gotham Medium"/>
              </a:rPr>
              <a:t> </a:t>
            </a:r>
            <a:r>
              <a:rPr kumimoji="0" sz="2800" b="0" u="none" strike="noStrike" kern="0" cap="none" spc="-10" normalizeH="0" baseline="0" noProof="0" dirty="0">
                <a:ln>
                  <a:noFill/>
                </a:ln>
                <a:solidFill>
                  <a:srgbClr val="002060"/>
                </a:solidFill>
                <a:effectLst/>
                <a:uLnTx/>
                <a:uFillTx/>
                <a:cs typeface="Gotham Medium"/>
              </a:rPr>
              <a:t>review</a:t>
            </a:r>
            <a:r>
              <a:rPr kumimoji="0" sz="2800" b="0" u="none" strike="noStrike" kern="0" cap="none" spc="-120" normalizeH="0" baseline="0" noProof="0" dirty="0">
                <a:ln>
                  <a:noFill/>
                </a:ln>
                <a:solidFill>
                  <a:srgbClr val="002060"/>
                </a:solidFill>
                <a:effectLst/>
                <a:uLnTx/>
                <a:uFillTx/>
                <a:cs typeface="Gotham Medium"/>
              </a:rPr>
              <a:t> </a:t>
            </a:r>
            <a:r>
              <a:rPr kumimoji="0" sz="2800" b="0" u="none" strike="noStrike" kern="0" cap="none" spc="0" normalizeH="0" baseline="0" noProof="0" dirty="0">
                <a:ln>
                  <a:noFill/>
                </a:ln>
                <a:solidFill>
                  <a:srgbClr val="002060"/>
                </a:solidFill>
                <a:effectLst/>
                <a:uLnTx/>
                <a:uFillTx/>
                <a:cs typeface="Gotham Medium"/>
              </a:rPr>
              <a:t>of</a:t>
            </a:r>
            <a:r>
              <a:rPr kumimoji="0" sz="2800" b="0" u="none" strike="noStrike" kern="0" cap="none" spc="-100" normalizeH="0" baseline="0" noProof="0" dirty="0">
                <a:ln>
                  <a:noFill/>
                </a:ln>
                <a:solidFill>
                  <a:srgbClr val="002060"/>
                </a:solidFill>
                <a:effectLst/>
                <a:uLnTx/>
                <a:uFillTx/>
                <a:cs typeface="Gotham Medium"/>
              </a:rPr>
              <a:t> </a:t>
            </a:r>
            <a:r>
              <a:rPr kumimoji="0" sz="2800" b="0" u="none" strike="noStrike" kern="0" cap="none" spc="-10" normalizeH="0" baseline="0" noProof="0" dirty="0">
                <a:ln>
                  <a:noFill/>
                </a:ln>
                <a:solidFill>
                  <a:srgbClr val="002060"/>
                </a:solidFill>
                <a:effectLst/>
                <a:uLnTx/>
                <a:uFillTx/>
                <a:cs typeface="Gotham Medium"/>
              </a:rPr>
              <a:t>certificates, development</a:t>
            </a:r>
            <a:r>
              <a:rPr kumimoji="0" sz="2800" b="0" u="none" strike="noStrike" kern="0" cap="none" spc="-95" normalizeH="0" baseline="0" noProof="0" dirty="0">
                <a:ln>
                  <a:noFill/>
                </a:ln>
                <a:solidFill>
                  <a:srgbClr val="002060"/>
                </a:solidFill>
                <a:effectLst/>
                <a:uLnTx/>
                <a:uFillTx/>
                <a:cs typeface="Gotham Medium"/>
              </a:rPr>
              <a:t> </a:t>
            </a:r>
            <a:r>
              <a:rPr kumimoji="0" sz="2800" b="0" u="none" strike="noStrike" kern="0" cap="none" spc="0" normalizeH="0" baseline="0" noProof="0" dirty="0">
                <a:ln>
                  <a:noFill/>
                </a:ln>
                <a:solidFill>
                  <a:srgbClr val="002060"/>
                </a:solidFill>
                <a:effectLst/>
                <a:uLnTx/>
                <a:uFillTx/>
                <a:cs typeface="Gotham Medium"/>
              </a:rPr>
              <a:t>of</a:t>
            </a:r>
            <a:r>
              <a:rPr kumimoji="0" sz="2800" b="0" u="none" strike="noStrike" kern="0" cap="none" spc="-105" normalizeH="0" baseline="0" noProof="0" dirty="0">
                <a:ln>
                  <a:noFill/>
                </a:ln>
                <a:solidFill>
                  <a:srgbClr val="002060"/>
                </a:solidFill>
                <a:effectLst/>
                <a:uLnTx/>
                <a:uFillTx/>
                <a:cs typeface="Gotham Medium"/>
              </a:rPr>
              <a:t> </a:t>
            </a:r>
            <a:r>
              <a:rPr kumimoji="0" sz="2800" b="0" u="none" strike="noStrike" kern="0" cap="none" spc="-10" normalizeH="0" baseline="0" noProof="0" dirty="0">
                <a:ln>
                  <a:noFill/>
                </a:ln>
                <a:solidFill>
                  <a:srgbClr val="002060"/>
                </a:solidFill>
                <a:effectLst/>
                <a:uLnTx/>
                <a:uFillTx/>
                <a:cs typeface="Gotham Medium"/>
              </a:rPr>
              <a:t>crosswalks,</a:t>
            </a:r>
            <a:r>
              <a:rPr kumimoji="0" sz="2800" b="0" u="none" strike="noStrike" kern="0" cap="none" spc="-55" normalizeH="0" baseline="0" noProof="0" dirty="0">
                <a:ln>
                  <a:noFill/>
                </a:ln>
                <a:solidFill>
                  <a:srgbClr val="002060"/>
                </a:solidFill>
                <a:effectLst/>
                <a:uLnTx/>
                <a:uFillTx/>
                <a:cs typeface="Gotham Medium"/>
              </a:rPr>
              <a:t> </a:t>
            </a:r>
            <a:r>
              <a:rPr kumimoji="0" sz="2800" b="0" u="none" strike="noStrike" kern="0" cap="none" spc="-25" normalizeH="0" baseline="0" noProof="0" dirty="0">
                <a:ln>
                  <a:noFill/>
                </a:ln>
                <a:solidFill>
                  <a:srgbClr val="002060"/>
                </a:solidFill>
                <a:effectLst/>
                <a:uLnTx/>
                <a:uFillTx/>
                <a:cs typeface="Gotham Medium"/>
              </a:rPr>
              <a:t>and </a:t>
            </a:r>
            <a:r>
              <a:rPr kumimoji="0" sz="2800" b="0" u="none" strike="noStrike" kern="0" cap="none" spc="0" normalizeH="0" baseline="0" noProof="0" dirty="0">
                <a:ln>
                  <a:noFill/>
                </a:ln>
                <a:solidFill>
                  <a:srgbClr val="002060"/>
                </a:solidFill>
                <a:effectLst/>
                <a:uLnTx/>
                <a:uFillTx/>
                <a:cs typeface="Gotham Medium"/>
              </a:rPr>
              <a:t>participation</a:t>
            </a:r>
            <a:r>
              <a:rPr kumimoji="0" sz="2800" b="0" u="none" strike="noStrike" kern="0" cap="none" spc="-45" normalizeH="0" baseline="0" noProof="0" dirty="0">
                <a:ln>
                  <a:noFill/>
                </a:ln>
                <a:solidFill>
                  <a:srgbClr val="002060"/>
                </a:solidFill>
                <a:effectLst/>
                <a:uLnTx/>
                <a:uFillTx/>
                <a:cs typeface="Gotham Medium"/>
              </a:rPr>
              <a:t> </a:t>
            </a:r>
            <a:r>
              <a:rPr kumimoji="0" sz="2800" b="0" u="none" strike="noStrike" kern="0" cap="none" spc="0" normalizeH="0" baseline="0" noProof="0" dirty="0">
                <a:ln>
                  <a:noFill/>
                </a:ln>
                <a:solidFill>
                  <a:srgbClr val="002060"/>
                </a:solidFill>
                <a:effectLst/>
                <a:uLnTx/>
                <a:uFillTx/>
                <a:cs typeface="Gotham Medium"/>
              </a:rPr>
              <a:t>in</a:t>
            </a:r>
            <a:r>
              <a:rPr kumimoji="0" sz="2800" b="0" u="none" strike="noStrike" kern="0" cap="none" spc="-75" normalizeH="0" baseline="0" noProof="0" dirty="0">
                <a:ln>
                  <a:noFill/>
                </a:ln>
                <a:solidFill>
                  <a:srgbClr val="002060"/>
                </a:solidFill>
                <a:effectLst/>
                <a:uLnTx/>
                <a:uFillTx/>
                <a:cs typeface="Gotham Medium"/>
              </a:rPr>
              <a:t> </a:t>
            </a:r>
            <a:r>
              <a:rPr kumimoji="0" lang="en-US" sz="2800" b="0" u="none" strike="noStrike" kern="0" cap="none" spc="0" normalizeH="0" baseline="0" noProof="0" dirty="0">
                <a:ln>
                  <a:noFill/>
                </a:ln>
                <a:solidFill>
                  <a:srgbClr val="002060"/>
                </a:solidFill>
                <a:effectLst/>
                <a:uLnTx/>
                <a:uFillTx/>
                <a:cs typeface="Gotham Medium"/>
              </a:rPr>
              <a:t>training.</a:t>
            </a:r>
            <a:endParaRPr kumimoji="0" sz="2800" b="0" u="none" strike="noStrike" kern="0" cap="none" spc="0" normalizeH="0" baseline="0" noProof="0" dirty="0">
              <a:ln>
                <a:noFill/>
              </a:ln>
              <a:solidFill>
                <a:srgbClr val="002060"/>
              </a:solidFill>
              <a:effectLst/>
              <a:uLnTx/>
              <a:uFillTx/>
              <a:cs typeface="Gotham Medium"/>
            </a:endParaRPr>
          </a:p>
          <a:p>
            <a:pPr marL="927100" marR="5080" lvl="1" indent="-457200">
              <a:lnSpc>
                <a:spcPct val="107000"/>
              </a:lnSpc>
              <a:spcBef>
                <a:spcPts val="795"/>
              </a:spcBef>
              <a:buFont typeface="Arial"/>
              <a:buChar char="•"/>
              <a:tabLst>
                <a:tab pos="469900" algn="l"/>
              </a:tabLst>
              <a:defRPr/>
            </a:pPr>
            <a:r>
              <a:rPr kumimoji="0" sz="2800" b="0" u="none" strike="noStrike" kern="0" cap="none" spc="0" normalizeH="0" baseline="0" noProof="0" dirty="0">
                <a:ln>
                  <a:noFill/>
                </a:ln>
                <a:solidFill>
                  <a:srgbClr val="002060"/>
                </a:solidFill>
                <a:effectLst/>
                <a:uLnTx/>
                <a:uFillTx/>
                <a:cs typeface="Gotham Medium"/>
              </a:rPr>
              <a:t>$25K</a:t>
            </a:r>
            <a:r>
              <a:rPr kumimoji="0" sz="2800" b="0" u="none" strike="noStrike" kern="0" cap="none" spc="-75" normalizeH="0" baseline="0" noProof="0" dirty="0">
                <a:ln>
                  <a:noFill/>
                </a:ln>
                <a:solidFill>
                  <a:srgbClr val="002060"/>
                </a:solidFill>
                <a:effectLst/>
                <a:uLnTx/>
                <a:uFillTx/>
                <a:cs typeface="Gotham Medium"/>
              </a:rPr>
              <a:t> </a:t>
            </a:r>
            <a:r>
              <a:rPr kumimoji="0" sz="2800" b="0" u="none" strike="noStrike" kern="0" cap="none" spc="0" normalizeH="0" baseline="0" noProof="0" dirty="0">
                <a:ln>
                  <a:noFill/>
                </a:ln>
                <a:solidFill>
                  <a:srgbClr val="002060"/>
                </a:solidFill>
                <a:effectLst/>
                <a:uLnTx/>
                <a:uFillTx/>
                <a:cs typeface="Gotham Medium"/>
              </a:rPr>
              <a:t>in</a:t>
            </a:r>
            <a:r>
              <a:rPr kumimoji="0" sz="2800" b="0" u="none" strike="noStrike" kern="0" cap="none" spc="-65" normalizeH="0" baseline="0" noProof="0" dirty="0">
                <a:ln>
                  <a:noFill/>
                </a:ln>
                <a:solidFill>
                  <a:srgbClr val="002060"/>
                </a:solidFill>
                <a:effectLst/>
                <a:uLnTx/>
                <a:uFillTx/>
                <a:cs typeface="Gotham Medium"/>
              </a:rPr>
              <a:t> </a:t>
            </a:r>
            <a:r>
              <a:rPr kumimoji="0" sz="2800" b="0" u="none" strike="noStrike" kern="0" cap="none" spc="0" normalizeH="0" baseline="0" noProof="0" dirty="0">
                <a:ln>
                  <a:noFill/>
                </a:ln>
                <a:solidFill>
                  <a:srgbClr val="002060"/>
                </a:solidFill>
                <a:effectLst/>
                <a:uLnTx/>
                <a:uFillTx/>
                <a:cs typeface="Gotham Medium"/>
              </a:rPr>
              <a:t>September</a:t>
            </a:r>
            <a:r>
              <a:rPr kumimoji="0" sz="2800" b="0" u="none" strike="noStrike" kern="0" cap="none" spc="-70" normalizeH="0" baseline="0" noProof="0" dirty="0">
                <a:ln>
                  <a:noFill/>
                </a:ln>
                <a:solidFill>
                  <a:srgbClr val="002060"/>
                </a:solidFill>
                <a:effectLst/>
                <a:uLnTx/>
                <a:uFillTx/>
                <a:cs typeface="Gotham Medium"/>
              </a:rPr>
              <a:t> </a:t>
            </a:r>
            <a:r>
              <a:rPr kumimoji="0" sz="2800" b="0" u="none" strike="noStrike" kern="0" cap="none" spc="0" normalizeH="0" baseline="0" noProof="0" dirty="0">
                <a:ln>
                  <a:noFill/>
                </a:ln>
                <a:solidFill>
                  <a:srgbClr val="002060"/>
                </a:solidFill>
                <a:effectLst/>
                <a:uLnTx/>
                <a:uFillTx/>
                <a:cs typeface="Gotham Medium"/>
              </a:rPr>
              <a:t>202</a:t>
            </a:r>
            <a:r>
              <a:rPr kumimoji="0" lang="en-US" sz="2800" b="0" u="none" strike="noStrike" kern="0" cap="none" spc="0" normalizeH="0" baseline="0" noProof="0" dirty="0">
                <a:ln>
                  <a:noFill/>
                </a:ln>
                <a:solidFill>
                  <a:srgbClr val="002060"/>
                </a:solidFill>
                <a:effectLst/>
                <a:uLnTx/>
                <a:uFillTx/>
                <a:cs typeface="Gotham Medium"/>
              </a:rPr>
              <a:t>6</a:t>
            </a:r>
            <a:r>
              <a:rPr kumimoji="0" sz="2800" b="0" u="none" strike="noStrike" kern="0" cap="none" spc="-70" normalizeH="0" baseline="0" noProof="0" dirty="0">
                <a:ln>
                  <a:noFill/>
                </a:ln>
                <a:solidFill>
                  <a:srgbClr val="002060"/>
                </a:solidFill>
                <a:effectLst/>
                <a:uLnTx/>
                <a:uFillTx/>
                <a:cs typeface="Gotham Medium"/>
              </a:rPr>
              <a:t> </a:t>
            </a:r>
            <a:r>
              <a:rPr kumimoji="0" sz="2800" b="0" u="none" strike="noStrike" kern="0" cap="none" spc="-10" normalizeH="0" baseline="0" noProof="0" dirty="0">
                <a:ln>
                  <a:noFill/>
                </a:ln>
                <a:solidFill>
                  <a:srgbClr val="002060"/>
                </a:solidFill>
                <a:effectLst/>
                <a:uLnTx/>
                <a:uFillTx/>
                <a:cs typeface="Gotham Medium"/>
              </a:rPr>
              <a:t>(pending achievement</a:t>
            </a:r>
            <a:r>
              <a:rPr kumimoji="0" sz="2800" b="0" u="none" strike="noStrike" kern="0" cap="none" spc="-95" normalizeH="0" baseline="0" noProof="0" dirty="0">
                <a:ln>
                  <a:noFill/>
                </a:ln>
                <a:solidFill>
                  <a:srgbClr val="002060"/>
                </a:solidFill>
                <a:effectLst/>
                <a:uLnTx/>
                <a:uFillTx/>
                <a:cs typeface="Gotham Medium"/>
              </a:rPr>
              <a:t> </a:t>
            </a:r>
            <a:r>
              <a:rPr kumimoji="0" sz="2800" b="0" u="none" strike="noStrike" kern="0" cap="none" spc="0" normalizeH="0" baseline="0" noProof="0" dirty="0">
                <a:ln>
                  <a:noFill/>
                </a:ln>
                <a:solidFill>
                  <a:srgbClr val="002060"/>
                </a:solidFill>
                <a:effectLst/>
                <a:uLnTx/>
                <a:uFillTx/>
                <a:cs typeface="Gotham Medium"/>
              </a:rPr>
              <a:t>of</a:t>
            </a:r>
            <a:r>
              <a:rPr kumimoji="0" sz="2800" b="0" u="none" strike="noStrike" kern="0" cap="none" spc="-95" normalizeH="0" baseline="0" noProof="0" dirty="0">
                <a:ln>
                  <a:noFill/>
                </a:ln>
                <a:solidFill>
                  <a:srgbClr val="002060"/>
                </a:solidFill>
                <a:effectLst/>
                <a:uLnTx/>
                <a:uFillTx/>
                <a:cs typeface="Gotham Medium"/>
              </a:rPr>
              <a:t> </a:t>
            </a:r>
            <a:r>
              <a:rPr kumimoji="0" sz="2800" b="0" u="none" strike="noStrike" kern="0" cap="none" spc="0" normalizeH="0" baseline="0" noProof="0" dirty="0">
                <a:ln>
                  <a:noFill/>
                </a:ln>
                <a:solidFill>
                  <a:srgbClr val="002060"/>
                </a:solidFill>
                <a:effectLst/>
                <a:uLnTx/>
                <a:uFillTx/>
                <a:cs typeface="Gotham Medium"/>
              </a:rPr>
              <a:t>Spring</a:t>
            </a:r>
            <a:r>
              <a:rPr kumimoji="0" sz="2800" b="0" u="none" strike="noStrike" kern="0" cap="none" spc="-95" normalizeH="0" baseline="0" noProof="0" dirty="0">
                <a:ln>
                  <a:noFill/>
                </a:ln>
                <a:solidFill>
                  <a:srgbClr val="002060"/>
                </a:solidFill>
                <a:effectLst/>
                <a:uLnTx/>
                <a:uFillTx/>
                <a:cs typeface="Gotham Medium"/>
              </a:rPr>
              <a:t> </a:t>
            </a:r>
            <a:r>
              <a:rPr kumimoji="0" sz="2800" b="0" u="none" strike="noStrike" kern="0" cap="none" spc="0" normalizeH="0" baseline="0" noProof="0" dirty="0">
                <a:ln>
                  <a:noFill/>
                </a:ln>
                <a:solidFill>
                  <a:srgbClr val="002060"/>
                </a:solidFill>
                <a:effectLst/>
                <a:uLnTx/>
                <a:uFillTx/>
                <a:cs typeface="Gotham Medium"/>
              </a:rPr>
              <a:t>benchmarks)</a:t>
            </a:r>
            <a:r>
              <a:rPr kumimoji="0" sz="2800" b="0" u="none" strike="noStrike" kern="0" cap="none" spc="-80" normalizeH="0" baseline="0" noProof="0" dirty="0">
                <a:ln>
                  <a:noFill/>
                </a:ln>
                <a:solidFill>
                  <a:srgbClr val="002060"/>
                </a:solidFill>
                <a:effectLst/>
                <a:uLnTx/>
                <a:uFillTx/>
                <a:cs typeface="Gotham Medium"/>
              </a:rPr>
              <a:t> </a:t>
            </a:r>
            <a:r>
              <a:rPr kumimoji="0" sz="2800" b="0" u="none" strike="noStrike" kern="0" cap="none" spc="-25" normalizeH="0" baseline="0" noProof="0" dirty="0">
                <a:ln>
                  <a:noFill/>
                </a:ln>
                <a:solidFill>
                  <a:srgbClr val="002060"/>
                </a:solidFill>
                <a:effectLst/>
                <a:uLnTx/>
                <a:uFillTx/>
                <a:cs typeface="Gotham Medium"/>
              </a:rPr>
              <a:t>to </a:t>
            </a:r>
            <a:r>
              <a:rPr kumimoji="0" sz="2800" b="0" u="none" strike="noStrike" kern="0" cap="none" spc="0" normalizeH="0" baseline="0" noProof="0" dirty="0">
                <a:ln>
                  <a:noFill/>
                </a:ln>
                <a:solidFill>
                  <a:srgbClr val="002060"/>
                </a:solidFill>
                <a:effectLst/>
                <a:uLnTx/>
                <a:uFillTx/>
                <a:cs typeface="Gotham Medium"/>
              </a:rPr>
              <a:t>fund</a:t>
            </a:r>
            <a:r>
              <a:rPr kumimoji="0" sz="2800" b="0" u="none" strike="noStrike" kern="0" cap="none" spc="-75" normalizeH="0" baseline="0" noProof="0" dirty="0">
                <a:ln>
                  <a:noFill/>
                </a:ln>
                <a:solidFill>
                  <a:srgbClr val="002060"/>
                </a:solidFill>
                <a:effectLst/>
                <a:uLnTx/>
                <a:uFillTx/>
                <a:cs typeface="Gotham Medium"/>
              </a:rPr>
              <a:t> </a:t>
            </a:r>
            <a:r>
              <a:rPr kumimoji="0" sz="2800" b="0" u="none" strike="noStrike" kern="0" cap="none" spc="0" normalizeH="0" baseline="0" noProof="0" dirty="0">
                <a:ln>
                  <a:noFill/>
                </a:ln>
                <a:solidFill>
                  <a:srgbClr val="002060"/>
                </a:solidFill>
                <a:effectLst/>
                <a:uLnTx/>
                <a:uFillTx/>
                <a:cs typeface="Gotham Medium"/>
              </a:rPr>
              <a:t>further</a:t>
            </a:r>
            <a:r>
              <a:rPr kumimoji="0" sz="2800" b="0" u="none" strike="noStrike" kern="0" cap="none" spc="-85" normalizeH="0" baseline="0" noProof="0" dirty="0">
                <a:ln>
                  <a:noFill/>
                </a:ln>
                <a:solidFill>
                  <a:srgbClr val="002060"/>
                </a:solidFill>
                <a:effectLst/>
                <a:uLnTx/>
                <a:uFillTx/>
                <a:cs typeface="Gotham Medium"/>
              </a:rPr>
              <a:t> </a:t>
            </a:r>
            <a:r>
              <a:rPr kumimoji="0" sz="2800" b="0" u="none" strike="noStrike" kern="0" cap="none" spc="0" normalizeH="0" baseline="0" noProof="0" dirty="0">
                <a:ln>
                  <a:noFill/>
                </a:ln>
                <a:solidFill>
                  <a:srgbClr val="002060"/>
                </a:solidFill>
                <a:effectLst/>
                <a:uLnTx/>
                <a:uFillTx/>
                <a:cs typeface="Gotham Medium"/>
              </a:rPr>
              <a:t>implementation</a:t>
            </a:r>
            <a:r>
              <a:rPr kumimoji="0" sz="2800" b="0" u="none" strike="noStrike" kern="0" cap="none" spc="-60" normalizeH="0" baseline="0" noProof="0" dirty="0">
                <a:ln>
                  <a:noFill/>
                </a:ln>
                <a:solidFill>
                  <a:srgbClr val="002060"/>
                </a:solidFill>
                <a:effectLst/>
                <a:uLnTx/>
                <a:uFillTx/>
                <a:cs typeface="Gotham Medium"/>
              </a:rPr>
              <a:t> </a:t>
            </a:r>
            <a:r>
              <a:rPr kumimoji="0" sz="2800" b="0" u="none" strike="noStrike" kern="0" cap="none" spc="-25" normalizeH="0" baseline="0" noProof="0" dirty="0">
                <a:ln>
                  <a:noFill/>
                </a:ln>
                <a:solidFill>
                  <a:srgbClr val="002060"/>
                </a:solidFill>
                <a:effectLst/>
                <a:uLnTx/>
                <a:uFillTx/>
                <a:cs typeface="Gotham Medium"/>
              </a:rPr>
              <a:t>of </a:t>
            </a:r>
            <a:r>
              <a:rPr kumimoji="0" sz="2800" b="0" u="none" strike="noStrike" kern="0" cap="none" spc="0" normalizeH="0" baseline="0" noProof="0" dirty="0">
                <a:ln>
                  <a:noFill/>
                </a:ln>
                <a:solidFill>
                  <a:srgbClr val="002060"/>
                </a:solidFill>
                <a:effectLst/>
                <a:uLnTx/>
                <a:uFillTx/>
                <a:cs typeface="Gotham Medium"/>
              </a:rPr>
              <a:t>curriculum</a:t>
            </a:r>
            <a:r>
              <a:rPr kumimoji="0" sz="2800" b="0" u="none" strike="noStrike" kern="0" cap="none" spc="-70" normalizeH="0" baseline="0" noProof="0" dirty="0">
                <a:ln>
                  <a:noFill/>
                </a:ln>
                <a:solidFill>
                  <a:srgbClr val="002060"/>
                </a:solidFill>
                <a:effectLst/>
                <a:uLnTx/>
                <a:uFillTx/>
                <a:cs typeface="Gotham Medium"/>
              </a:rPr>
              <a:t> </a:t>
            </a:r>
            <a:r>
              <a:rPr kumimoji="0" sz="2800" b="0" u="none" strike="noStrike" kern="0" cap="none" spc="0" normalizeH="0" baseline="0" noProof="0" dirty="0">
                <a:ln>
                  <a:noFill/>
                </a:ln>
                <a:solidFill>
                  <a:srgbClr val="002060"/>
                </a:solidFill>
                <a:effectLst/>
                <a:uLnTx/>
                <a:uFillTx/>
                <a:cs typeface="Gotham Medium"/>
              </a:rPr>
              <a:t>work</a:t>
            </a:r>
            <a:r>
              <a:rPr kumimoji="0" sz="2800" b="0" u="none" strike="noStrike" kern="0" cap="none" spc="-75" normalizeH="0" baseline="0" noProof="0" dirty="0">
                <a:ln>
                  <a:noFill/>
                </a:ln>
                <a:solidFill>
                  <a:srgbClr val="002060"/>
                </a:solidFill>
                <a:effectLst/>
                <a:uLnTx/>
                <a:uFillTx/>
                <a:cs typeface="Gotham Medium"/>
              </a:rPr>
              <a:t> </a:t>
            </a:r>
            <a:r>
              <a:rPr kumimoji="0" sz="2800" b="0" u="none" strike="noStrike" kern="0" cap="none" spc="0" normalizeH="0" baseline="0" noProof="0" dirty="0">
                <a:ln>
                  <a:noFill/>
                </a:ln>
                <a:solidFill>
                  <a:srgbClr val="002060"/>
                </a:solidFill>
                <a:effectLst/>
                <a:uLnTx/>
                <a:uFillTx/>
                <a:cs typeface="Gotham Medium"/>
              </a:rPr>
              <a:t>and</a:t>
            </a:r>
            <a:r>
              <a:rPr kumimoji="0" sz="2800" b="0" u="none" strike="noStrike" kern="0" cap="none" spc="-50" normalizeH="0" baseline="0" noProof="0" dirty="0">
                <a:ln>
                  <a:noFill/>
                </a:ln>
                <a:solidFill>
                  <a:srgbClr val="002060"/>
                </a:solidFill>
                <a:effectLst/>
                <a:uLnTx/>
                <a:uFillTx/>
                <a:cs typeface="Gotham Medium"/>
              </a:rPr>
              <a:t> </a:t>
            </a:r>
            <a:r>
              <a:rPr kumimoji="0" sz="2800" b="0" u="none" strike="noStrike" kern="0" cap="none" spc="-25" normalizeH="0" baseline="0" noProof="0" dirty="0">
                <a:ln>
                  <a:noFill/>
                </a:ln>
                <a:solidFill>
                  <a:srgbClr val="002060"/>
                </a:solidFill>
                <a:effectLst/>
                <a:uLnTx/>
                <a:uFillTx/>
                <a:cs typeface="Gotham Medium"/>
              </a:rPr>
              <a:t>co-</a:t>
            </a:r>
            <a:r>
              <a:rPr kumimoji="0" sz="2800" b="0" u="none" strike="noStrike" kern="0" cap="none" spc="-10" normalizeH="0" baseline="0" noProof="0" dirty="0">
                <a:ln>
                  <a:noFill/>
                </a:ln>
                <a:solidFill>
                  <a:srgbClr val="002060"/>
                </a:solidFill>
                <a:effectLst/>
                <a:uLnTx/>
                <a:uFillTx/>
                <a:cs typeface="Gotham Medium"/>
              </a:rPr>
              <a:t>curricular activities.</a:t>
            </a:r>
            <a:endParaRPr kumimoji="0" sz="2800" b="0" u="none" strike="noStrike" kern="0" cap="none" spc="0" normalizeH="0" baseline="0" noProof="0" dirty="0">
              <a:ln>
                <a:noFill/>
              </a:ln>
              <a:solidFill>
                <a:srgbClr val="002060"/>
              </a:solidFill>
              <a:effectLst/>
              <a:uLnTx/>
              <a:uFillTx/>
              <a:cs typeface="Gotham Medium"/>
            </a:endParaRPr>
          </a:p>
        </p:txBody>
      </p:sp>
    </p:spTree>
    <p:extLst>
      <p:ext uri="{BB962C8B-B14F-4D97-AF65-F5344CB8AC3E}">
        <p14:creationId xmlns:p14="http://schemas.microsoft.com/office/powerpoint/2010/main" val="6573885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5E0BE9-1CEC-097E-57A3-B7627B00CF63}"/>
              </a:ext>
            </a:extLst>
          </p:cNvPr>
          <p:cNvSpPr txBox="1">
            <a:spLocks noGrp="1"/>
          </p:cNvSpPr>
          <p:nvPr>
            <p:ph type="title" idx="4294967295"/>
          </p:nvPr>
        </p:nvSpPr>
        <p:spPr>
          <a:xfrm>
            <a:off x="128016" y="548640"/>
            <a:ext cx="11932920" cy="6463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tx2">
                    <a:lumMod val="90000"/>
                    <a:lumOff val="10000"/>
                  </a:schemeClr>
                </a:solidFill>
                <a:effectLst/>
                <a:uLnTx/>
                <a:uFillTx/>
                <a:latin typeface="+mn-lt"/>
                <a:ea typeface="+mn-ea"/>
                <a:cs typeface="+mn-cs"/>
              </a:rPr>
              <a:t>Next </a:t>
            </a:r>
            <a:r>
              <a:rPr kumimoji="0" lang="en-US" sz="3600" b="1" i="0" u="none" strike="noStrike" kern="1200" cap="none" spc="0" normalizeH="0" baseline="0" noProof="0" dirty="0">
                <a:ln>
                  <a:noFill/>
                </a:ln>
                <a:solidFill>
                  <a:schemeClr val="tx2">
                    <a:lumMod val="90000"/>
                    <a:lumOff val="10000"/>
                  </a:schemeClr>
                </a:solidFill>
                <a:effectLst/>
                <a:uLnTx/>
                <a:uFillTx/>
                <a:latin typeface="+mj-lt"/>
                <a:ea typeface="+mn-ea"/>
                <a:cs typeface="+mn-cs"/>
              </a:rPr>
              <a:t>Steps</a:t>
            </a:r>
            <a:r>
              <a:rPr kumimoji="0" lang="en-US" sz="3600" b="1" i="0" u="none" strike="noStrike" kern="1200" cap="none" spc="0" normalizeH="0" baseline="0" noProof="0" dirty="0">
                <a:ln>
                  <a:noFill/>
                </a:ln>
                <a:solidFill>
                  <a:schemeClr val="tx2">
                    <a:lumMod val="90000"/>
                    <a:lumOff val="10000"/>
                  </a:schemeClr>
                </a:solidFill>
                <a:effectLst/>
                <a:uLnTx/>
                <a:uFillTx/>
                <a:latin typeface="+mn-lt"/>
                <a:ea typeface="+mn-ea"/>
                <a:cs typeface="+mn-cs"/>
              </a:rPr>
              <a:t> in Process</a:t>
            </a:r>
          </a:p>
        </p:txBody>
      </p:sp>
      <p:sp>
        <p:nvSpPr>
          <p:cNvPr id="5" name="object 3">
            <a:extLst>
              <a:ext uri="{FF2B5EF4-FFF2-40B4-BE49-F238E27FC236}">
                <a16:creationId xmlns:a16="http://schemas.microsoft.com/office/drawing/2014/main" id="{4BFF0163-E14F-0270-FAC9-8A24A84EAF05}"/>
              </a:ext>
            </a:extLst>
          </p:cNvPr>
          <p:cNvSpPr txBox="1"/>
          <p:nvPr/>
        </p:nvSpPr>
        <p:spPr>
          <a:xfrm>
            <a:off x="1600200" y="1600200"/>
            <a:ext cx="10058400" cy="4438395"/>
          </a:xfrm>
          <a:prstGeom prst="rect">
            <a:avLst/>
          </a:prstGeom>
        </p:spPr>
        <p:txBody>
          <a:bodyPr vert="horz" wrap="square" lIns="0" tIns="13335" rIns="0" bIns="0" rtlCol="0">
            <a:spAutoFit/>
          </a:bodyPr>
          <a:lstStyle/>
          <a:p>
            <a:pPr marL="12700" marR="700405">
              <a:lnSpc>
                <a:spcPct val="107000"/>
              </a:lnSpc>
              <a:spcBef>
                <a:spcPts val="105"/>
              </a:spcBef>
              <a:tabLst>
                <a:tab pos="469900" algn="l"/>
              </a:tabLst>
            </a:pPr>
            <a:r>
              <a:rPr lang="en-US" sz="2200" b="1" dirty="0">
                <a:solidFill>
                  <a:srgbClr val="002060"/>
                </a:solidFill>
                <a:latin typeface="+mj-lt"/>
                <a:cs typeface="Gotham Medium"/>
              </a:rPr>
              <a:t>Campus</a:t>
            </a:r>
            <a:r>
              <a:rPr lang="en-US" sz="2200" b="1" spc="-90" dirty="0">
                <a:solidFill>
                  <a:srgbClr val="002060"/>
                </a:solidFill>
                <a:latin typeface="+mj-lt"/>
                <a:cs typeface="Gotham Medium"/>
              </a:rPr>
              <a:t> </a:t>
            </a:r>
            <a:r>
              <a:rPr lang="en-US" sz="2200" b="1" dirty="0">
                <a:solidFill>
                  <a:srgbClr val="002060"/>
                </a:solidFill>
                <a:latin typeface="+mj-lt"/>
                <a:cs typeface="Gotham Medium"/>
              </a:rPr>
              <a:t>applications must be submitted </a:t>
            </a:r>
            <a:r>
              <a:rPr lang="en-US" sz="2200" b="1" spc="-110" dirty="0">
                <a:solidFill>
                  <a:srgbClr val="002060"/>
                </a:solidFill>
                <a:latin typeface="+mj-lt"/>
                <a:cs typeface="Gotham Medium"/>
              </a:rPr>
              <a:t> </a:t>
            </a:r>
            <a:r>
              <a:rPr lang="en-US" sz="2200" b="1" dirty="0">
                <a:solidFill>
                  <a:srgbClr val="002060"/>
                </a:solidFill>
                <a:latin typeface="+mj-lt"/>
                <a:cs typeface="Gotham Medium"/>
              </a:rPr>
              <a:t>by</a:t>
            </a:r>
            <a:r>
              <a:rPr lang="en-US" sz="2200" b="1" spc="-105" dirty="0">
                <a:solidFill>
                  <a:srgbClr val="002060"/>
                </a:solidFill>
                <a:latin typeface="+mj-lt"/>
                <a:cs typeface="Gotham Medium"/>
              </a:rPr>
              <a:t> </a:t>
            </a:r>
            <a:r>
              <a:rPr lang="en-US" sz="2200" b="1" spc="-10" dirty="0">
                <a:solidFill>
                  <a:srgbClr val="002060"/>
                </a:solidFill>
                <a:latin typeface="+mj-lt"/>
                <a:cs typeface="Gotham Medium"/>
              </a:rPr>
              <a:t>11/07 and m</a:t>
            </a:r>
            <a:r>
              <a:rPr lang="en-US" sz="2200" b="1" dirty="0">
                <a:solidFill>
                  <a:srgbClr val="002060"/>
                </a:solidFill>
                <a:latin typeface="+mj-lt"/>
                <a:cs typeface="Gotham Medium"/>
              </a:rPr>
              <a:t>ust</a:t>
            </a:r>
            <a:r>
              <a:rPr lang="en-US" sz="2200" b="1" spc="-85" dirty="0">
                <a:solidFill>
                  <a:srgbClr val="002060"/>
                </a:solidFill>
                <a:latin typeface="+mj-lt"/>
                <a:cs typeface="Gotham Medium"/>
              </a:rPr>
              <a:t> </a:t>
            </a:r>
            <a:r>
              <a:rPr lang="en-US" sz="2200" b="1" spc="-10" dirty="0">
                <a:solidFill>
                  <a:srgbClr val="002060"/>
                </a:solidFill>
                <a:latin typeface="+mj-lt"/>
                <a:cs typeface="Gotham Medium"/>
              </a:rPr>
              <a:t>include</a:t>
            </a:r>
            <a:r>
              <a:rPr lang="en-US" sz="2200" b="0" spc="-10" dirty="0">
                <a:solidFill>
                  <a:srgbClr val="002060"/>
                </a:solidFill>
                <a:latin typeface="+mj-lt"/>
                <a:cs typeface="Gotham Medium"/>
              </a:rPr>
              <a:t>: </a:t>
            </a:r>
            <a:endParaRPr lang="en-US" sz="2200" dirty="0">
              <a:solidFill>
                <a:srgbClr val="002060"/>
              </a:solidFill>
              <a:latin typeface="+mj-lt"/>
              <a:cs typeface="Gotham Medium"/>
            </a:endParaRPr>
          </a:p>
          <a:p>
            <a:pPr marL="800100" lvl="1" indent="-342900">
              <a:buFont typeface="Symbol" panose="05050102010706020507" pitchFamily="18" charset="2"/>
              <a:buChar char=""/>
            </a:pPr>
            <a:r>
              <a:rPr lang="en-US" sz="2200" dirty="0">
                <a:solidFill>
                  <a:srgbClr val="002060"/>
                </a:solidFill>
                <a:effectLst/>
                <a:latin typeface="+mj-lt"/>
                <a:ea typeface="Times New Roman" panose="02020603050405020304" pitchFamily="18" charset="0"/>
                <a:cs typeface="Aptos" panose="020B0004020202020204" pitchFamily="34" charset="0"/>
              </a:rPr>
              <a:t>A statement of interest and commitment to the initiative’s goals, with attention to supporting students in the humanities and social sciences.</a:t>
            </a:r>
            <a:endParaRPr lang="en-US" sz="2200" dirty="0">
              <a:solidFill>
                <a:srgbClr val="002060"/>
              </a:solidFill>
              <a:effectLst/>
              <a:latin typeface="+mj-lt"/>
              <a:ea typeface="Aptos" panose="020B0004020202020204" pitchFamily="34" charset="0"/>
              <a:cs typeface="Aptos" panose="020B0004020202020204" pitchFamily="34" charset="0"/>
            </a:endParaRPr>
          </a:p>
          <a:p>
            <a:pPr marL="800100" lvl="1" indent="-342900">
              <a:buFont typeface="Symbol" panose="05050102010706020507" pitchFamily="18" charset="2"/>
              <a:buChar char=""/>
            </a:pPr>
            <a:r>
              <a:rPr lang="en-US" sz="2200" dirty="0">
                <a:solidFill>
                  <a:srgbClr val="002060"/>
                </a:solidFill>
                <a:effectLst/>
                <a:latin typeface="+mj-lt"/>
                <a:ea typeface="Times New Roman" panose="02020603050405020304" pitchFamily="18" charset="0"/>
                <a:cs typeface="Aptos" panose="020B0004020202020204" pitchFamily="34" charset="0"/>
              </a:rPr>
              <a:t>Data on current outcomes for relevant programs (e.g., post-completion wages).</a:t>
            </a:r>
            <a:endParaRPr lang="en-US" sz="2200" dirty="0">
              <a:solidFill>
                <a:srgbClr val="002060"/>
              </a:solidFill>
              <a:effectLst/>
              <a:latin typeface="+mj-lt"/>
              <a:ea typeface="Aptos" panose="020B0004020202020204" pitchFamily="34" charset="0"/>
              <a:cs typeface="Aptos" panose="020B0004020202020204" pitchFamily="34" charset="0"/>
            </a:endParaRPr>
          </a:p>
          <a:p>
            <a:pPr marL="800100" lvl="1" indent="-342900">
              <a:buFont typeface="Symbol" panose="05050102010706020507" pitchFamily="18" charset="2"/>
              <a:buChar char=""/>
            </a:pPr>
            <a:r>
              <a:rPr lang="en-US" sz="2200" dirty="0">
                <a:solidFill>
                  <a:srgbClr val="002060"/>
                </a:solidFill>
                <a:effectLst/>
                <a:latin typeface="+mj-lt"/>
                <a:ea typeface="Times New Roman" panose="02020603050405020304" pitchFamily="18" charset="0"/>
                <a:cs typeface="Aptos" panose="020B0004020202020204" pitchFamily="34" charset="0"/>
              </a:rPr>
              <a:t>Evidence of institutional readiness (e.g., leadership commitment, technical support).</a:t>
            </a:r>
            <a:endParaRPr lang="en-US" sz="2200" dirty="0">
              <a:solidFill>
                <a:srgbClr val="002060"/>
              </a:solidFill>
              <a:effectLst/>
              <a:latin typeface="+mj-lt"/>
              <a:ea typeface="Aptos" panose="020B0004020202020204" pitchFamily="34" charset="0"/>
              <a:cs typeface="Aptos" panose="020B0004020202020204" pitchFamily="34" charset="0"/>
            </a:endParaRPr>
          </a:p>
          <a:p>
            <a:pPr marL="800100" lvl="1" indent="-342900">
              <a:buFont typeface="Symbol" panose="05050102010706020507" pitchFamily="18" charset="2"/>
              <a:buChar char=""/>
            </a:pPr>
            <a:r>
              <a:rPr lang="en-US" sz="2200" dirty="0">
                <a:solidFill>
                  <a:srgbClr val="002060"/>
                </a:solidFill>
                <a:effectLst/>
                <a:latin typeface="+mj-lt"/>
                <a:ea typeface="Times New Roman" panose="02020603050405020304" pitchFamily="18" charset="0"/>
                <a:cs typeface="Aptos" panose="020B0004020202020204" pitchFamily="34" charset="0"/>
              </a:rPr>
              <a:t>Identification of potential courses, especially courses in the humanities and social sciences.</a:t>
            </a:r>
            <a:endParaRPr lang="en-US" sz="2200" dirty="0">
              <a:solidFill>
                <a:srgbClr val="002060"/>
              </a:solidFill>
              <a:effectLst/>
              <a:latin typeface="+mj-lt"/>
              <a:ea typeface="Aptos" panose="020B0004020202020204" pitchFamily="34" charset="0"/>
              <a:cs typeface="Aptos" panose="020B0004020202020204" pitchFamily="34" charset="0"/>
            </a:endParaRPr>
          </a:p>
          <a:p>
            <a:pPr marL="800100" lvl="1" indent="-342900">
              <a:buFont typeface="Symbol" panose="05050102010706020507" pitchFamily="18" charset="2"/>
              <a:buChar char=""/>
            </a:pPr>
            <a:r>
              <a:rPr lang="en-US" sz="2200" dirty="0">
                <a:solidFill>
                  <a:srgbClr val="002060"/>
                </a:solidFill>
                <a:effectLst/>
                <a:latin typeface="+mj-lt"/>
                <a:ea typeface="Times New Roman" panose="02020603050405020304" pitchFamily="18" charset="0"/>
                <a:cs typeface="Aptos" panose="020B0004020202020204" pitchFamily="34" charset="0"/>
              </a:rPr>
              <a:t>Identification of faculty and staff participants.</a:t>
            </a:r>
            <a:endParaRPr lang="en-US" sz="2200" dirty="0">
              <a:solidFill>
                <a:srgbClr val="002060"/>
              </a:solidFill>
              <a:effectLst/>
              <a:latin typeface="+mj-lt"/>
              <a:ea typeface="Aptos" panose="020B0004020202020204" pitchFamily="34" charset="0"/>
              <a:cs typeface="Aptos" panose="020B0004020202020204" pitchFamily="34" charset="0"/>
            </a:endParaRPr>
          </a:p>
          <a:p>
            <a:pPr marL="800100" lvl="1" indent="-342900">
              <a:buFont typeface="Symbol" panose="05050102010706020507" pitchFamily="18" charset="2"/>
              <a:buChar char=""/>
            </a:pPr>
            <a:r>
              <a:rPr lang="en-US" sz="2200" dirty="0">
                <a:solidFill>
                  <a:srgbClr val="002060"/>
                </a:solidFill>
                <a:effectLst/>
                <a:latin typeface="+mj-lt"/>
                <a:ea typeface="Times New Roman" panose="02020603050405020304" pitchFamily="18" charset="0"/>
                <a:cs typeface="Aptos" panose="020B0004020202020204" pitchFamily="34" charset="0"/>
              </a:rPr>
              <a:t>Plans for implementing curriculum revisions and prior learning assessment.</a:t>
            </a:r>
            <a:endParaRPr lang="en-US" sz="2200" dirty="0">
              <a:solidFill>
                <a:srgbClr val="002060"/>
              </a:solidFill>
              <a:effectLst/>
              <a:latin typeface="+mj-lt"/>
              <a:ea typeface="Aptos" panose="020B0004020202020204" pitchFamily="34" charset="0"/>
              <a:cs typeface="Aptos" panose="020B0004020202020204" pitchFamily="34" charset="0"/>
            </a:endParaRPr>
          </a:p>
          <a:p>
            <a:pPr marL="800100" lvl="1" indent="-342900">
              <a:buFont typeface="Symbol" panose="05050102010706020507" pitchFamily="18" charset="2"/>
              <a:buChar char=""/>
            </a:pPr>
            <a:r>
              <a:rPr lang="en-US" sz="2200" dirty="0">
                <a:solidFill>
                  <a:srgbClr val="002060"/>
                </a:solidFill>
                <a:effectLst/>
                <a:latin typeface="+mj-lt"/>
                <a:ea typeface="Times New Roman" panose="02020603050405020304" pitchFamily="18" charset="0"/>
                <a:cs typeface="Aptos" panose="020B0004020202020204" pitchFamily="34" charset="0"/>
              </a:rPr>
              <a:t>Strategies for supporting students, including co-curricular opportunities.</a:t>
            </a:r>
            <a:endParaRPr lang="en-US" sz="2200" dirty="0">
              <a:solidFill>
                <a:srgbClr val="002060"/>
              </a:solidFill>
              <a:effectLst/>
              <a:latin typeface="+mj-lt"/>
              <a:ea typeface="Aptos" panose="020B0004020202020204" pitchFamily="34" charset="0"/>
              <a:cs typeface="Aptos" panose="020B0004020202020204" pitchFamily="34" charset="0"/>
            </a:endParaRPr>
          </a:p>
          <a:p>
            <a:pPr marL="800100" lvl="1" indent="-342900">
              <a:buFont typeface="Symbol" panose="05050102010706020507" pitchFamily="18" charset="2"/>
              <a:buChar char=""/>
            </a:pPr>
            <a:r>
              <a:rPr lang="en-US" sz="2200" dirty="0">
                <a:solidFill>
                  <a:srgbClr val="002060"/>
                </a:solidFill>
                <a:effectLst/>
                <a:latin typeface="+mj-lt"/>
                <a:ea typeface="Times New Roman" panose="02020603050405020304" pitchFamily="18" charset="0"/>
                <a:cs typeface="Aptos" panose="020B0004020202020204" pitchFamily="34" charset="0"/>
              </a:rPr>
              <a:t>A proposed timeline and anticipated outcomes, with initial development work to be completed by September 2026.</a:t>
            </a:r>
            <a:endParaRPr sz="2200" dirty="0">
              <a:solidFill>
                <a:srgbClr val="002060"/>
              </a:solidFill>
              <a:latin typeface="+mj-lt"/>
              <a:cs typeface="Gotham Medium"/>
            </a:endParaRPr>
          </a:p>
        </p:txBody>
      </p:sp>
    </p:spTree>
    <p:extLst>
      <p:ext uri="{BB962C8B-B14F-4D97-AF65-F5344CB8AC3E}">
        <p14:creationId xmlns:p14="http://schemas.microsoft.com/office/powerpoint/2010/main" val="20162082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BFC659-8B21-E860-5527-EBACFC0E18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E5139F-6CDF-650C-FD2B-9420EC7FF5D0}"/>
              </a:ext>
            </a:extLst>
          </p:cNvPr>
          <p:cNvSpPr>
            <a:spLocks noGrp="1"/>
          </p:cNvSpPr>
          <p:nvPr>
            <p:ph type="ctrTitle"/>
          </p:nvPr>
        </p:nvSpPr>
        <p:spPr/>
        <p:txBody>
          <a:bodyPr>
            <a:normAutofit/>
          </a:bodyPr>
          <a:lstStyle/>
          <a:p>
            <a:r>
              <a:rPr lang="en-US" sz="4000" b="1">
                <a:latin typeface="+mj-lt"/>
              </a:rPr>
              <a:t>QUESTIONS?  </a:t>
            </a:r>
            <a:endParaRPr lang="en-US"/>
          </a:p>
        </p:txBody>
      </p:sp>
      <p:sp>
        <p:nvSpPr>
          <p:cNvPr id="3" name="Text Placeholder 2">
            <a:extLst>
              <a:ext uri="{FF2B5EF4-FFF2-40B4-BE49-F238E27FC236}">
                <a16:creationId xmlns:a16="http://schemas.microsoft.com/office/drawing/2014/main" id="{0847F71D-C06E-4104-957D-B4A48E8B09C2}"/>
              </a:ext>
            </a:extLst>
          </p:cNvPr>
          <p:cNvSpPr>
            <a:spLocks noGrp="1"/>
          </p:cNvSpPr>
          <p:nvPr>
            <p:ph type="body" sz="quarter" idx="10"/>
          </p:nvPr>
        </p:nvSpPr>
        <p:spPr/>
        <p:txBody>
          <a:bodyPr/>
          <a:lstStyle/>
          <a:p>
            <a:r>
              <a:rPr lang="en-US" sz="2800" b="1" i="1" spc="-45">
                <a:solidFill>
                  <a:srgbClr val="FFFFFF"/>
                </a:solidFill>
                <a:latin typeface="Gotham Bold"/>
                <a:cs typeface="Gotham Bold"/>
                <a:hlinkClick r:id="rId2"/>
              </a:rPr>
              <a:t>Ellen.Gambino@suny.edu</a:t>
            </a:r>
            <a:endParaRPr lang="en-US"/>
          </a:p>
        </p:txBody>
      </p:sp>
    </p:spTree>
    <p:extLst>
      <p:ext uri="{BB962C8B-B14F-4D97-AF65-F5344CB8AC3E}">
        <p14:creationId xmlns:p14="http://schemas.microsoft.com/office/powerpoint/2010/main" val="30349930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90F19BA-9979-CC72-DE95-578A63AF2D14}"/>
              </a:ext>
            </a:extLst>
          </p:cNvPr>
          <p:cNvSpPr txBox="1">
            <a:spLocks noGrp="1"/>
          </p:cNvSpPr>
          <p:nvPr>
            <p:ph type="title" idx="4294967295"/>
          </p:nvPr>
        </p:nvSpPr>
        <p:spPr>
          <a:xfrm>
            <a:off x="128016" y="548640"/>
            <a:ext cx="11932920" cy="6463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tx2">
                    <a:lumMod val="90000"/>
                    <a:lumOff val="10000"/>
                  </a:schemeClr>
                </a:solidFill>
                <a:effectLst/>
                <a:uLnTx/>
                <a:uFillTx/>
                <a:latin typeface="+mj-lt"/>
                <a:ea typeface="+mn-ea"/>
                <a:cs typeface="+mn-cs"/>
              </a:rPr>
              <a:t>“Broadly educated, Specifically Skilled”</a:t>
            </a:r>
          </a:p>
        </p:txBody>
      </p:sp>
      <p:sp>
        <p:nvSpPr>
          <p:cNvPr id="5" name="TextBox 4">
            <a:extLst>
              <a:ext uri="{FF2B5EF4-FFF2-40B4-BE49-F238E27FC236}">
                <a16:creationId xmlns:a16="http://schemas.microsoft.com/office/drawing/2014/main" id="{35C75CEA-F174-165A-312F-0D7118CA2846}"/>
              </a:ext>
            </a:extLst>
          </p:cNvPr>
          <p:cNvSpPr txBox="1"/>
          <p:nvPr/>
        </p:nvSpPr>
        <p:spPr>
          <a:xfrm>
            <a:off x="1600200" y="1600200"/>
            <a:ext cx="10058400" cy="3477875"/>
          </a:xfrm>
          <a:prstGeom prst="rect">
            <a:avLst/>
          </a:prstGeom>
          <a:noFill/>
        </p:spPr>
        <p:txBody>
          <a:bodyPr wrap="square">
            <a:spAutoFit/>
          </a:bodyPr>
          <a:lstStyle/>
          <a:p>
            <a:pPr marL="457200" indent="-457200">
              <a:buFont typeface="Arial" panose="020B0604020202020204" pitchFamily="34" charset="0"/>
              <a:buChar char="•"/>
            </a:pPr>
            <a:r>
              <a:rPr lang="en-US" sz="2200" dirty="0">
                <a:solidFill>
                  <a:srgbClr val="002060"/>
                </a:solidFill>
              </a:rPr>
              <a:t>Campuses identified a course or series of courses in which the student learning outcomes align with or could be enhanced by one of nine Grow with Google certificates or AI Essentials.</a:t>
            </a:r>
          </a:p>
          <a:p>
            <a:pPr marL="457200" indent="-457200">
              <a:buFont typeface="Arial" panose="020B0604020202020204" pitchFamily="34" charset="0"/>
              <a:buChar char="•"/>
            </a:pPr>
            <a:endParaRPr lang="en-US" sz="2200" dirty="0">
              <a:solidFill>
                <a:srgbClr val="002060"/>
              </a:solidFill>
            </a:endParaRPr>
          </a:p>
          <a:p>
            <a:pPr marL="457200" indent="-457200">
              <a:buFont typeface="Arial" panose="020B0604020202020204" pitchFamily="34" charset="0"/>
              <a:buChar char="•"/>
            </a:pPr>
            <a:r>
              <a:rPr lang="en-US" sz="2200" dirty="0">
                <a:solidFill>
                  <a:srgbClr val="002060"/>
                </a:solidFill>
              </a:rPr>
              <a:t>Faculty were provided with access to the Google certificates, training on crosswalking the certificate outcomes to course or program outcomes, and instructional design guidance on including a certificate into their course.</a:t>
            </a:r>
          </a:p>
          <a:p>
            <a:pPr marL="457200" indent="-457200">
              <a:buFont typeface="Arial" panose="020B0604020202020204" pitchFamily="34" charset="0"/>
              <a:buChar char="•"/>
            </a:pPr>
            <a:endParaRPr lang="en-US" sz="2200" dirty="0">
              <a:solidFill>
                <a:srgbClr val="002060"/>
              </a:solidFill>
            </a:endParaRPr>
          </a:p>
          <a:p>
            <a:pPr marL="457200" indent="-457200">
              <a:buFont typeface="Arial" panose="020B0604020202020204" pitchFamily="34" charset="0"/>
              <a:buChar char="•"/>
            </a:pPr>
            <a:r>
              <a:rPr lang="en-US" sz="2200" dirty="0">
                <a:solidFill>
                  <a:srgbClr val="002060"/>
                </a:solidFill>
              </a:rPr>
              <a:t>Crosswalks to courses were also considered for award of CPL credit </a:t>
            </a:r>
          </a:p>
          <a:p>
            <a:endParaRPr lang="en-US" sz="2200" dirty="0">
              <a:solidFill>
                <a:srgbClr val="002060"/>
              </a:solidFill>
            </a:endParaRPr>
          </a:p>
        </p:txBody>
      </p:sp>
    </p:spTree>
    <p:extLst>
      <p:ext uri="{BB962C8B-B14F-4D97-AF65-F5344CB8AC3E}">
        <p14:creationId xmlns:p14="http://schemas.microsoft.com/office/powerpoint/2010/main" val="40961942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348C423-3222-8DAE-D091-17FF1198FB99}"/>
              </a:ext>
            </a:extLst>
          </p:cNvPr>
          <p:cNvSpPr txBox="1">
            <a:spLocks noGrp="1"/>
          </p:cNvSpPr>
          <p:nvPr>
            <p:ph type="title" idx="4294967295"/>
          </p:nvPr>
        </p:nvSpPr>
        <p:spPr>
          <a:xfrm>
            <a:off x="128016" y="548640"/>
            <a:ext cx="11932920" cy="6463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tx2">
                    <a:lumMod val="90000"/>
                    <a:lumOff val="10000"/>
                  </a:schemeClr>
                </a:solidFill>
                <a:effectLst/>
                <a:uLnTx/>
                <a:uFillTx/>
                <a:latin typeface="+mj-lt"/>
                <a:ea typeface="+mn-ea"/>
                <a:cs typeface="+mn-cs"/>
              </a:rPr>
              <a:t>Grow with Google (GWG) Certificates</a:t>
            </a:r>
            <a:endParaRPr kumimoji="0" lang="en-US" sz="1800" b="0" i="0" u="none" strike="noStrike" kern="1200" cap="none" spc="0" normalizeH="0" baseline="0" noProof="0" dirty="0">
              <a:ln>
                <a:noFill/>
              </a:ln>
              <a:solidFill>
                <a:schemeClr val="tx1"/>
              </a:solidFill>
              <a:effectLst/>
              <a:uLnTx/>
              <a:uFillTx/>
              <a:latin typeface="+mn-lt"/>
              <a:ea typeface="+mn-ea"/>
              <a:cs typeface="+mn-cs"/>
            </a:endParaRPr>
          </a:p>
        </p:txBody>
      </p:sp>
      <p:sp>
        <p:nvSpPr>
          <p:cNvPr id="5" name="TextBox 4">
            <a:extLst>
              <a:ext uri="{FF2B5EF4-FFF2-40B4-BE49-F238E27FC236}">
                <a16:creationId xmlns:a16="http://schemas.microsoft.com/office/drawing/2014/main" id="{CF4CDA49-0972-7F4C-B566-809D0CB2C19C}"/>
              </a:ext>
            </a:extLst>
          </p:cNvPr>
          <p:cNvSpPr txBox="1"/>
          <p:nvPr/>
        </p:nvSpPr>
        <p:spPr>
          <a:xfrm>
            <a:off x="1600200" y="1600200"/>
            <a:ext cx="10058400" cy="5292474"/>
          </a:xfrm>
          <a:prstGeom prst="rect">
            <a:avLst/>
          </a:prstGeom>
          <a:noFill/>
        </p:spPr>
        <p:txBody>
          <a:bodyPr wrap="square" lIns="91440" tIns="45720" rIns="91440" bIns="45720" rtlCol="0" anchor="t">
            <a:spAutoFit/>
          </a:bodyPr>
          <a:lstStyle/>
          <a:p>
            <a:pPr marL="742950" marR="0" lvl="1" indent="-285750">
              <a:lnSpc>
                <a:spcPct val="107000"/>
              </a:lnSpc>
              <a:spcBef>
                <a:spcPts val="0"/>
              </a:spcBef>
              <a:spcAft>
                <a:spcPts val="0"/>
              </a:spcAft>
              <a:buFont typeface="+mj-lt"/>
              <a:buAutoNum type="arabicPeriod"/>
            </a:pPr>
            <a:r>
              <a:rPr lang="en-US" sz="2800" dirty="0">
                <a:solidFill>
                  <a:srgbClr val="002060"/>
                </a:solidFill>
              </a:rPr>
              <a:t>Cybersecurity</a:t>
            </a:r>
          </a:p>
          <a:p>
            <a:pPr marL="742950" marR="0" lvl="1" indent="-285750">
              <a:lnSpc>
                <a:spcPct val="107000"/>
              </a:lnSpc>
              <a:spcBef>
                <a:spcPts val="0"/>
              </a:spcBef>
              <a:spcAft>
                <a:spcPts val="0"/>
              </a:spcAft>
              <a:buFont typeface="+mj-lt"/>
              <a:buAutoNum type="arabicPeriod"/>
            </a:pPr>
            <a:r>
              <a:rPr lang="en-US" sz="2800" dirty="0">
                <a:solidFill>
                  <a:srgbClr val="002060"/>
                </a:solidFill>
              </a:rPr>
              <a:t>Data Analytics</a:t>
            </a:r>
          </a:p>
          <a:p>
            <a:pPr marL="742950" marR="0" lvl="1" indent="-285750">
              <a:lnSpc>
                <a:spcPct val="107000"/>
              </a:lnSpc>
              <a:spcBef>
                <a:spcPts val="0"/>
              </a:spcBef>
              <a:spcAft>
                <a:spcPts val="0"/>
              </a:spcAft>
              <a:buFont typeface="+mj-lt"/>
              <a:buAutoNum type="arabicPeriod"/>
            </a:pPr>
            <a:r>
              <a:rPr lang="en-US" sz="2800" dirty="0">
                <a:solidFill>
                  <a:srgbClr val="002060"/>
                </a:solidFill>
              </a:rPr>
              <a:t>IT Support</a:t>
            </a:r>
          </a:p>
          <a:p>
            <a:pPr marL="742950" marR="0" lvl="1" indent="-285750">
              <a:lnSpc>
                <a:spcPct val="107000"/>
              </a:lnSpc>
              <a:spcBef>
                <a:spcPts val="0"/>
              </a:spcBef>
              <a:spcAft>
                <a:spcPts val="0"/>
              </a:spcAft>
              <a:buFont typeface="+mj-lt"/>
              <a:buAutoNum type="arabicPeriod"/>
            </a:pPr>
            <a:r>
              <a:rPr lang="en-US" sz="2800" dirty="0">
                <a:solidFill>
                  <a:srgbClr val="002060"/>
                </a:solidFill>
              </a:rPr>
              <a:t>UX Design</a:t>
            </a:r>
          </a:p>
          <a:p>
            <a:pPr marL="742950" marR="0" lvl="1" indent="-285750">
              <a:lnSpc>
                <a:spcPct val="107000"/>
              </a:lnSpc>
              <a:spcBef>
                <a:spcPts val="0"/>
              </a:spcBef>
              <a:spcAft>
                <a:spcPts val="0"/>
              </a:spcAft>
              <a:buFont typeface="+mj-lt"/>
              <a:buAutoNum type="arabicPeriod"/>
            </a:pPr>
            <a:r>
              <a:rPr lang="en-US" sz="2800" dirty="0">
                <a:solidFill>
                  <a:srgbClr val="002060"/>
                </a:solidFill>
              </a:rPr>
              <a:t>Project Management</a:t>
            </a:r>
          </a:p>
          <a:p>
            <a:pPr marL="742950" marR="0" lvl="1" indent="-285750">
              <a:lnSpc>
                <a:spcPct val="107000"/>
              </a:lnSpc>
              <a:spcBef>
                <a:spcPts val="0"/>
              </a:spcBef>
              <a:spcAft>
                <a:spcPts val="0"/>
              </a:spcAft>
              <a:buFont typeface="+mj-lt"/>
              <a:buAutoNum type="arabicPeriod"/>
            </a:pPr>
            <a:r>
              <a:rPr lang="en-US" sz="2800" dirty="0">
                <a:solidFill>
                  <a:srgbClr val="002060"/>
                </a:solidFill>
              </a:rPr>
              <a:t>Digital Marketing and E-commerce</a:t>
            </a:r>
          </a:p>
          <a:p>
            <a:pPr marL="742950" marR="0" lvl="1" indent="-285750">
              <a:lnSpc>
                <a:spcPct val="107000"/>
              </a:lnSpc>
              <a:spcBef>
                <a:spcPts val="0"/>
              </a:spcBef>
              <a:spcAft>
                <a:spcPts val="0"/>
              </a:spcAft>
              <a:buFont typeface="+mj-lt"/>
              <a:buAutoNum type="arabicPeriod"/>
            </a:pPr>
            <a:r>
              <a:rPr lang="en-US" sz="2800" dirty="0">
                <a:solidFill>
                  <a:srgbClr val="002060"/>
                </a:solidFill>
              </a:rPr>
              <a:t>IT Automation*</a:t>
            </a:r>
          </a:p>
          <a:p>
            <a:pPr marL="742950" marR="0" lvl="1" indent="-285750">
              <a:lnSpc>
                <a:spcPct val="107000"/>
              </a:lnSpc>
              <a:spcBef>
                <a:spcPts val="0"/>
              </a:spcBef>
              <a:spcAft>
                <a:spcPts val="0"/>
              </a:spcAft>
              <a:buFont typeface="+mj-lt"/>
              <a:buAutoNum type="arabicPeriod"/>
            </a:pPr>
            <a:r>
              <a:rPr lang="en-US" sz="2800" dirty="0">
                <a:solidFill>
                  <a:srgbClr val="002060"/>
                </a:solidFill>
              </a:rPr>
              <a:t>Business Intelligence*</a:t>
            </a:r>
          </a:p>
          <a:p>
            <a:pPr marL="742950" marR="0" lvl="1" indent="-285750">
              <a:lnSpc>
                <a:spcPct val="107000"/>
              </a:lnSpc>
              <a:spcBef>
                <a:spcPts val="0"/>
              </a:spcBef>
              <a:spcAft>
                <a:spcPts val="800"/>
              </a:spcAft>
              <a:buFont typeface="+mj-lt"/>
              <a:buAutoNum type="arabicPeriod"/>
            </a:pPr>
            <a:r>
              <a:rPr lang="en-US" sz="2800" dirty="0">
                <a:solidFill>
                  <a:srgbClr val="002060"/>
                </a:solidFill>
              </a:rPr>
              <a:t>Advanced Data Analytics*</a:t>
            </a:r>
          </a:p>
          <a:p>
            <a:pPr lvl="1">
              <a:lnSpc>
                <a:spcPct val="107000"/>
              </a:lnSpc>
              <a:spcAft>
                <a:spcPts val="800"/>
              </a:spcAft>
            </a:pPr>
            <a:r>
              <a:rPr lang="en-US" sz="2800" dirty="0">
                <a:solidFill>
                  <a:srgbClr val="002060"/>
                </a:solidFill>
              </a:rPr>
              <a:t>  Plus AI Essentials and AI Prompting</a:t>
            </a:r>
          </a:p>
          <a:p>
            <a:pPr>
              <a:spcBef>
                <a:spcPts val="600"/>
              </a:spcBef>
            </a:pPr>
            <a:r>
              <a:rPr lang="en-US" sz="2000" i="1" dirty="0">
                <a:solidFill>
                  <a:srgbClr val="002060"/>
                </a:solidFill>
              </a:rPr>
              <a:t>*</a:t>
            </a:r>
            <a:r>
              <a:rPr lang="en-US" i="1" dirty="0">
                <a:solidFill>
                  <a:srgbClr val="002060"/>
                </a:solidFill>
              </a:rPr>
              <a:t> </a:t>
            </a:r>
            <a:r>
              <a:rPr lang="en-US" i="1">
                <a:solidFill>
                  <a:srgbClr val="002060"/>
                </a:solidFill>
              </a:rPr>
              <a:t>Advanced Certificates</a:t>
            </a:r>
            <a:endParaRPr lang="en-US" sz="2800" dirty="0">
              <a:solidFill>
                <a:srgbClr val="002060"/>
              </a:solidFill>
            </a:endParaRPr>
          </a:p>
        </p:txBody>
      </p:sp>
    </p:spTree>
    <p:extLst>
      <p:ext uri="{BB962C8B-B14F-4D97-AF65-F5344CB8AC3E}">
        <p14:creationId xmlns:p14="http://schemas.microsoft.com/office/powerpoint/2010/main" val="22775635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5E0EDA2-0F20-EF23-278C-382095E59882}"/>
              </a:ext>
            </a:extLst>
          </p:cNvPr>
          <p:cNvSpPr txBox="1">
            <a:spLocks noGrp="1"/>
          </p:cNvSpPr>
          <p:nvPr>
            <p:ph type="title" idx="4294967295"/>
          </p:nvPr>
        </p:nvSpPr>
        <p:spPr>
          <a:xfrm>
            <a:off x="128016" y="548640"/>
            <a:ext cx="11932920" cy="6463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tx2">
                    <a:lumMod val="90000"/>
                    <a:lumOff val="10000"/>
                  </a:schemeClr>
                </a:solidFill>
                <a:effectLst/>
                <a:uLnTx/>
                <a:uFillTx/>
                <a:latin typeface="+mj-lt"/>
                <a:ea typeface="+mn-ea"/>
                <a:cs typeface="+mn-cs"/>
              </a:rPr>
              <a:t>Cohort One Participating Campuses</a:t>
            </a:r>
            <a:endParaRPr kumimoji="0" lang="en-US" sz="1800" b="0" i="0" u="none" strike="noStrike" kern="1200" cap="none" spc="0" normalizeH="0" baseline="0" noProof="0" dirty="0">
              <a:ln>
                <a:noFill/>
              </a:ln>
              <a:solidFill>
                <a:schemeClr val="tx1"/>
              </a:solidFill>
              <a:effectLst/>
              <a:uLnTx/>
              <a:uFillTx/>
              <a:latin typeface="+mn-lt"/>
              <a:ea typeface="+mn-ea"/>
              <a:cs typeface="+mn-cs"/>
            </a:endParaRPr>
          </a:p>
        </p:txBody>
      </p:sp>
      <p:sp>
        <p:nvSpPr>
          <p:cNvPr id="5" name="TextBox 4">
            <a:extLst>
              <a:ext uri="{FF2B5EF4-FFF2-40B4-BE49-F238E27FC236}">
                <a16:creationId xmlns:a16="http://schemas.microsoft.com/office/drawing/2014/main" id="{E2B5B4D0-CD64-F21F-1686-C78D23C8D448}"/>
              </a:ext>
            </a:extLst>
          </p:cNvPr>
          <p:cNvSpPr txBox="1"/>
          <p:nvPr/>
        </p:nvSpPr>
        <p:spPr>
          <a:xfrm>
            <a:off x="1600200" y="1600200"/>
            <a:ext cx="10058400" cy="3780522"/>
          </a:xfrm>
          <a:prstGeom prst="rect">
            <a:avLst/>
          </a:prstGeom>
          <a:noFill/>
        </p:spPr>
        <p:txBody>
          <a:bodyPr wrap="square" numCol="2" rtlCol="0">
            <a:spAutoFit/>
          </a:bodyPr>
          <a:lstStyle/>
          <a:p>
            <a:pPr marL="342900" indent="-342900">
              <a:lnSpc>
                <a:spcPct val="107000"/>
              </a:lnSpc>
              <a:buFont typeface="+mj-lt"/>
              <a:buAutoNum type="arabicPeriod"/>
            </a:pPr>
            <a:r>
              <a:rPr lang="en-US" sz="2800" dirty="0">
                <a:solidFill>
                  <a:srgbClr val="002060"/>
                </a:solidFill>
              </a:rPr>
              <a:t>Adirondack</a:t>
            </a:r>
          </a:p>
          <a:p>
            <a:pPr marL="342900" marR="0" lvl="0" indent="-342900">
              <a:lnSpc>
                <a:spcPct val="107000"/>
              </a:lnSpc>
              <a:buFont typeface="+mj-lt"/>
              <a:buAutoNum type="arabicPeriod"/>
            </a:pPr>
            <a:r>
              <a:rPr lang="en-US" sz="2800" dirty="0">
                <a:solidFill>
                  <a:srgbClr val="002060"/>
                </a:solidFill>
              </a:rPr>
              <a:t>Albany</a:t>
            </a:r>
          </a:p>
          <a:p>
            <a:pPr marL="342900" indent="-342900">
              <a:lnSpc>
                <a:spcPct val="107000"/>
              </a:lnSpc>
              <a:buFont typeface="+mj-lt"/>
              <a:buAutoNum type="arabicPeriod"/>
            </a:pPr>
            <a:r>
              <a:rPr lang="en-US" sz="2800" dirty="0">
                <a:solidFill>
                  <a:srgbClr val="002060"/>
                </a:solidFill>
              </a:rPr>
              <a:t>Alfred State</a:t>
            </a:r>
          </a:p>
          <a:p>
            <a:pPr marL="342900" marR="0" lvl="0" indent="-342900">
              <a:lnSpc>
                <a:spcPct val="107000"/>
              </a:lnSpc>
              <a:buFont typeface="+mj-lt"/>
              <a:buAutoNum type="arabicPeriod"/>
            </a:pPr>
            <a:r>
              <a:rPr lang="en-US" sz="2800" dirty="0">
                <a:solidFill>
                  <a:srgbClr val="002060"/>
                </a:solidFill>
              </a:rPr>
              <a:t>Binghamton</a:t>
            </a:r>
          </a:p>
          <a:p>
            <a:pPr marL="342900" indent="-342900">
              <a:lnSpc>
                <a:spcPct val="107000"/>
              </a:lnSpc>
              <a:buFont typeface="+mj-lt"/>
              <a:buAutoNum type="arabicPeriod"/>
            </a:pPr>
            <a:r>
              <a:rPr lang="en-US" sz="2800" dirty="0">
                <a:solidFill>
                  <a:srgbClr val="002060"/>
                </a:solidFill>
              </a:rPr>
              <a:t>Brockport</a:t>
            </a:r>
          </a:p>
          <a:p>
            <a:pPr marL="342900" indent="-342900">
              <a:lnSpc>
                <a:spcPct val="107000"/>
              </a:lnSpc>
              <a:buFont typeface="+mj-lt"/>
              <a:buAutoNum type="arabicPeriod"/>
            </a:pPr>
            <a:r>
              <a:rPr lang="en-US" sz="2800" dirty="0">
                <a:solidFill>
                  <a:srgbClr val="002060"/>
                </a:solidFill>
              </a:rPr>
              <a:t>Farmingdale</a:t>
            </a:r>
          </a:p>
          <a:p>
            <a:pPr marL="342900" indent="-342900">
              <a:lnSpc>
                <a:spcPct val="107000"/>
              </a:lnSpc>
              <a:buFont typeface="+mj-lt"/>
              <a:buAutoNum type="arabicPeriod"/>
            </a:pPr>
            <a:endParaRPr lang="en-US" sz="2800" dirty="0">
              <a:solidFill>
                <a:srgbClr val="002060"/>
              </a:solidFill>
            </a:endParaRPr>
          </a:p>
          <a:p>
            <a:pPr marL="342900" indent="-342900">
              <a:lnSpc>
                <a:spcPct val="107000"/>
              </a:lnSpc>
              <a:buFont typeface="+mj-lt"/>
              <a:buAutoNum type="arabicPeriod"/>
            </a:pPr>
            <a:endParaRPr lang="en-US" sz="2800" dirty="0">
              <a:solidFill>
                <a:srgbClr val="002060"/>
              </a:solidFill>
            </a:endParaRPr>
          </a:p>
          <a:p>
            <a:pPr marL="342900" indent="-342900">
              <a:lnSpc>
                <a:spcPct val="107000"/>
              </a:lnSpc>
              <a:buFont typeface="+mj-lt"/>
              <a:buAutoNum type="arabicPeriod"/>
            </a:pPr>
            <a:r>
              <a:rPr lang="en-US" sz="2800" dirty="0">
                <a:solidFill>
                  <a:srgbClr val="002060"/>
                </a:solidFill>
              </a:rPr>
              <a:t>Finger Lakes</a:t>
            </a:r>
          </a:p>
          <a:p>
            <a:pPr marL="342900" marR="0" lvl="0" indent="-342900">
              <a:lnSpc>
                <a:spcPct val="107000"/>
              </a:lnSpc>
              <a:buFont typeface="+mj-lt"/>
              <a:buAutoNum type="arabicPeriod"/>
            </a:pPr>
            <a:r>
              <a:rPr lang="en-US" sz="2800" dirty="0">
                <a:solidFill>
                  <a:srgbClr val="002060"/>
                </a:solidFill>
              </a:rPr>
              <a:t>Old Westbury</a:t>
            </a:r>
          </a:p>
          <a:p>
            <a:pPr marL="342900" marR="0" lvl="0" indent="-342900">
              <a:lnSpc>
                <a:spcPct val="107000"/>
              </a:lnSpc>
              <a:buFont typeface="+mj-lt"/>
              <a:buAutoNum type="arabicPeriod"/>
            </a:pPr>
            <a:r>
              <a:rPr lang="en-US" sz="2800" dirty="0">
                <a:solidFill>
                  <a:srgbClr val="002060"/>
                </a:solidFill>
              </a:rPr>
              <a:t>Oneonta</a:t>
            </a:r>
          </a:p>
          <a:p>
            <a:pPr marL="342900" marR="0" lvl="0" indent="-342900">
              <a:lnSpc>
                <a:spcPct val="107000"/>
              </a:lnSpc>
              <a:buFont typeface="+mj-lt"/>
              <a:buAutoNum type="arabicPeriod"/>
            </a:pPr>
            <a:r>
              <a:rPr lang="en-US" sz="2800" dirty="0">
                <a:solidFill>
                  <a:srgbClr val="002060"/>
                </a:solidFill>
              </a:rPr>
              <a:t>Oswego</a:t>
            </a:r>
          </a:p>
          <a:p>
            <a:pPr marL="342900" indent="-342900">
              <a:lnSpc>
                <a:spcPct val="107000"/>
              </a:lnSpc>
              <a:buFont typeface="+mj-lt"/>
              <a:buAutoNum type="arabicPeriod"/>
            </a:pPr>
            <a:r>
              <a:rPr lang="en-US" sz="2800" dirty="0">
                <a:solidFill>
                  <a:srgbClr val="002060"/>
                </a:solidFill>
              </a:rPr>
              <a:t>SUNY Poly</a:t>
            </a:r>
          </a:p>
          <a:p>
            <a:pPr marR="0" lvl="0">
              <a:lnSpc>
                <a:spcPct val="107000"/>
              </a:lnSpc>
            </a:pPr>
            <a:endParaRPr lang="en-US" sz="2400" dirty="0">
              <a:solidFill>
                <a:srgbClr val="002060"/>
              </a:solidFill>
            </a:endParaRPr>
          </a:p>
          <a:p>
            <a:pPr marL="457200" indent="-457200">
              <a:buFont typeface="Arial" panose="020B0604020202020204" pitchFamily="34" charset="0"/>
              <a:buChar char="•"/>
            </a:pPr>
            <a:endParaRPr lang="en-US" sz="2400" dirty="0">
              <a:solidFill>
                <a:srgbClr val="002060"/>
              </a:solidFill>
            </a:endParaRPr>
          </a:p>
        </p:txBody>
      </p:sp>
    </p:spTree>
    <p:extLst>
      <p:ext uri="{BB962C8B-B14F-4D97-AF65-F5344CB8AC3E}">
        <p14:creationId xmlns:p14="http://schemas.microsoft.com/office/powerpoint/2010/main" val="3197656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A2B8CC-BC6F-606F-6950-1E6A50912336}"/>
              </a:ext>
            </a:extLst>
          </p:cNvPr>
          <p:cNvSpPr txBox="1">
            <a:spLocks noGrp="1"/>
          </p:cNvSpPr>
          <p:nvPr>
            <p:ph type="title" idx="4294967295"/>
          </p:nvPr>
        </p:nvSpPr>
        <p:spPr>
          <a:xfrm>
            <a:off x="128016" y="548640"/>
            <a:ext cx="11932920" cy="6463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tx2">
                    <a:lumMod val="90000"/>
                    <a:lumOff val="10000"/>
                  </a:schemeClr>
                </a:solidFill>
                <a:effectLst/>
                <a:uLnTx/>
                <a:uFillTx/>
                <a:latin typeface="+mj-lt"/>
                <a:ea typeface="+mn-ea"/>
                <a:cs typeface="+mn-cs"/>
              </a:rPr>
              <a:t>Cohort One Outcomes</a:t>
            </a:r>
          </a:p>
        </p:txBody>
      </p:sp>
      <p:sp>
        <p:nvSpPr>
          <p:cNvPr id="4" name="TextBox 3">
            <a:extLst>
              <a:ext uri="{FF2B5EF4-FFF2-40B4-BE49-F238E27FC236}">
                <a16:creationId xmlns:a16="http://schemas.microsoft.com/office/drawing/2014/main" id="{8F762FFF-00D4-8FD1-0FA6-75DBB4E176B6}"/>
              </a:ext>
            </a:extLst>
          </p:cNvPr>
          <p:cNvSpPr txBox="1"/>
          <p:nvPr/>
        </p:nvSpPr>
        <p:spPr>
          <a:xfrm>
            <a:off x="1600200" y="1371600"/>
            <a:ext cx="10058400" cy="5078313"/>
          </a:xfrm>
          <a:prstGeom prst="rect">
            <a:avLst/>
          </a:prstGeom>
          <a:noFill/>
        </p:spPr>
        <p:txBody>
          <a:bodyPr wrap="square">
            <a:spAutoFit/>
          </a:bodyPr>
          <a:lstStyle/>
          <a:p>
            <a:pPr>
              <a:buFont typeface="Arial" panose="020B0604020202020204" pitchFamily="34" charset="0"/>
              <a:buChar char="•"/>
            </a:pPr>
            <a:r>
              <a:rPr lang="en-US" b="1" dirty="0">
                <a:solidFill>
                  <a:srgbClr val="002060"/>
                </a:solidFill>
                <a:effectLst/>
                <a:latin typeface="+mj-lt"/>
              </a:rPr>
              <a:t>UAlbany: </a:t>
            </a:r>
            <a:r>
              <a:rPr lang="en-US" dirty="0">
                <a:solidFill>
                  <a:srgbClr val="002060"/>
                </a:solidFill>
                <a:effectLst/>
                <a:latin typeface="+mj-lt"/>
              </a:rPr>
              <a:t> Embedding Google certificates</a:t>
            </a:r>
            <a:r>
              <a:rPr lang="en-US" dirty="0">
                <a:solidFill>
                  <a:srgbClr val="002060"/>
                </a:solidFill>
                <a:latin typeface="+mj-lt"/>
              </a:rPr>
              <a:t> </a:t>
            </a:r>
            <a:r>
              <a:rPr lang="en-US" dirty="0">
                <a:solidFill>
                  <a:srgbClr val="002060"/>
                </a:solidFill>
                <a:effectLst/>
                <a:latin typeface="+mj-lt"/>
              </a:rPr>
              <a:t>into coursework at the College of Emergency Preparedness, Homeland Security, and Cybersecurity by Fall 2025.</a:t>
            </a:r>
          </a:p>
          <a:p>
            <a:pPr>
              <a:buFont typeface="Arial" panose="020B0604020202020204" pitchFamily="34" charset="0"/>
              <a:buChar char="•"/>
            </a:pPr>
            <a:r>
              <a:rPr lang="en-US" b="1" dirty="0">
                <a:solidFill>
                  <a:srgbClr val="002060"/>
                </a:solidFill>
                <a:effectLst/>
                <a:latin typeface="+mj-lt"/>
              </a:rPr>
              <a:t>SUNY Adirondack: </a:t>
            </a:r>
            <a:r>
              <a:rPr lang="en-US" dirty="0">
                <a:solidFill>
                  <a:srgbClr val="002060"/>
                </a:solidFill>
                <a:effectLst/>
                <a:latin typeface="+mj-lt"/>
              </a:rPr>
              <a:t>Integrating </a:t>
            </a:r>
            <a:r>
              <a:rPr lang="en-US" b="1" dirty="0">
                <a:solidFill>
                  <a:srgbClr val="002060"/>
                </a:solidFill>
                <a:effectLst/>
                <a:latin typeface="+mj-lt"/>
              </a:rPr>
              <a:t>Cybersecurity</a:t>
            </a:r>
            <a:r>
              <a:rPr lang="en-US" dirty="0">
                <a:solidFill>
                  <a:srgbClr val="002060"/>
                </a:solidFill>
                <a:effectLst/>
                <a:latin typeface="+mj-lt"/>
              </a:rPr>
              <a:t> and </a:t>
            </a:r>
            <a:r>
              <a:rPr lang="en-US" b="1" dirty="0">
                <a:solidFill>
                  <a:srgbClr val="002060"/>
                </a:solidFill>
                <a:effectLst/>
                <a:latin typeface="+mj-lt"/>
              </a:rPr>
              <a:t>AI Essentials</a:t>
            </a:r>
            <a:r>
              <a:rPr lang="en-US" dirty="0">
                <a:solidFill>
                  <a:srgbClr val="002060"/>
                </a:solidFill>
                <a:effectLst/>
                <a:latin typeface="+mj-lt"/>
              </a:rPr>
              <a:t>.</a:t>
            </a:r>
          </a:p>
          <a:p>
            <a:pPr>
              <a:buFont typeface="Arial" panose="020B0604020202020204" pitchFamily="34" charset="0"/>
              <a:buChar char="•"/>
            </a:pPr>
            <a:r>
              <a:rPr lang="en-US" b="1" dirty="0">
                <a:solidFill>
                  <a:srgbClr val="002060"/>
                </a:solidFill>
                <a:effectLst/>
                <a:latin typeface="+mj-lt"/>
              </a:rPr>
              <a:t>Alfred State College: </a:t>
            </a:r>
            <a:r>
              <a:rPr lang="en-US" dirty="0">
                <a:solidFill>
                  <a:srgbClr val="002060"/>
                </a:solidFill>
                <a:effectLst/>
                <a:latin typeface="+mj-lt"/>
              </a:rPr>
              <a:t>Adding Google certifications, focusing on </a:t>
            </a:r>
            <a:r>
              <a:rPr lang="en-US" b="1" dirty="0">
                <a:solidFill>
                  <a:srgbClr val="002060"/>
                </a:solidFill>
                <a:effectLst/>
                <a:latin typeface="+mj-lt"/>
              </a:rPr>
              <a:t>high-dropout courses </a:t>
            </a:r>
            <a:r>
              <a:rPr lang="en-US" dirty="0">
                <a:solidFill>
                  <a:srgbClr val="002060"/>
                </a:solidFill>
                <a:effectLst/>
                <a:latin typeface="+mj-lt"/>
              </a:rPr>
              <a:t>and faculty professional </a:t>
            </a:r>
            <a:r>
              <a:rPr lang="en-US" dirty="0">
                <a:solidFill>
                  <a:srgbClr val="002060"/>
                </a:solidFill>
                <a:effectLst/>
              </a:rPr>
              <a:t>development</a:t>
            </a:r>
            <a:r>
              <a:rPr lang="en-US" dirty="0">
                <a:solidFill>
                  <a:srgbClr val="002060"/>
                </a:solidFill>
                <a:effectLst/>
                <a:latin typeface="+mj-lt"/>
              </a:rPr>
              <a:t>, with implementation running into 2025-2026.</a:t>
            </a:r>
          </a:p>
          <a:p>
            <a:pPr>
              <a:buFont typeface="Arial" panose="020B0604020202020204" pitchFamily="34" charset="0"/>
              <a:buChar char="•"/>
            </a:pPr>
            <a:r>
              <a:rPr lang="en-US" b="1" dirty="0">
                <a:solidFill>
                  <a:srgbClr val="002060"/>
                </a:solidFill>
                <a:effectLst/>
                <a:latin typeface="+mj-lt"/>
              </a:rPr>
              <a:t>Binghamton University: </a:t>
            </a:r>
            <a:r>
              <a:rPr lang="en-US" dirty="0">
                <a:solidFill>
                  <a:srgbClr val="002060"/>
                </a:solidFill>
                <a:effectLst/>
                <a:latin typeface="+mj-lt"/>
              </a:rPr>
              <a:t>Embedding five Google Certificates in </a:t>
            </a:r>
            <a:r>
              <a:rPr lang="en-US" b="1" dirty="0">
                <a:solidFill>
                  <a:srgbClr val="002060"/>
                </a:solidFill>
                <a:effectLst/>
                <a:latin typeface="+mj-lt"/>
              </a:rPr>
              <a:t>Computing and Digital and Data Studies </a:t>
            </a:r>
            <a:r>
              <a:rPr lang="en-US" dirty="0">
                <a:solidFill>
                  <a:srgbClr val="002060"/>
                </a:solidFill>
                <a:effectLst/>
                <a:latin typeface="+mj-lt"/>
              </a:rPr>
              <a:t>minors</a:t>
            </a:r>
          </a:p>
          <a:p>
            <a:pPr>
              <a:buFont typeface="Arial" panose="020B0604020202020204" pitchFamily="34" charset="0"/>
              <a:buChar char="•"/>
            </a:pPr>
            <a:r>
              <a:rPr lang="en-US" b="1" dirty="0">
                <a:solidFill>
                  <a:srgbClr val="002060"/>
                </a:solidFill>
                <a:effectLst/>
                <a:latin typeface="+mj-lt"/>
              </a:rPr>
              <a:t>SUNY Brockport</a:t>
            </a:r>
            <a:r>
              <a:rPr lang="en-US" b="0" dirty="0">
                <a:solidFill>
                  <a:srgbClr val="002060"/>
                </a:solidFill>
                <a:effectLst/>
                <a:latin typeface="+mj-lt"/>
              </a:rPr>
              <a:t>:</a:t>
            </a:r>
            <a:r>
              <a:rPr lang="en-US" dirty="0">
                <a:solidFill>
                  <a:srgbClr val="002060"/>
                </a:solidFill>
                <a:effectLst/>
                <a:latin typeface="+mj-lt"/>
              </a:rPr>
              <a:t> Integrating Google Career Certificates like </a:t>
            </a:r>
            <a:r>
              <a:rPr lang="en-US" b="1" dirty="0">
                <a:solidFill>
                  <a:srgbClr val="002060"/>
                </a:solidFill>
                <a:effectLst/>
                <a:latin typeface="+mj-lt"/>
              </a:rPr>
              <a:t>Cybersecurity and Project Management </a:t>
            </a:r>
            <a:r>
              <a:rPr lang="en-US" dirty="0">
                <a:solidFill>
                  <a:srgbClr val="002060"/>
                </a:solidFill>
                <a:effectLst/>
                <a:latin typeface="+mj-lt"/>
              </a:rPr>
              <a:t>into </a:t>
            </a:r>
            <a:r>
              <a:rPr lang="en-US" b="1" dirty="0">
                <a:solidFill>
                  <a:srgbClr val="002060"/>
                </a:solidFill>
                <a:effectLst/>
                <a:latin typeface="+mj-lt"/>
              </a:rPr>
              <a:t>undergrad and grad programs</a:t>
            </a:r>
            <a:r>
              <a:rPr lang="en-US" dirty="0">
                <a:solidFill>
                  <a:srgbClr val="002060"/>
                </a:solidFill>
                <a:effectLst/>
                <a:latin typeface="+mj-lt"/>
              </a:rPr>
              <a:t>, beginning in Fall 2025.</a:t>
            </a:r>
          </a:p>
          <a:p>
            <a:pPr>
              <a:buFont typeface="Arial" panose="020B0604020202020204" pitchFamily="34" charset="0"/>
              <a:buChar char="•"/>
            </a:pPr>
            <a:r>
              <a:rPr lang="en-US" b="1" dirty="0">
                <a:solidFill>
                  <a:srgbClr val="002060"/>
                </a:solidFill>
                <a:effectLst/>
                <a:latin typeface="+mj-lt"/>
              </a:rPr>
              <a:t>Farmingdale State College</a:t>
            </a:r>
            <a:r>
              <a:rPr lang="en-US" b="0" dirty="0">
                <a:solidFill>
                  <a:srgbClr val="002060"/>
                </a:solidFill>
                <a:effectLst/>
                <a:latin typeface="+mj-lt"/>
              </a:rPr>
              <a:t>:</a:t>
            </a:r>
            <a:r>
              <a:rPr lang="en-US" dirty="0">
                <a:solidFill>
                  <a:srgbClr val="002060"/>
                </a:solidFill>
                <a:effectLst/>
                <a:latin typeface="+mj-lt"/>
              </a:rPr>
              <a:t> Adding</a:t>
            </a:r>
            <a:r>
              <a:rPr lang="en-US" dirty="0">
                <a:solidFill>
                  <a:srgbClr val="002060"/>
                </a:solidFill>
                <a:latin typeface="+mj-lt"/>
              </a:rPr>
              <a:t> </a:t>
            </a:r>
            <a:r>
              <a:rPr lang="en-US" b="1" dirty="0">
                <a:solidFill>
                  <a:srgbClr val="002060"/>
                </a:solidFill>
                <a:effectLst/>
                <a:latin typeface="+mj-lt"/>
              </a:rPr>
              <a:t>IT Support and AI Essentials</a:t>
            </a:r>
            <a:r>
              <a:rPr lang="en-US" b="1" dirty="0">
                <a:solidFill>
                  <a:srgbClr val="002060"/>
                </a:solidFill>
                <a:latin typeface="+mj-lt"/>
              </a:rPr>
              <a:t> </a:t>
            </a:r>
            <a:r>
              <a:rPr lang="en-US" dirty="0">
                <a:solidFill>
                  <a:srgbClr val="002060"/>
                </a:solidFill>
                <a:effectLst/>
                <a:latin typeface="+mj-lt"/>
              </a:rPr>
              <a:t>starting Fall 2025</a:t>
            </a:r>
          </a:p>
          <a:p>
            <a:pPr>
              <a:buFont typeface="Arial" panose="020B0604020202020204" pitchFamily="34" charset="0"/>
              <a:buChar char="•"/>
            </a:pPr>
            <a:r>
              <a:rPr lang="en-US" b="1" dirty="0">
                <a:solidFill>
                  <a:srgbClr val="002060"/>
                </a:solidFill>
                <a:effectLst/>
                <a:latin typeface="+mj-lt"/>
              </a:rPr>
              <a:t>Finger Lakes Community College</a:t>
            </a:r>
            <a:r>
              <a:rPr lang="en-US" b="0" dirty="0">
                <a:solidFill>
                  <a:srgbClr val="002060"/>
                </a:solidFill>
                <a:effectLst/>
                <a:latin typeface="+mj-lt"/>
              </a:rPr>
              <a:t>:</a:t>
            </a:r>
            <a:r>
              <a:rPr lang="en-US" dirty="0">
                <a:solidFill>
                  <a:srgbClr val="002060"/>
                </a:solidFill>
                <a:effectLst/>
                <a:latin typeface="+mj-lt"/>
              </a:rPr>
              <a:t> Incorporating Google Certificates such as </a:t>
            </a:r>
            <a:r>
              <a:rPr lang="en-US" b="1" dirty="0">
                <a:solidFill>
                  <a:srgbClr val="002060"/>
                </a:solidFill>
                <a:effectLst/>
                <a:latin typeface="+mj-lt"/>
              </a:rPr>
              <a:t>Data Analytics and AI Essentials </a:t>
            </a:r>
            <a:r>
              <a:rPr lang="en-US" dirty="0">
                <a:solidFill>
                  <a:srgbClr val="002060"/>
                </a:solidFill>
                <a:effectLst/>
                <a:latin typeface="+mj-lt"/>
              </a:rPr>
              <a:t>into programs</a:t>
            </a:r>
            <a:endParaRPr lang="en-US" dirty="0">
              <a:solidFill>
                <a:srgbClr val="002060"/>
              </a:solidFill>
              <a:latin typeface="+mj-lt"/>
            </a:endParaRPr>
          </a:p>
          <a:p>
            <a:pPr>
              <a:buFont typeface="Arial" panose="020B0604020202020204" pitchFamily="34" charset="0"/>
              <a:buChar char="•"/>
            </a:pPr>
            <a:r>
              <a:rPr lang="en-US" b="1" dirty="0">
                <a:solidFill>
                  <a:srgbClr val="002060"/>
                </a:solidFill>
                <a:effectLst/>
                <a:latin typeface="+mj-lt"/>
              </a:rPr>
              <a:t>SUNY Old Westbury</a:t>
            </a:r>
            <a:r>
              <a:rPr lang="en-US" b="0" dirty="0">
                <a:solidFill>
                  <a:srgbClr val="002060"/>
                </a:solidFill>
                <a:effectLst/>
                <a:latin typeface="+mj-lt"/>
              </a:rPr>
              <a:t>:</a:t>
            </a:r>
            <a:r>
              <a:rPr lang="en-US" dirty="0">
                <a:solidFill>
                  <a:srgbClr val="002060"/>
                </a:solidFill>
                <a:effectLst/>
                <a:latin typeface="+mj-lt"/>
              </a:rPr>
              <a:t> Assessing Google Certificate integration in </a:t>
            </a:r>
            <a:r>
              <a:rPr lang="en-US" b="1" dirty="0">
                <a:solidFill>
                  <a:srgbClr val="002060"/>
                </a:solidFill>
                <a:effectLst/>
                <a:latin typeface="+mj-lt"/>
              </a:rPr>
              <a:t>Data Analytics, UX Design, and AI Essentials</a:t>
            </a:r>
          </a:p>
          <a:p>
            <a:pPr>
              <a:buFont typeface="Arial" panose="020B0604020202020204" pitchFamily="34" charset="0"/>
              <a:buChar char="•"/>
            </a:pPr>
            <a:r>
              <a:rPr lang="en-US" b="1" dirty="0">
                <a:solidFill>
                  <a:srgbClr val="002060"/>
                </a:solidFill>
                <a:effectLst/>
                <a:latin typeface="+mj-lt"/>
              </a:rPr>
              <a:t>SUNY Oneonta</a:t>
            </a:r>
            <a:r>
              <a:rPr lang="en-US" b="0" dirty="0">
                <a:solidFill>
                  <a:srgbClr val="002060"/>
                </a:solidFill>
                <a:effectLst/>
                <a:latin typeface="+mj-lt"/>
              </a:rPr>
              <a:t>:</a:t>
            </a:r>
            <a:r>
              <a:rPr lang="en-US" dirty="0">
                <a:solidFill>
                  <a:srgbClr val="002060"/>
                </a:solidFill>
                <a:effectLst/>
                <a:latin typeface="+mj-lt"/>
              </a:rPr>
              <a:t> Aligning Google Career Certificates with </a:t>
            </a:r>
            <a:r>
              <a:rPr lang="en-US" b="1" dirty="0">
                <a:solidFill>
                  <a:srgbClr val="002060"/>
                </a:solidFill>
                <a:effectLst/>
                <a:latin typeface="+mj-lt"/>
              </a:rPr>
              <a:t>Computer Science and Business courses </a:t>
            </a:r>
          </a:p>
          <a:p>
            <a:pPr>
              <a:buFont typeface="Arial" panose="020B0604020202020204" pitchFamily="34" charset="0"/>
              <a:buChar char="•"/>
            </a:pPr>
            <a:r>
              <a:rPr lang="en-US" b="1" dirty="0">
                <a:solidFill>
                  <a:srgbClr val="002060"/>
                </a:solidFill>
                <a:effectLst/>
                <a:latin typeface="+mj-lt"/>
              </a:rPr>
              <a:t>SUNY Oswego</a:t>
            </a:r>
            <a:r>
              <a:rPr lang="en-US" b="0" dirty="0">
                <a:solidFill>
                  <a:srgbClr val="002060"/>
                </a:solidFill>
                <a:effectLst/>
                <a:latin typeface="+mj-lt"/>
              </a:rPr>
              <a:t>:</a:t>
            </a:r>
            <a:r>
              <a:rPr lang="en-US" dirty="0">
                <a:solidFill>
                  <a:srgbClr val="002060"/>
                </a:solidFill>
                <a:effectLst/>
                <a:latin typeface="+mj-lt"/>
              </a:rPr>
              <a:t> The School of Business is evaluating certificates in </a:t>
            </a:r>
            <a:r>
              <a:rPr lang="en-US" b="1" dirty="0">
                <a:solidFill>
                  <a:srgbClr val="002060"/>
                </a:solidFill>
                <a:effectLst/>
                <a:latin typeface="+mj-lt"/>
              </a:rPr>
              <a:t>Digital Marketing, AI Essentials, and Project Management </a:t>
            </a:r>
          </a:p>
          <a:p>
            <a:pPr>
              <a:buFont typeface="Arial" panose="020B0604020202020204" pitchFamily="34" charset="0"/>
              <a:buChar char="•"/>
            </a:pPr>
            <a:r>
              <a:rPr lang="en-US" b="1" dirty="0">
                <a:solidFill>
                  <a:srgbClr val="002060"/>
                </a:solidFill>
                <a:effectLst/>
                <a:latin typeface="+mj-lt"/>
              </a:rPr>
              <a:t>SUNY Polytechnic Institute</a:t>
            </a:r>
            <a:r>
              <a:rPr lang="en-US" b="0" dirty="0">
                <a:solidFill>
                  <a:srgbClr val="002060"/>
                </a:solidFill>
                <a:effectLst/>
                <a:latin typeface="+mj-lt"/>
              </a:rPr>
              <a:t>:</a:t>
            </a:r>
            <a:r>
              <a:rPr lang="en-US" dirty="0">
                <a:solidFill>
                  <a:srgbClr val="002060"/>
                </a:solidFill>
                <a:effectLst/>
                <a:latin typeface="+mj-lt"/>
              </a:rPr>
              <a:t> Assessing integrating seven Google certificates across multiple programs.</a:t>
            </a:r>
            <a:endParaRPr lang="en-US" dirty="0">
              <a:solidFill>
                <a:srgbClr val="002060"/>
              </a:solidFill>
              <a:latin typeface="+mj-lt"/>
            </a:endParaRPr>
          </a:p>
        </p:txBody>
      </p:sp>
    </p:spTree>
    <p:extLst>
      <p:ext uri="{BB962C8B-B14F-4D97-AF65-F5344CB8AC3E}">
        <p14:creationId xmlns:p14="http://schemas.microsoft.com/office/powerpoint/2010/main" val="28484924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BDB8805-C7B1-4301-8DA3-285C2B7BD26A}"/>
              </a:ext>
            </a:extLst>
          </p:cNvPr>
          <p:cNvSpPr txBox="1">
            <a:spLocks noGrp="1"/>
          </p:cNvSpPr>
          <p:nvPr>
            <p:ph type="title" idx="4294967295"/>
          </p:nvPr>
        </p:nvSpPr>
        <p:spPr>
          <a:xfrm>
            <a:off x="128016" y="548640"/>
            <a:ext cx="11932920" cy="6463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tx2">
                    <a:lumMod val="90000"/>
                    <a:lumOff val="10000"/>
                  </a:schemeClr>
                </a:solidFill>
                <a:effectLst/>
                <a:uLnTx/>
                <a:uFillTx/>
                <a:latin typeface="+mj-lt"/>
                <a:ea typeface="+mn-ea"/>
                <a:cs typeface="+mn-cs"/>
              </a:rPr>
              <a:t>Cohort Two Goals</a:t>
            </a:r>
            <a:endParaRPr kumimoji="0" lang="en-US" sz="3600" b="1" i="0" u="none" strike="noStrike" kern="1200" cap="none" spc="0" normalizeH="0" baseline="0" noProof="0" dirty="0">
              <a:ln>
                <a:noFill/>
              </a:ln>
              <a:solidFill>
                <a:schemeClr val="accent1">
                  <a:lumMod val="50000"/>
                </a:schemeClr>
              </a:solidFill>
              <a:effectLst/>
              <a:uLnTx/>
              <a:uFillTx/>
              <a:latin typeface="Gotham Medium" pitchFamily="2" charset="0"/>
              <a:ea typeface="+mn-ea"/>
              <a:cs typeface="+mn-cs"/>
            </a:endParaRPr>
          </a:p>
        </p:txBody>
      </p:sp>
      <p:sp>
        <p:nvSpPr>
          <p:cNvPr id="3" name="TextBox 2">
            <a:extLst>
              <a:ext uri="{FF2B5EF4-FFF2-40B4-BE49-F238E27FC236}">
                <a16:creationId xmlns:a16="http://schemas.microsoft.com/office/drawing/2014/main" id="{1EE23138-D6B5-30FC-ED75-8AE342BE9D23}"/>
              </a:ext>
            </a:extLst>
          </p:cNvPr>
          <p:cNvSpPr txBox="1"/>
          <p:nvPr/>
        </p:nvSpPr>
        <p:spPr>
          <a:xfrm>
            <a:off x="1600200" y="1600200"/>
            <a:ext cx="10058400" cy="5189113"/>
          </a:xfrm>
          <a:prstGeom prst="rect">
            <a:avLst/>
          </a:prstGeom>
          <a:noFill/>
        </p:spPr>
        <p:txBody>
          <a:bodyPr wrap="square">
            <a:spAutoFit/>
          </a:bodyPr>
          <a:lstStyle/>
          <a:p>
            <a:pPr marR="0" lvl="0">
              <a:lnSpc>
                <a:spcPct val="115000"/>
              </a:lnSpc>
              <a:spcAft>
                <a:spcPts val="800"/>
              </a:spcAft>
              <a:buSzPts val="1000"/>
              <a:tabLst>
                <a:tab pos="457200" algn="l"/>
              </a:tabLst>
            </a:pPr>
            <a:r>
              <a:rPr lang="en-US" sz="2000" kern="100" dirty="0">
                <a:solidFill>
                  <a:srgbClr val="002060"/>
                </a:solidFill>
                <a:effectLst/>
                <a:ea typeface="Aptos" panose="020B0004020202020204" pitchFamily="34" charset="0"/>
                <a:cs typeface="Times New Roman" panose="02020603050405020304" pitchFamily="18" charset="0"/>
              </a:rPr>
              <a:t>The second cohort will include up </a:t>
            </a:r>
            <a:r>
              <a:rPr lang="en-US" sz="2000" kern="100" dirty="0">
                <a:solidFill>
                  <a:srgbClr val="002060"/>
                </a:solidFill>
                <a:cs typeface="Times New Roman" panose="02020603050405020304" pitchFamily="18" charset="0"/>
              </a:rPr>
              <a:t>to nine additional SUNY campuses and will focus on:</a:t>
            </a:r>
          </a:p>
          <a:p>
            <a:pPr marL="285750" marR="0" lvl="0" indent="-285750">
              <a:lnSpc>
                <a:spcPct val="115000"/>
              </a:lnSpc>
              <a:spcAft>
                <a:spcPts val="800"/>
              </a:spcAft>
              <a:buSzPts val="1000"/>
              <a:buFont typeface="Arial" panose="020B0604020202020204" pitchFamily="34" charset="0"/>
              <a:buChar char="•"/>
              <a:tabLst>
                <a:tab pos="457200" algn="l"/>
              </a:tabLst>
            </a:pPr>
            <a:r>
              <a:rPr lang="en-US" sz="2000" b="1" kern="100" dirty="0">
                <a:solidFill>
                  <a:srgbClr val="002060"/>
                </a:solidFill>
                <a:effectLst/>
                <a:ea typeface="Aptos" panose="020B0004020202020204" pitchFamily="34" charset="0"/>
                <a:cs typeface="Times New Roman" panose="02020603050405020304" pitchFamily="18" charset="0"/>
              </a:rPr>
              <a:t>Enhancing Curriculum Alignment</a:t>
            </a:r>
            <a:r>
              <a:rPr lang="en-US" sz="2000" kern="100" dirty="0">
                <a:solidFill>
                  <a:srgbClr val="002060"/>
                </a:solidFill>
                <a:effectLst/>
                <a:ea typeface="Aptos" panose="020B0004020202020204" pitchFamily="34" charset="0"/>
                <a:cs typeface="Times New Roman" panose="02020603050405020304" pitchFamily="18" charset="0"/>
              </a:rPr>
              <a:t>: Supporting faculty to identify and revise courses within </a:t>
            </a:r>
            <a:r>
              <a:rPr lang="en-US" sz="2000" b="1" u="sng" kern="100" dirty="0">
                <a:solidFill>
                  <a:srgbClr val="002060"/>
                </a:solidFill>
                <a:effectLst/>
                <a:ea typeface="Aptos" panose="020B0004020202020204" pitchFamily="34" charset="0"/>
                <a:cs typeface="Times New Roman" panose="02020603050405020304" pitchFamily="18" charset="0"/>
              </a:rPr>
              <a:t>the arts, humanities and social sciences </a:t>
            </a:r>
            <a:r>
              <a:rPr lang="en-US" sz="2000" kern="100" dirty="0">
                <a:solidFill>
                  <a:srgbClr val="002060"/>
                </a:solidFill>
                <a:effectLst/>
                <a:ea typeface="Aptos" panose="020B0004020202020204" pitchFamily="34" charset="0"/>
                <a:cs typeface="Times New Roman" panose="02020603050405020304" pitchFamily="18" charset="0"/>
              </a:rPr>
              <a:t>that can be enhanced with industry-recognized skills.</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000" b="1" kern="100" dirty="0">
                <a:solidFill>
                  <a:srgbClr val="002060"/>
                </a:solidFill>
                <a:effectLst/>
                <a:ea typeface="Aptos" panose="020B0004020202020204" pitchFamily="34" charset="0"/>
                <a:cs typeface="Times New Roman" panose="02020603050405020304" pitchFamily="18" charset="0"/>
              </a:rPr>
              <a:t>Faculty Training</a:t>
            </a:r>
            <a:r>
              <a:rPr lang="en-US" sz="2000" kern="100" dirty="0">
                <a:solidFill>
                  <a:srgbClr val="002060"/>
                </a:solidFill>
                <a:effectLst/>
                <a:ea typeface="Aptos" panose="020B0004020202020204" pitchFamily="34" charset="0"/>
                <a:cs typeface="Times New Roman" panose="02020603050405020304" pitchFamily="18" charset="0"/>
              </a:rPr>
              <a:t>: Providing faculty with comprehensive training on aligning industry credentials with existing courses while preserving academic integrity.</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000" b="1" kern="100" dirty="0">
                <a:solidFill>
                  <a:srgbClr val="002060"/>
                </a:solidFill>
                <a:effectLst/>
                <a:ea typeface="Aptos" panose="020B0004020202020204" pitchFamily="34" charset="0"/>
                <a:cs typeface="Times New Roman" panose="02020603050405020304" pitchFamily="18" charset="0"/>
              </a:rPr>
              <a:t>Recognizing Prior Learning</a:t>
            </a:r>
            <a:r>
              <a:rPr lang="en-US" sz="2000" kern="100" dirty="0">
                <a:solidFill>
                  <a:srgbClr val="002060"/>
                </a:solidFill>
                <a:effectLst/>
                <a:ea typeface="Aptos" panose="020B0004020202020204" pitchFamily="34" charset="0"/>
                <a:cs typeface="Times New Roman" panose="02020603050405020304" pitchFamily="18" charset="0"/>
              </a:rPr>
              <a:t>: Creating and implementing frameworks for awarding academic credit for previously completed industry credentials.</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000" b="1" kern="100" dirty="0">
                <a:solidFill>
                  <a:srgbClr val="002060"/>
                </a:solidFill>
                <a:effectLst/>
                <a:ea typeface="Aptos" panose="020B0004020202020204" pitchFamily="34" charset="0"/>
                <a:cs typeface="Times New Roman" panose="02020603050405020304" pitchFamily="18" charset="0"/>
              </a:rPr>
              <a:t>Offering Co-Curricular Opportunities</a:t>
            </a:r>
            <a:r>
              <a:rPr lang="en-US" sz="2000" kern="100" dirty="0">
                <a:solidFill>
                  <a:srgbClr val="002060"/>
                </a:solidFill>
                <a:effectLst/>
                <a:ea typeface="Aptos" panose="020B0004020202020204" pitchFamily="34" charset="0"/>
                <a:cs typeface="Times New Roman" panose="02020603050405020304" pitchFamily="18" charset="0"/>
              </a:rPr>
              <a:t>: Piloting pathways for industry credential completion through career services and other co-curricular models.  </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000" b="1" kern="100" dirty="0">
                <a:solidFill>
                  <a:srgbClr val="002060"/>
                </a:solidFill>
                <a:effectLst/>
                <a:ea typeface="Aptos" panose="020B0004020202020204" pitchFamily="34" charset="0"/>
                <a:cs typeface="Times New Roman" panose="02020603050405020304" pitchFamily="18" charset="0"/>
              </a:rPr>
              <a:t>Evaluating Impact</a:t>
            </a:r>
            <a:r>
              <a:rPr lang="en-US" sz="2000" kern="100" dirty="0">
                <a:solidFill>
                  <a:srgbClr val="002060"/>
                </a:solidFill>
                <a:effectLst/>
                <a:ea typeface="Aptos" panose="020B0004020202020204" pitchFamily="34" charset="0"/>
                <a:cs typeface="Times New Roman" panose="02020603050405020304" pitchFamily="18" charset="0"/>
              </a:rPr>
              <a:t>: Measuring effectiveness in advancing student outcomes, employability, and academic achievement, particularly in the humanities and social sciences.</a:t>
            </a:r>
          </a:p>
        </p:txBody>
      </p:sp>
    </p:spTree>
    <p:extLst>
      <p:ext uri="{BB962C8B-B14F-4D97-AF65-F5344CB8AC3E}">
        <p14:creationId xmlns:p14="http://schemas.microsoft.com/office/powerpoint/2010/main" val="9489685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F46E80E-040F-7A44-DC00-D51D0FD143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A3CA47-DCAC-AAF7-EF81-45BAB7D374E5}"/>
              </a:ext>
            </a:extLst>
          </p:cNvPr>
          <p:cNvSpPr txBox="1">
            <a:spLocks noGrp="1"/>
          </p:cNvSpPr>
          <p:nvPr>
            <p:ph type="title" idx="4294967295"/>
          </p:nvPr>
        </p:nvSpPr>
        <p:spPr>
          <a:xfrm>
            <a:off x="128016" y="548640"/>
            <a:ext cx="11932920" cy="9144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ctr" defTabSz="914400" rtl="0" eaLnBrk="1" fontAlgn="auto" latinLnBrk="0" hangingPunct="1">
              <a:lnSpc>
                <a:spcPct val="90000"/>
              </a:lnSpc>
              <a:spcBef>
                <a:spcPct val="0"/>
              </a:spcBef>
              <a:spcAft>
                <a:spcPts val="600"/>
              </a:spcAft>
              <a:buClrTx/>
              <a:buSzTx/>
              <a:buFontTx/>
              <a:buNone/>
              <a:tabLst/>
              <a:defRPr/>
            </a:pPr>
            <a:r>
              <a:rPr kumimoji="0" lang="en-US" sz="3600" b="1" i="0" u="none" strike="noStrike" kern="1200" cap="none" spc="0" normalizeH="0" baseline="0" noProof="0" dirty="0">
                <a:ln>
                  <a:noFill/>
                </a:ln>
                <a:solidFill>
                  <a:schemeClr val="tx2">
                    <a:lumMod val="90000"/>
                    <a:lumOff val="10000"/>
                  </a:schemeClr>
                </a:solidFill>
                <a:effectLst/>
                <a:uLnTx/>
                <a:uFillTx/>
                <a:latin typeface="+mj-lt"/>
                <a:ea typeface="+mn-ea"/>
                <a:cs typeface="+mn-cs"/>
              </a:rPr>
              <a:t>Enrollment Decline</a:t>
            </a:r>
          </a:p>
        </p:txBody>
      </p:sp>
      <p:sp>
        <p:nvSpPr>
          <p:cNvPr id="6" name="TextBox 5">
            <a:extLst>
              <a:ext uri="{FF2B5EF4-FFF2-40B4-BE49-F238E27FC236}">
                <a16:creationId xmlns:a16="http://schemas.microsoft.com/office/drawing/2014/main" id="{8A9ADE67-5935-5114-12C1-B517AC3DA99C}"/>
              </a:ext>
            </a:extLst>
          </p:cNvPr>
          <p:cNvSpPr txBox="1"/>
          <p:nvPr/>
        </p:nvSpPr>
        <p:spPr>
          <a:xfrm>
            <a:off x="1600200" y="1600200"/>
            <a:ext cx="10058400" cy="4401205"/>
          </a:xfrm>
          <a:prstGeom prst="rect">
            <a:avLst/>
          </a:prstGeom>
          <a:noFill/>
        </p:spPr>
        <p:txBody>
          <a:bodyPr wrap="square" lIns="91440" tIns="45720" rIns="91440" bIns="45720" anchor="t">
            <a:spAutoFit/>
          </a:bodyPr>
          <a:lstStyle/>
          <a:p>
            <a:r>
              <a:rPr lang="en-US" sz="2800" dirty="0">
                <a:solidFill>
                  <a:srgbClr val="002060"/>
                </a:solidFill>
              </a:rPr>
              <a:t>"</a:t>
            </a:r>
            <a:r>
              <a:rPr lang="en-US" sz="2800" b="0" i="0" dirty="0">
                <a:solidFill>
                  <a:srgbClr val="002060"/>
                </a:solidFill>
                <a:effectLst/>
              </a:rPr>
              <a:t>Liberal arts and humanities majors have experienced some of the most significant drops. From 2018 to 2023, the number of students majoring in liberal arts and humanities fell by nearly 30 percent. Area, ethnic, and civilization studies declined by 39 percent, while English language and literature dropped by 15 percent and foreign languages by 16 percent. These fields, once considered the intellectual foundation of a college education, are increasingly seen as disconnected from clear career outcomes</a:t>
            </a:r>
            <a:r>
              <a:rPr lang="en-US" sz="2800" dirty="0">
                <a:solidFill>
                  <a:srgbClr val="002060"/>
                </a:solidFill>
              </a:rPr>
              <a:t>."</a:t>
            </a:r>
            <a:r>
              <a:rPr lang="en-US" sz="2400" baseline="30000" dirty="0">
                <a:solidFill>
                  <a:srgbClr val="002060"/>
                </a:solidFill>
              </a:rPr>
              <a:t>1</a:t>
            </a:r>
            <a:r>
              <a:rPr lang="en-US" sz="2800" b="0" i="0" dirty="0">
                <a:solidFill>
                  <a:srgbClr val="002060"/>
                </a:solidFill>
                <a:effectLst/>
              </a:rPr>
              <a:t> </a:t>
            </a:r>
            <a:endParaRPr lang="en-US" sz="2800" dirty="0">
              <a:solidFill>
                <a:srgbClr val="002060"/>
              </a:solidFill>
            </a:endParaRPr>
          </a:p>
        </p:txBody>
      </p:sp>
      <p:sp>
        <p:nvSpPr>
          <p:cNvPr id="3" name="TextBox 2">
            <a:extLst>
              <a:ext uri="{FF2B5EF4-FFF2-40B4-BE49-F238E27FC236}">
                <a16:creationId xmlns:a16="http://schemas.microsoft.com/office/drawing/2014/main" id="{B5E5AA2F-9A7C-54F6-F7C0-FF4D0E6C3152}"/>
              </a:ext>
            </a:extLst>
          </p:cNvPr>
          <p:cNvSpPr txBox="1"/>
          <p:nvPr/>
        </p:nvSpPr>
        <p:spPr>
          <a:xfrm>
            <a:off x="457200" y="6172200"/>
            <a:ext cx="7772400" cy="276999"/>
          </a:xfrm>
          <a:prstGeom prst="rect">
            <a:avLst/>
          </a:prstGeom>
          <a:noFill/>
        </p:spPr>
        <p:txBody>
          <a:bodyPr wrap="square" rtlCol="0">
            <a:spAutoFit/>
          </a:bodyPr>
          <a:lstStyle/>
          <a:p>
            <a:r>
              <a:rPr lang="en-US" sz="1200" dirty="0">
                <a:solidFill>
                  <a:schemeClr val="tx2">
                    <a:lumMod val="90000"/>
                    <a:lumOff val="10000"/>
                  </a:schemeClr>
                </a:solidFill>
              </a:rPr>
              <a:t>1 Burning</a:t>
            </a:r>
            <a:r>
              <a:rPr lang="en-US" sz="1200" dirty="0">
                <a:solidFill>
                  <a:schemeClr val="tx2">
                    <a:lumMod val="90000"/>
                    <a:lumOff val="10000"/>
                  </a:schemeClr>
                </a:solidFill>
                <a:ea typeface="+mn-lt"/>
                <a:cs typeface="+mn-lt"/>
              </a:rPr>
              <a:t> Glass Institute How Changing College Majors Are Reshaping the Future Workforce, 2023</a:t>
            </a:r>
          </a:p>
        </p:txBody>
      </p:sp>
    </p:spTree>
    <p:extLst>
      <p:ext uri="{BB962C8B-B14F-4D97-AF65-F5344CB8AC3E}">
        <p14:creationId xmlns:p14="http://schemas.microsoft.com/office/powerpoint/2010/main" val="40599212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BD1255C-111D-CFC1-D0B1-91F6A7FD47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6C0C59-D08D-CA08-E087-78A12FDE13A8}"/>
              </a:ext>
            </a:extLst>
          </p:cNvPr>
          <p:cNvSpPr txBox="1">
            <a:spLocks noGrp="1"/>
          </p:cNvSpPr>
          <p:nvPr>
            <p:ph type="title" idx="4294967295"/>
          </p:nvPr>
        </p:nvSpPr>
        <p:spPr>
          <a:xfrm>
            <a:off x="128016" y="548640"/>
            <a:ext cx="11932920" cy="9144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ctr" defTabSz="914400" rtl="0" eaLnBrk="1" fontAlgn="auto" latinLnBrk="0" hangingPunct="1">
              <a:lnSpc>
                <a:spcPct val="90000"/>
              </a:lnSpc>
              <a:spcBef>
                <a:spcPct val="0"/>
              </a:spcBef>
              <a:spcAft>
                <a:spcPts val="600"/>
              </a:spcAft>
              <a:buClrTx/>
              <a:buSzTx/>
              <a:buFontTx/>
              <a:buNone/>
              <a:tabLst/>
              <a:defRPr/>
            </a:pPr>
            <a:r>
              <a:rPr kumimoji="0" lang="en-US" sz="3600" b="1" i="0" u="none" strike="noStrike" kern="1200" cap="none" spc="0" normalizeH="0" baseline="0" noProof="0" dirty="0">
                <a:ln>
                  <a:noFill/>
                </a:ln>
                <a:solidFill>
                  <a:schemeClr val="tx2">
                    <a:lumMod val="90000"/>
                    <a:lumOff val="10000"/>
                  </a:schemeClr>
                </a:solidFill>
                <a:effectLst/>
                <a:uLnTx/>
                <a:uFillTx/>
                <a:latin typeface="+mj-lt"/>
                <a:ea typeface="+mn-ea"/>
                <a:cs typeface="+mn-cs"/>
              </a:rPr>
              <a:t>Value of Humanities</a:t>
            </a:r>
          </a:p>
        </p:txBody>
      </p:sp>
      <p:sp>
        <p:nvSpPr>
          <p:cNvPr id="7" name="TextBox 6">
            <a:extLst>
              <a:ext uri="{FF2B5EF4-FFF2-40B4-BE49-F238E27FC236}">
                <a16:creationId xmlns:a16="http://schemas.microsoft.com/office/drawing/2014/main" id="{EA34AC11-D48F-7E55-33DB-641472C15DFB}"/>
              </a:ext>
            </a:extLst>
          </p:cNvPr>
          <p:cNvSpPr txBox="1"/>
          <p:nvPr/>
        </p:nvSpPr>
        <p:spPr>
          <a:xfrm>
            <a:off x="1600200" y="1600200"/>
            <a:ext cx="10058400" cy="3416320"/>
          </a:xfrm>
          <a:prstGeom prst="rect">
            <a:avLst/>
          </a:prstGeom>
          <a:noFill/>
        </p:spPr>
        <p:txBody>
          <a:bodyPr wrap="square" lIns="91440" tIns="45720" rIns="91440" bIns="45720" anchor="t">
            <a:spAutoFit/>
          </a:bodyPr>
          <a:lstStyle/>
          <a:p>
            <a:r>
              <a:rPr lang="en-US" sz="2400" dirty="0">
                <a:solidFill>
                  <a:srgbClr val="002060"/>
                </a:solidFill>
              </a:rPr>
              <a:t>“Fields like history, literature, and philosophy have long developed critical thinking, ethical reasoning, and cultural understanding—skills that contribute to both personal growth and democratic life. As artificial intelligence automates more technical tasks, human skills like creativity, empathy, and judgment may become more valuable, not less. These are often cultivated through the humanities. While the shift toward career-focused education is understandable, maintaining space for the humanities could help ensure society remains thoughtful, adaptable, and equipped to meet the challenges of an AI-driven world.”</a:t>
            </a:r>
            <a:r>
              <a:rPr lang="en-US" sz="2400" baseline="30000" dirty="0">
                <a:solidFill>
                  <a:srgbClr val="002060"/>
                </a:solidFill>
              </a:rPr>
              <a:t>2</a:t>
            </a:r>
            <a:endParaRPr lang="en-US" sz="1400" dirty="0">
              <a:solidFill>
                <a:srgbClr val="002060"/>
              </a:solidFill>
              <a:ea typeface="+mn-lt"/>
              <a:cs typeface="+mn-lt"/>
            </a:endParaRPr>
          </a:p>
        </p:txBody>
      </p:sp>
      <p:sp>
        <p:nvSpPr>
          <p:cNvPr id="3" name="TextBox 2">
            <a:extLst>
              <a:ext uri="{FF2B5EF4-FFF2-40B4-BE49-F238E27FC236}">
                <a16:creationId xmlns:a16="http://schemas.microsoft.com/office/drawing/2014/main" id="{542307BB-535F-AA49-7251-0969DAAE0984}"/>
              </a:ext>
            </a:extLst>
          </p:cNvPr>
          <p:cNvSpPr txBox="1"/>
          <p:nvPr/>
        </p:nvSpPr>
        <p:spPr>
          <a:xfrm>
            <a:off x="457200" y="6172200"/>
            <a:ext cx="7772400" cy="276999"/>
          </a:xfrm>
          <a:prstGeom prst="rect">
            <a:avLst/>
          </a:prstGeom>
          <a:noFill/>
        </p:spPr>
        <p:txBody>
          <a:bodyPr wrap="square" rtlCol="0">
            <a:spAutoFit/>
          </a:bodyPr>
          <a:lstStyle/>
          <a:p>
            <a:r>
              <a:rPr lang="en-US" sz="1200" dirty="0">
                <a:solidFill>
                  <a:schemeClr val="tx2">
                    <a:lumMod val="90000"/>
                    <a:lumOff val="10000"/>
                  </a:schemeClr>
                </a:solidFill>
                <a:ea typeface="+mn-lt"/>
                <a:cs typeface="+mn-lt"/>
              </a:rPr>
              <a:t>2 Burning Glass Institute How Changing College Majors Are Reshaping the Future Workforce, 2023</a:t>
            </a:r>
            <a:endParaRPr lang="en-US" sz="1200" dirty="0"/>
          </a:p>
        </p:txBody>
      </p:sp>
    </p:spTree>
    <p:extLst>
      <p:ext uri="{BB962C8B-B14F-4D97-AF65-F5344CB8AC3E}">
        <p14:creationId xmlns:p14="http://schemas.microsoft.com/office/powerpoint/2010/main" val="1185238958"/>
      </p:ext>
    </p:extLst>
  </p:cSld>
  <p:clrMapOvr>
    <a:masterClrMapping/>
  </p:clrMapOvr>
</p:sld>
</file>

<file path=ppt/theme/theme1.xml><?xml version="1.0" encoding="utf-8"?>
<a:theme xmlns:a="http://schemas.openxmlformats.org/drawingml/2006/main" name="1_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SUNY PP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146</TotalTime>
  <Words>2718</Words>
  <Application>Microsoft Office PowerPoint</Application>
  <PresentationFormat>Widescreen</PresentationFormat>
  <Paragraphs>233</Paragraphs>
  <Slides>25</Slides>
  <Notes>8</Notes>
  <HiddenSlides>0</HiddenSlides>
  <MMClips>0</MMClips>
  <ScaleCrop>false</ScaleCrop>
  <HeadingPairs>
    <vt:vector size="6" baseType="variant">
      <vt:variant>
        <vt:lpstr>Fonts Used</vt:lpstr>
      </vt:variant>
      <vt:variant>
        <vt:i4>12</vt:i4>
      </vt:variant>
      <vt:variant>
        <vt:lpstr>Theme</vt:lpstr>
      </vt:variant>
      <vt:variant>
        <vt:i4>2</vt:i4>
      </vt:variant>
      <vt:variant>
        <vt:lpstr>Slide Titles</vt:lpstr>
      </vt:variant>
      <vt:variant>
        <vt:i4>25</vt:i4>
      </vt:variant>
    </vt:vector>
  </HeadingPairs>
  <TitlesOfParts>
    <vt:vector size="39" baseType="lpstr">
      <vt:lpstr>Aptos</vt:lpstr>
      <vt:lpstr>Aptos Display</vt:lpstr>
      <vt:lpstr>Arial</vt:lpstr>
      <vt:lpstr>Calibri</vt:lpstr>
      <vt:lpstr>Courier New</vt:lpstr>
      <vt:lpstr>Georgia</vt:lpstr>
      <vt:lpstr>Gotham Bold</vt:lpstr>
      <vt:lpstr>Gotham Medium</vt:lpstr>
      <vt:lpstr>Helvetica</vt:lpstr>
      <vt:lpstr>Helvetica Light</vt:lpstr>
      <vt:lpstr>Symbol</vt:lpstr>
      <vt:lpstr>Times New Roman</vt:lpstr>
      <vt:lpstr>1_Custom Design</vt:lpstr>
      <vt:lpstr>SUNY PPT</vt:lpstr>
      <vt:lpstr>Embedding Industry Certificates into Credit Courses Cohort Two</vt:lpstr>
      <vt:lpstr>Project Background</vt:lpstr>
      <vt:lpstr>“Broadly educated, Specifically Skilled”</vt:lpstr>
      <vt:lpstr>Grow with Google (GWG) Certificates</vt:lpstr>
      <vt:lpstr>Cohort One Participating Campuses</vt:lpstr>
      <vt:lpstr>Cohort One Outcomes</vt:lpstr>
      <vt:lpstr>Cohort Two Goals</vt:lpstr>
      <vt:lpstr>Enrollment Decline</vt:lpstr>
      <vt:lpstr>Value of Humanities</vt:lpstr>
      <vt:lpstr>Value-Added Skills for Humanities Grads </vt:lpstr>
      <vt:lpstr>Value of Certificates to Humanities Degrees</vt:lpstr>
      <vt:lpstr>Employability</vt:lpstr>
      <vt:lpstr>Lightcast Analysis  - August 2025</vt:lpstr>
      <vt:lpstr>Core Technology Skills in High Demand (UG)</vt:lpstr>
      <vt:lpstr>    Core Technology Skills in High Demand (Grad)</vt:lpstr>
      <vt:lpstr>     UG Core Technology Skills mapped to GWG </vt:lpstr>
      <vt:lpstr>Grad Core Technology Skills mapped to GWG</vt:lpstr>
      <vt:lpstr>Humanities Examples</vt:lpstr>
      <vt:lpstr>Social Sciences Examples</vt:lpstr>
      <vt:lpstr>Examples for the Arts</vt:lpstr>
      <vt:lpstr>Campus Co-curricular Options</vt:lpstr>
      <vt:lpstr>Timeline and Campus Commitments</vt:lpstr>
      <vt:lpstr>Funding Overview</vt:lpstr>
      <vt:lpstr>Next Steps in Process</vt:lpstr>
      <vt:lpstr>QUESTIONS?  </vt:lpstr>
    </vt:vector>
  </TitlesOfParts>
  <Company>SUNY System Administration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Hassan, Marianne</dc:creator>
  <cp:lastModifiedBy>Grace, Rebecca</cp:lastModifiedBy>
  <cp:revision>3</cp:revision>
  <dcterms:created xsi:type="dcterms:W3CDTF">2023-09-08T13:09:31Z</dcterms:created>
  <dcterms:modified xsi:type="dcterms:W3CDTF">2025-10-31T15:24:19Z</dcterms:modified>
</cp:coreProperties>
</file>