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57"/>
  </p:notesMasterIdLst>
  <p:handoutMasterIdLst>
    <p:handoutMasterId r:id="rId58"/>
  </p:handoutMasterIdLst>
  <p:sldIdLst>
    <p:sldId id="665" r:id="rId2"/>
    <p:sldId id="675" r:id="rId3"/>
    <p:sldId id="1645" r:id="rId4"/>
    <p:sldId id="892" r:id="rId5"/>
    <p:sldId id="1614" r:id="rId6"/>
    <p:sldId id="319" r:id="rId7"/>
    <p:sldId id="876" r:id="rId8"/>
    <p:sldId id="1621" r:id="rId9"/>
    <p:sldId id="878" r:id="rId10"/>
    <p:sldId id="873" r:id="rId11"/>
    <p:sldId id="1623" r:id="rId12"/>
    <p:sldId id="1624" r:id="rId13"/>
    <p:sldId id="879" r:id="rId14"/>
    <p:sldId id="880" r:id="rId15"/>
    <p:sldId id="881" r:id="rId16"/>
    <p:sldId id="882" r:id="rId17"/>
    <p:sldId id="1625" r:id="rId18"/>
    <p:sldId id="1626" r:id="rId19"/>
    <p:sldId id="1627" r:id="rId20"/>
    <p:sldId id="883" r:id="rId21"/>
    <p:sldId id="1628" r:id="rId22"/>
    <p:sldId id="1629" r:id="rId23"/>
    <p:sldId id="884" r:id="rId24"/>
    <p:sldId id="575" r:id="rId25"/>
    <p:sldId id="886" r:id="rId26"/>
    <p:sldId id="577" r:id="rId27"/>
    <p:sldId id="1631" r:id="rId28"/>
    <p:sldId id="885" r:id="rId29"/>
    <p:sldId id="1630" r:id="rId30"/>
    <p:sldId id="578" r:id="rId31"/>
    <p:sldId id="888" r:id="rId32"/>
    <p:sldId id="889" r:id="rId33"/>
    <p:sldId id="1663" r:id="rId34"/>
    <p:sldId id="1710" r:id="rId35"/>
    <p:sldId id="1711" r:id="rId36"/>
    <p:sldId id="1702" r:id="rId37"/>
    <p:sldId id="1714" r:id="rId38"/>
    <p:sldId id="1716" r:id="rId39"/>
    <p:sldId id="1701" r:id="rId40"/>
    <p:sldId id="1638" r:id="rId41"/>
    <p:sldId id="1641" r:id="rId42"/>
    <p:sldId id="1717" r:id="rId43"/>
    <p:sldId id="1639" r:id="rId44"/>
    <p:sldId id="1643" r:id="rId45"/>
    <p:sldId id="1640" r:id="rId46"/>
    <p:sldId id="1719" r:id="rId47"/>
    <p:sldId id="1721" r:id="rId48"/>
    <p:sldId id="1635" r:id="rId49"/>
    <p:sldId id="1720" r:id="rId50"/>
    <p:sldId id="1636" r:id="rId51"/>
    <p:sldId id="651" r:id="rId52"/>
    <p:sldId id="891" r:id="rId53"/>
    <p:sldId id="890" r:id="rId54"/>
    <p:sldId id="1634" r:id="rId55"/>
    <p:sldId id="1632" r:id="rId5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Jessica" initials="MJ" lastIdx="3" clrIdx="0">
    <p:extLst>
      <p:ext uri="{19B8F6BF-5375-455C-9EA6-DF929625EA0E}">
        <p15:presenceInfo xmlns:p15="http://schemas.microsoft.com/office/powerpoint/2012/main" userId="S::Jessica.Miller@suny.edu::6ac89dbd-f543-4dfa-8c84-5939b8af2e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2A6"/>
    <a:srgbClr val="165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70C5E-EE0D-417B-9145-21343493789D}" v="11" dt="2023-12-19T16:12:52.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61692" autoAdjust="0"/>
  </p:normalViewPr>
  <p:slideViewPr>
    <p:cSldViewPr snapToGrid="0" snapToObjects="1">
      <p:cViewPr varScale="1">
        <p:scale>
          <a:sx n="70" d="100"/>
          <a:sy n="70" d="100"/>
        </p:scale>
        <p:origin x="2574" y="66"/>
      </p:cViewPr>
      <p:guideLst>
        <p:guide orient="horz" pos="2160"/>
        <p:guide pos="2880"/>
      </p:guideLst>
    </p:cSldViewPr>
  </p:slideViewPr>
  <p:outlineViewPr>
    <p:cViewPr>
      <p:scale>
        <a:sx n="33" d="100"/>
        <a:sy n="33" d="100"/>
      </p:scale>
      <p:origin x="0" y="-12090"/>
    </p:cViewPr>
  </p:outlineViewPr>
  <p:notesTextViewPr>
    <p:cViewPr>
      <p:scale>
        <a:sx n="150" d="100"/>
        <a:sy n="150" d="100"/>
      </p:scale>
      <p:origin x="0" y="0"/>
    </p:cViewPr>
  </p:notesTextViewPr>
  <p:sorterViewPr>
    <p:cViewPr varScale="1">
      <p:scale>
        <a:sx n="1" d="1"/>
        <a:sy n="1" d="1"/>
      </p:scale>
      <p:origin x="0" y="-50200"/>
    </p:cViewPr>
  </p:sorterViewPr>
  <p:notesViewPr>
    <p:cSldViewPr snapToGrid="0" snapToObjects="1">
      <p:cViewPr varScale="1">
        <p:scale>
          <a:sx n="82" d="100"/>
          <a:sy n="82" d="100"/>
        </p:scale>
        <p:origin x="391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Jessica" userId="6ac89dbd-f543-4dfa-8c84-5939b8af2e56" providerId="ADAL" clId="{12670C5E-EE0D-417B-9145-21343493789D}"/>
    <pc:docChg chg="custSel modSld">
      <pc:chgData name="Miller, Jessica" userId="6ac89dbd-f543-4dfa-8c84-5939b8af2e56" providerId="ADAL" clId="{12670C5E-EE0D-417B-9145-21343493789D}" dt="2023-12-19T16:12:57.380" v="110" actId="27636"/>
      <pc:docMkLst>
        <pc:docMk/>
      </pc:docMkLst>
      <pc:sldChg chg="modNotes">
        <pc:chgData name="Miller, Jessica" userId="6ac89dbd-f543-4dfa-8c84-5939b8af2e56" providerId="ADAL" clId="{12670C5E-EE0D-417B-9145-21343493789D}" dt="2023-12-19T16:12:51.450" v="9" actId="368"/>
        <pc:sldMkLst>
          <pc:docMk/>
          <pc:sldMk cId="0" sldId="319"/>
        </pc:sldMkLst>
      </pc:sldChg>
      <pc:sldChg chg="modNotes">
        <pc:chgData name="Miller, Jessica" userId="6ac89dbd-f543-4dfa-8c84-5939b8af2e56" providerId="ADAL" clId="{12670C5E-EE0D-417B-9145-21343493789D}" dt="2023-12-19T16:12:51.512" v="45" actId="368"/>
        <pc:sldMkLst>
          <pc:docMk/>
          <pc:sldMk cId="0" sldId="575"/>
        </pc:sldMkLst>
      </pc:sldChg>
      <pc:sldChg chg="modNotes">
        <pc:chgData name="Miller, Jessica" userId="6ac89dbd-f543-4dfa-8c84-5939b8af2e56" providerId="ADAL" clId="{12670C5E-EE0D-417B-9145-21343493789D}" dt="2023-12-19T16:12:51.519" v="49" actId="368"/>
        <pc:sldMkLst>
          <pc:docMk/>
          <pc:sldMk cId="0" sldId="577"/>
        </pc:sldMkLst>
      </pc:sldChg>
      <pc:sldChg chg="modNotes">
        <pc:chgData name="Miller, Jessica" userId="6ac89dbd-f543-4dfa-8c84-5939b8af2e56" providerId="ADAL" clId="{12670C5E-EE0D-417B-9145-21343493789D}" dt="2023-12-19T16:12:51.533" v="57" actId="368"/>
        <pc:sldMkLst>
          <pc:docMk/>
          <pc:sldMk cId="0" sldId="578"/>
        </pc:sldMkLst>
      </pc:sldChg>
      <pc:sldChg chg="modNotes">
        <pc:chgData name="Miller, Jessica" userId="6ac89dbd-f543-4dfa-8c84-5939b8af2e56" providerId="ADAL" clId="{12670C5E-EE0D-417B-9145-21343493789D}" dt="2023-12-19T16:12:51.614" v="99" actId="368"/>
        <pc:sldMkLst>
          <pc:docMk/>
          <pc:sldMk cId="1284936339" sldId="651"/>
        </pc:sldMkLst>
      </pc:sldChg>
      <pc:sldChg chg="modNotes">
        <pc:chgData name="Miller, Jessica" userId="6ac89dbd-f543-4dfa-8c84-5939b8af2e56" providerId="ADAL" clId="{12670C5E-EE0D-417B-9145-21343493789D}" dt="2023-12-19T16:12:51.435" v="1" actId="368"/>
        <pc:sldMkLst>
          <pc:docMk/>
          <pc:sldMk cId="0" sldId="675"/>
        </pc:sldMkLst>
      </pc:sldChg>
      <pc:sldChg chg="modNotes">
        <pc:chgData name="Miller, Jessica" userId="6ac89dbd-f543-4dfa-8c84-5939b8af2e56" providerId="ADAL" clId="{12670C5E-EE0D-417B-9145-21343493789D}" dt="2023-12-19T16:12:51.463" v="17" actId="368"/>
        <pc:sldMkLst>
          <pc:docMk/>
          <pc:sldMk cId="2097275185" sldId="873"/>
        </pc:sldMkLst>
      </pc:sldChg>
      <pc:sldChg chg="modNotes">
        <pc:chgData name="Miller, Jessica" userId="6ac89dbd-f543-4dfa-8c84-5939b8af2e56" providerId="ADAL" clId="{12670C5E-EE0D-417B-9145-21343493789D}" dt="2023-12-19T16:12:51.453" v="11" actId="368"/>
        <pc:sldMkLst>
          <pc:docMk/>
          <pc:sldMk cId="1511175261" sldId="876"/>
        </pc:sldMkLst>
      </pc:sldChg>
      <pc:sldChg chg="modNotes">
        <pc:chgData name="Miller, Jessica" userId="6ac89dbd-f543-4dfa-8c84-5939b8af2e56" providerId="ADAL" clId="{12670C5E-EE0D-417B-9145-21343493789D}" dt="2023-12-19T16:12:51.460" v="15" actId="368"/>
        <pc:sldMkLst>
          <pc:docMk/>
          <pc:sldMk cId="3103257205" sldId="878"/>
        </pc:sldMkLst>
      </pc:sldChg>
      <pc:sldChg chg="modNotes">
        <pc:chgData name="Miller, Jessica" userId="6ac89dbd-f543-4dfa-8c84-5939b8af2e56" providerId="ADAL" clId="{12670C5E-EE0D-417B-9145-21343493789D}" dt="2023-12-19T16:12:51.474" v="23" actId="368"/>
        <pc:sldMkLst>
          <pc:docMk/>
          <pc:sldMk cId="2239862779" sldId="879"/>
        </pc:sldMkLst>
      </pc:sldChg>
      <pc:sldChg chg="modNotes">
        <pc:chgData name="Miller, Jessica" userId="6ac89dbd-f543-4dfa-8c84-5939b8af2e56" providerId="ADAL" clId="{12670C5E-EE0D-417B-9145-21343493789D}" dt="2023-12-19T16:12:57.272" v="108" actId="27636"/>
        <pc:sldMkLst>
          <pc:docMk/>
          <pc:sldMk cId="2694267681" sldId="880"/>
        </pc:sldMkLst>
      </pc:sldChg>
      <pc:sldChg chg="modNotes">
        <pc:chgData name="Miller, Jessica" userId="6ac89dbd-f543-4dfa-8c84-5939b8af2e56" providerId="ADAL" clId="{12670C5E-EE0D-417B-9145-21343493789D}" dt="2023-12-19T16:12:57.369" v="109" actId="27636"/>
        <pc:sldMkLst>
          <pc:docMk/>
          <pc:sldMk cId="2413051232" sldId="881"/>
        </pc:sldMkLst>
      </pc:sldChg>
      <pc:sldChg chg="modNotes">
        <pc:chgData name="Miller, Jessica" userId="6ac89dbd-f543-4dfa-8c84-5939b8af2e56" providerId="ADAL" clId="{12670C5E-EE0D-417B-9145-21343493789D}" dt="2023-12-19T16:12:51.484" v="29" actId="368"/>
        <pc:sldMkLst>
          <pc:docMk/>
          <pc:sldMk cId="738129109" sldId="882"/>
        </pc:sldMkLst>
      </pc:sldChg>
      <pc:sldChg chg="modNotes">
        <pc:chgData name="Miller, Jessica" userId="6ac89dbd-f543-4dfa-8c84-5939b8af2e56" providerId="ADAL" clId="{12670C5E-EE0D-417B-9145-21343493789D}" dt="2023-12-19T16:12:51.498" v="37" actId="368"/>
        <pc:sldMkLst>
          <pc:docMk/>
          <pc:sldMk cId="3634314879" sldId="883"/>
        </pc:sldMkLst>
      </pc:sldChg>
      <pc:sldChg chg="modNotes">
        <pc:chgData name="Miller, Jessica" userId="6ac89dbd-f543-4dfa-8c84-5939b8af2e56" providerId="ADAL" clId="{12670C5E-EE0D-417B-9145-21343493789D}" dt="2023-12-19T16:12:51.509" v="43" actId="368"/>
        <pc:sldMkLst>
          <pc:docMk/>
          <pc:sldMk cId="1970323947" sldId="884"/>
        </pc:sldMkLst>
      </pc:sldChg>
      <pc:sldChg chg="modNotes">
        <pc:chgData name="Miller, Jessica" userId="6ac89dbd-f543-4dfa-8c84-5939b8af2e56" providerId="ADAL" clId="{12670C5E-EE0D-417B-9145-21343493789D}" dt="2023-12-19T16:12:51.526" v="53" actId="368"/>
        <pc:sldMkLst>
          <pc:docMk/>
          <pc:sldMk cId="1997466295" sldId="885"/>
        </pc:sldMkLst>
      </pc:sldChg>
      <pc:sldChg chg="modNotes">
        <pc:chgData name="Miller, Jessica" userId="6ac89dbd-f543-4dfa-8c84-5939b8af2e56" providerId="ADAL" clId="{12670C5E-EE0D-417B-9145-21343493789D}" dt="2023-12-19T16:12:51.516" v="47" actId="368"/>
        <pc:sldMkLst>
          <pc:docMk/>
          <pc:sldMk cId="2229872048" sldId="886"/>
        </pc:sldMkLst>
      </pc:sldChg>
      <pc:sldChg chg="modNotes">
        <pc:chgData name="Miller, Jessica" userId="6ac89dbd-f543-4dfa-8c84-5939b8af2e56" providerId="ADAL" clId="{12670C5E-EE0D-417B-9145-21343493789D}" dt="2023-12-19T16:12:51.536" v="59" actId="368"/>
        <pc:sldMkLst>
          <pc:docMk/>
          <pc:sldMk cId="1878567203" sldId="888"/>
        </pc:sldMkLst>
      </pc:sldChg>
      <pc:sldChg chg="modNotes">
        <pc:chgData name="Miller, Jessica" userId="6ac89dbd-f543-4dfa-8c84-5939b8af2e56" providerId="ADAL" clId="{12670C5E-EE0D-417B-9145-21343493789D}" dt="2023-12-19T16:12:51.540" v="61" actId="368"/>
        <pc:sldMkLst>
          <pc:docMk/>
          <pc:sldMk cId="2480225656" sldId="889"/>
        </pc:sldMkLst>
      </pc:sldChg>
      <pc:sldChg chg="modNotes">
        <pc:chgData name="Miller, Jessica" userId="6ac89dbd-f543-4dfa-8c84-5939b8af2e56" providerId="ADAL" clId="{12670C5E-EE0D-417B-9145-21343493789D}" dt="2023-12-19T16:12:51.622" v="103" actId="368"/>
        <pc:sldMkLst>
          <pc:docMk/>
          <pc:sldMk cId="1803632971" sldId="890"/>
        </pc:sldMkLst>
      </pc:sldChg>
      <pc:sldChg chg="modNotes">
        <pc:chgData name="Miller, Jessica" userId="6ac89dbd-f543-4dfa-8c84-5939b8af2e56" providerId="ADAL" clId="{12670C5E-EE0D-417B-9145-21343493789D}" dt="2023-12-19T16:12:51.618" v="101" actId="368"/>
        <pc:sldMkLst>
          <pc:docMk/>
          <pc:sldMk cId="3475506425" sldId="891"/>
        </pc:sldMkLst>
      </pc:sldChg>
      <pc:sldChg chg="modNotes">
        <pc:chgData name="Miller, Jessica" userId="6ac89dbd-f543-4dfa-8c84-5939b8af2e56" providerId="ADAL" clId="{12670C5E-EE0D-417B-9145-21343493789D}" dt="2023-12-19T16:12:51.443" v="5" actId="368"/>
        <pc:sldMkLst>
          <pc:docMk/>
          <pc:sldMk cId="3365891949" sldId="892"/>
        </pc:sldMkLst>
      </pc:sldChg>
      <pc:sldChg chg="modNotes">
        <pc:chgData name="Miller, Jessica" userId="6ac89dbd-f543-4dfa-8c84-5939b8af2e56" providerId="ADAL" clId="{12670C5E-EE0D-417B-9145-21343493789D}" dt="2023-12-19T16:12:51.446" v="7" actId="368"/>
        <pc:sldMkLst>
          <pc:docMk/>
          <pc:sldMk cId="887018539" sldId="1614"/>
        </pc:sldMkLst>
      </pc:sldChg>
      <pc:sldChg chg="modNotes">
        <pc:chgData name="Miller, Jessica" userId="6ac89dbd-f543-4dfa-8c84-5939b8af2e56" providerId="ADAL" clId="{12670C5E-EE0D-417B-9145-21343493789D}" dt="2023-12-19T16:12:51.456" v="13" actId="368"/>
        <pc:sldMkLst>
          <pc:docMk/>
          <pc:sldMk cId="2199939034" sldId="1621"/>
        </pc:sldMkLst>
      </pc:sldChg>
      <pc:sldChg chg="modNotes">
        <pc:chgData name="Miller, Jessica" userId="6ac89dbd-f543-4dfa-8c84-5939b8af2e56" providerId="ADAL" clId="{12670C5E-EE0D-417B-9145-21343493789D}" dt="2023-12-19T16:12:51.467" v="19" actId="368"/>
        <pc:sldMkLst>
          <pc:docMk/>
          <pc:sldMk cId="2189037555" sldId="1623"/>
        </pc:sldMkLst>
      </pc:sldChg>
      <pc:sldChg chg="modNotes">
        <pc:chgData name="Miller, Jessica" userId="6ac89dbd-f543-4dfa-8c84-5939b8af2e56" providerId="ADAL" clId="{12670C5E-EE0D-417B-9145-21343493789D}" dt="2023-12-19T16:12:51.470" v="21" actId="368"/>
        <pc:sldMkLst>
          <pc:docMk/>
          <pc:sldMk cId="750021481" sldId="1624"/>
        </pc:sldMkLst>
      </pc:sldChg>
      <pc:sldChg chg="modNotes">
        <pc:chgData name="Miller, Jessica" userId="6ac89dbd-f543-4dfa-8c84-5939b8af2e56" providerId="ADAL" clId="{12670C5E-EE0D-417B-9145-21343493789D}" dt="2023-12-19T16:12:57.380" v="110" actId="27636"/>
        <pc:sldMkLst>
          <pc:docMk/>
          <pc:sldMk cId="3377525059" sldId="1625"/>
        </pc:sldMkLst>
      </pc:sldChg>
      <pc:sldChg chg="modNotes">
        <pc:chgData name="Miller, Jessica" userId="6ac89dbd-f543-4dfa-8c84-5939b8af2e56" providerId="ADAL" clId="{12670C5E-EE0D-417B-9145-21343493789D}" dt="2023-12-19T16:12:51.492" v="33" actId="368"/>
        <pc:sldMkLst>
          <pc:docMk/>
          <pc:sldMk cId="2368022282" sldId="1626"/>
        </pc:sldMkLst>
      </pc:sldChg>
      <pc:sldChg chg="modNotes">
        <pc:chgData name="Miller, Jessica" userId="6ac89dbd-f543-4dfa-8c84-5939b8af2e56" providerId="ADAL" clId="{12670C5E-EE0D-417B-9145-21343493789D}" dt="2023-12-19T16:12:51.495" v="35" actId="368"/>
        <pc:sldMkLst>
          <pc:docMk/>
          <pc:sldMk cId="0" sldId="1627"/>
        </pc:sldMkLst>
      </pc:sldChg>
      <pc:sldChg chg="modNotes">
        <pc:chgData name="Miller, Jessica" userId="6ac89dbd-f543-4dfa-8c84-5939b8af2e56" providerId="ADAL" clId="{12670C5E-EE0D-417B-9145-21343493789D}" dt="2023-12-19T16:12:51.501" v="39" actId="368"/>
        <pc:sldMkLst>
          <pc:docMk/>
          <pc:sldMk cId="1757414963" sldId="1628"/>
        </pc:sldMkLst>
      </pc:sldChg>
      <pc:sldChg chg="modNotes">
        <pc:chgData name="Miller, Jessica" userId="6ac89dbd-f543-4dfa-8c84-5939b8af2e56" providerId="ADAL" clId="{12670C5E-EE0D-417B-9145-21343493789D}" dt="2023-12-19T16:12:51.505" v="41" actId="368"/>
        <pc:sldMkLst>
          <pc:docMk/>
          <pc:sldMk cId="3227802771" sldId="1629"/>
        </pc:sldMkLst>
      </pc:sldChg>
      <pc:sldChg chg="modNotes">
        <pc:chgData name="Miller, Jessica" userId="6ac89dbd-f543-4dfa-8c84-5939b8af2e56" providerId="ADAL" clId="{12670C5E-EE0D-417B-9145-21343493789D}" dt="2023-12-19T16:12:51.529" v="55" actId="368"/>
        <pc:sldMkLst>
          <pc:docMk/>
          <pc:sldMk cId="174318298" sldId="1630"/>
        </pc:sldMkLst>
      </pc:sldChg>
      <pc:sldChg chg="modNotes">
        <pc:chgData name="Miller, Jessica" userId="6ac89dbd-f543-4dfa-8c84-5939b8af2e56" providerId="ADAL" clId="{12670C5E-EE0D-417B-9145-21343493789D}" dt="2023-12-19T16:12:51.522" v="51" actId="368"/>
        <pc:sldMkLst>
          <pc:docMk/>
          <pc:sldMk cId="1300179464" sldId="1631"/>
        </pc:sldMkLst>
      </pc:sldChg>
      <pc:sldChg chg="modNotes">
        <pc:chgData name="Miller, Jessica" userId="6ac89dbd-f543-4dfa-8c84-5939b8af2e56" providerId="ADAL" clId="{12670C5E-EE0D-417B-9145-21343493789D}" dt="2023-12-19T16:12:51.630" v="107" actId="368"/>
        <pc:sldMkLst>
          <pc:docMk/>
          <pc:sldMk cId="3314539012" sldId="1632"/>
        </pc:sldMkLst>
      </pc:sldChg>
      <pc:sldChg chg="modNotes">
        <pc:chgData name="Miller, Jessica" userId="6ac89dbd-f543-4dfa-8c84-5939b8af2e56" providerId="ADAL" clId="{12670C5E-EE0D-417B-9145-21343493789D}" dt="2023-12-19T16:12:51.626" v="105" actId="368"/>
        <pc:sldMkLst>
          <pc:docMk/>
          <pc:sldMk cId="273365828" sldId="1634"/>
        </pc:sldMkLst>
      </pc:sldChg>
      <pc:sldChg chg="modNotes">
        <pc:chgData name="Miller, Jessica" userId="6ac89dbd-f543-4dfa-8c84-5939b8af2e56" providerId="ADAL" clId="{12670C5E-EE0D-417B-9145-21343493789D}" dt="2023-12-19T16:12:51.602" v="93" actId="368"/>
        <pc:sldMkLst>
          <pc:docMk/>
          <pc:sldMk cId="2816784805" sldId="1635"/>
        </pc:sldMkLst>
      </pc:sldChg>
      <pc:sldChg chg="modNotes">
        <pc:chgData name="Miller, Jessica" userId="6ac89dbd-f543-4dfa-8c84-5939b8af2e56" providerId="ADAL" clId="{12670C5E-EE0D-417B-9145-21343493789D}" dt="2023-12-19T16:12:51.610" v="97" actId="368"/>
        <pc:sldMkLst>
          <pc:docMk/>
          <pc:sldMk cId="410184122" sldId="1636"/>
        </pc:sldMkLst>
      </pc:sldChg>
      <pc:sldChg chg="modNotes">
        <pc:chgData name="Miller, Jessica" userId="6ac89dbd-f543-4dfa-8c84-5939b8af2e56" providerId="ADAL" clId="{12670C5E-EE0D-417B-9145-21343493789D}" dt="2023-12-19T16:12:51.570" v="77" actId="368"/>
        <pc:sldMkLst>
          <pc:docMk/>
          <pc:sldMk cId="3376039253" sldId="1638"/>
        </pc:sldMkLst>
      </pc:sldChg>
      <pc:sldChg chg="modNotes">
        <pc:chgData name="Miller, Jessica" userId="6ac89dbd-f543-4dfa-8c84-5939b8af2e56" providerId="ADAL" clId="{12670C5E-EE0D-417B-9145-21343493789D}" dt="2023-12-19T16:12:51.582" v="83" actId="368"/>
        <pc:sldMkLst>
          <pc:docMk/>
          <pc:sldMk cId="2113505443" sldId="1639"/>
        </pc:sldMkLst>
      </pc:sldChg>
      <pc:sldChg chg="modNotes">
        <pc:chgData name="Miller, Jessica" userId="6ac89dbd-f543-4dfa-8c84-5939b8af2e56" providerId="ADAL" clId="{12670C5E-EE0D-417B-9145-21343493789D}" dt="2023-12-19T16:12:51.589" v="87" actId="368"/>
        <pc:sldMkLst>
          <pc:docMk/>
          <pc:sldMk cId="3390484256" sldId="1640"/>
        </pc:sldMkLst>
      </pc:sldChg>
      <pc:sldChg chg="modNotes">
        <pc:chgData name="Miller, Jessica" userId="6ac89dbd-f543-4dfa-8c84-5939b8af2e56" providerId="ADAL" clId="{12670C5E-EE0D-417B-9145-21343493789D}" dt="2023-12-19T16:12:51.574" v="79" actId="368"/>
        <pc:sldMkLst>
          <pc:docMk/>
          <pc:sldMk cId="3717557690" sldId="1641"/>
        </pc:sldMkLst>
      </pc:sldChg>
      <pc:sldChg chg="modNotes">
        <pc:chgData name="Miller, Jessica" userId="6ac89dbd-f543-4dfa-8c84-5939b8af2e56" providerId="ADAL" clId="{12670C5E-EE0D-417B-9145-21343493789D}" dt="2023-12-19T16:12:51.586" v="85" actId="368"/>
        <pc:sldMkLst>
          <pc:docMk/>
          <pc:sldMk cId="836012064" sldId="1643"/>
        </pc:sldMkLst>
      </pc:sldChg>
      <pc:sldChg chg="modNotes">
        <pc:chgData name="Miller, Jessica" userId="6ac89dbd-f543-4dfa-8c84-5939b8af2e56" providerId="ADAL" clId="{12670C5E-EE0D-417B-9145-21343493789D}" dt="2023-12-19T16:12:51.438" v="3" actId="368"/>
        <pc:sldMkLst>
          <pc:docMk/>
          <pc:sldMk cId="2311496663" sldId="1645"/>
        </pc:sldMkLst>
      </pc:sldChg>
      <pc:sldChg chg="modNotes">
        <pc:chgData name="Miller, Jessica" userId="6ac89dbd-f543-4dfa-8c84-5939b8af2e56" providerId="ADAL" clId="{12670C5E-EE0D-417B-9145-21343493789D}" dt="2023-12-19T16:12:51.545" v="63" actId="368"/>
        <pc:sldMkLst>
          <pc:docMk/>
          <pc:sldMk cId="3504676802" sldId="1663"/>
        </pc:sldMkLst>
      </pc:sldChg>
      <pc:sldChg chg="modNotes">
        <pc:chgData name="Miller, Jessica" userId="6ac89dbd-f543-4dfa-8c84-5939b8af2e56" providerId="ADAL" clId="{12670C5E-EE0D-417B-9145-21343493789D}" dt="2023-12-19T16:12:51.567" v="75" actId="368"/>
        <pc:sldMkLst>
          <pc:docMk/>
          <pc:sldMk cId="3960620670" sldId="1701"/>
        </pc:sldMkLst>
      </pc:sldChg>
      <pc:sldChg chg="modNotes">
        <pc:chgData name="Miller, Jessica" userId="6ac89dbd-f543-4dfa-8c84-5939b8af2e56" providerId="ADAL" clId="{12670C5E-EE0D-417B-9145-21343493789D}" dt="2023-12-19T16:12:51.556" v="69" actId="368"/>
        <pc:sldMkLst>
          <pc:docMk/>
          <pc:sldMk cId="3044271915" sldId="1702"/>
        </pc:sldMkLst>
      </pc:sldChg>
      <pc:sldChg chg="modNotes">
        <pc:chgData name="Miller, Jessica" userId="6ac89dbd-f543-4dfa-8c84-5939b8af2e56" providerId="ADAL" clId="{12670C5E-EE0D-417B-9145-21343493789D}" dt="2023-12-19T16:12:51.548" v="65" actId="368"/>
        <pc:sldMkLst>
          <pc:docMk/>
          <pc:sldMk cId="1071249859" sldId="1710"/>
        </pc:sldMkLst>
      </pc:sldChg>
      <pc:sldChg chg="modNotes">
        <pc:chgData name="Miller, Jessica" userId="6ac89dbd-f543-4dfa-8c84-5939b8af2e56" providerId="ADAL" clId="{12670C5E-EE0D-417B-9145-21343493789D}" dt="2023-12-19T16:12:51.552" v="67" actId="368"/>
        <pc:sldMkLst>
          <pc:docMk/>
          <pc:sldMk cId="3966254943" sldId="1711"/>
        </pc:sldMkLst>
      </pc:sldChg>
      <pc:sldChg chg="modNotes">
        <pc:chgData name="Miller, Jessica" userId="6ac89dbd-f543-4dfa-8c84-5939b8af2e56" providerId="ADAL" clId="{12670C5E-EE0D-417B-9145-21343493789D}" dt="2023-12-19T16:12:51.560" v="71" actId="368"/>
        <pc:sldMkLst>
          <pc:docMk/>
          <pc:sldMk cId="505968642" sldId="1714"/>
        </pc:sldMkLst>
      </pc:sldChg>
      <pc:sldChg chg="modNotes">
        <pc:chgData name="Miller, Jessica" userId="6ac89dbd-f543-4dfa-8c84-5939b8af2e56" providerId="ADAL" clId="{12670C5E-EE0D-417B-9145-21343493789D}" dt="2023-12-19T16:12:51.563" v="73" actId="368"/>
        <pc:sldMkLst>
          <pc:docMk/>
          <pc:sldMk cId="4207975075" sldId="1716"/>
        </pc:sldMkLst>
      </pc:sldChg>
      <pc:sldChg chg="modNotes">
        <pc:chgData name="Miller, Jessica" userId="6ac89dbd-f543-4dfa-8c84-5939b8af2e56" providerId="ADAL" clId="{12670C5E-EE0D-417B-9145-21343493789D}" dt="2023-12-19T16:12:51.578" v="81" actId="368"/>
        <pc:sldMkLst>
          <pc:docMk/>
          <pc:sldMk cId="497277492" sldId="1717"/>
        </pc:sldMkLst>
      </pc:sldChg>
      <pc:sldChg chg="modNotes">
        <pc:chgData name="Miller, Jessica" userId="6ac89dbd-f543-4dfa-8c84-5939b8af2e56" providerId="ADAL" clId="{12670C5E-EE0D-417B-9145-21343493789D}" dt="2023-12-19T16:12:51.594" v="89" actId="368"/>
        <pc:sldMkLst>
          <pc:docMk/>
          <pc:sldMk cId="3804939090" sldId="1719"/>
        </pc:sldMkLst>
      </pc:sldChg>
      <pc:sldChg chg="modNotes">
        <pc:chgData name="Miller, Jessica" userId="6ac89dbd-f543-4dfa-8c84-5939b8af2e56" providerId="ADAL" clId="{12670C5E-EE0D-417B-9145-21343493789D}" dt="2023-12-19T16:12:51.606" v="95" actId="368"/>
        <pc:sldMkLst>
          <pc:docMk/>
          <pc:sldMk cId="1891076820" sldId="1720"/>
        </pc:sldMkLst>
      </pc:sldChg>
      <pc:sldChg chg="modNotes">
        <pc:chgData name="Miller, Jessica" userId="6ac89dbd-f543-4dfa-8c84-5939b8af2e56" providerId="ADAL" clId="{12670C5E-EE0D-417B-9145-21343493789D}" dt="2023-12-19T16:12:51.598" v="91" actId="368"/>
        <pc:sldMkLst>
          <pc:docMk/>
          <pc:sldMk cId="37913388" sldId="172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60E97-668E-4528-BFE3-2A778FE54A86}" type="doc">
      <dgm:prSet loTypeId="urn:microsoft.com/office/officeart/2005/8/layout/bProcess3" loCatId="process" qsTypeId="urn:microsoft.com/office/officeart/2005/8/quickstyle/simple1" qsCatId="simple" csTypeId="urn:microsoft.com/office/officeart/2005/8/colors/accent1_2" csCatId="accent1" phldr="1"/>
      <dgm:spPr/>
    </dgm:pt>
    <dgm:pt modelId="{8F34FBF2-B5E1-49C3-B8BA-0E3D645399BB}">
      <dgm:prSet phldrT="[Text]" custT="1"/>
      <dgm:spPr/>
      <dgm:t>
        <a:bodyPr/>
        <a:lstStyle/>
        <a:p>
          <a:r>
            <a:rPr lang="en-US" sz="2000" dirty="0"/>
            <a:t>Estimates, Budget, Funding Source </a:t>
          </a:r>
        </a:p>
      </dgm:t>
    </dgm:pt>
    <dgm:pt modelId="{886BE9EC-7331-4441-993F-12B17467C6D3}" type="parTrans" cxnId="{AE9F9599-8D2D-436C-A47B-B8D372A05422}">
      <dgm:prSet/>
      <dgm:spPr/>
      <dgm:t>
        <a:bodyPr/>
        <a:lstStyle/>
        <a:p>
          <a:endParaRPr lang="en-US"/>
        </a:p>
      </dgm:t>
    </dgm:pt>
    <dgm:pt modelId="{432A9075-4838-4F13-90F6-4196716EC91D}" type="sibTrans" cxnId="{AE9F9599-8D2D-436C-A47B-B8D372A05422}">
      <dgm:prSet/>
      <dgm:spPr/>
      <dgm:t>
        <a:bodyPr/>
        <a:lstStyle/>
        <a:p>
          <a:endParaRPr lang="en-US"/>
        </a:p>
      </dgm:t>
    </dgm:pt>
    <dgm:pt modelId="{65288A5F-7DF3-4695-97FD-878414E9B97C}">
      <dgm:prSet phldrT="[Text]" custT="1"/>
      <dgm:spPr/>
      <dgm:t>
        <a:bodyPr/>
        <a:lstStyle/>
        <a:p>
          <a:r>
            <a:rPr lang="en-US" sz="2000" dirty="0"/>
            <a:t>B-1184 </a:t>
          </a:r>
          <a:r>
            <a:rPr lang="en-US" sz="1600" dirty="0">
              <a:solidFill>
                <a:schemeClr val="bg1"/>
              </a:solidFill>
            </a:rPr>
            <a:t>(if Capital)</a:t>
          </a:r>
          <a:endParaRPr lang="en-US" sz="2000" b="0" dirty="0">
            <a:solidFill>
              <a:schemeClr val="bg1"/>
            </a:solidFill>
          </a:endParaRPr>
        </a:p>
      </dgm:t>
    </dgm:pt>
    <dgm:pt modelId="{4D04C5DB-EDBB-4356-B224-F445DEDEC4DC}" type="parTrans" cxnId="{750A2A74-874E-4654-9F2C-2B7CE1191B96}">
      <dgm:prSet/>
      <dgm:spPr/>
      <dgm:t>
        <a:bodyPr/>
        <a:lstStyle/>
        <a:p>
          <a:endParaRPr lang="en-US"/>
        </a:p>
      </dgm:t>
    </dgm:pt>
    <dgm:pt modelId="{ECA65919-DF7C-42E7-B94B-0EB64D1A0056}" type="sibTrans" cxnId="{750A2A74-874E-4654-9F2C-2B7CE1191B96}">
      <dgm:prSet/>
      <dgm:spPr/>
      <dgm:t>
        <a:bodyPr/>
        <a:lstStyle/>
        <a:p>
          <a:endParaRPr lang="en-US"/>
        </a:p>
      </dgm:t>
    </dgm:pt>
    <dgm:pt modelId="{1D9D9488-C4BC-447A-A3F6-9E536770E673}">
      <dgm:prSet phldrT="[Text]" custT="1"/>
      <dgm:spPr/>
      <dgm:t>
        <a:bodyPr/>
        <a:lstStyle/>
        <a:p>
          <a:r>
            <a:rPr lang="en-US" sz="2000" dirty="0"/>
            <a:t>Project Funding </a:t>
          </a:r>
          <a:r>
            <a:rPr lang="en-US" sz="2000" dirty="0">
              <a:solidFill>
                <a:schemeClr val="bg1"/>
              </a:solidFill>
            </a:rPr>
            <a:t>Request </a:t>
          </a:r>
          <a:r>
            <a:rPr lang="en-US" sz="1600" dirty="0">
              <a:solidFill>
                <a:schemeClr val="bg1"/>
              </a:solidFill>
            </a:rPr>
            <a:t>(if Capital)</a:t>
          </a:r>
        </a:p>
        <a:p>
          <a:r>
            <a:rPr lang="en-US" sz="2000" b="0" i="0" dirty="0">
              <a:solidFill>
                <a:schemeClr val="bg1"/>
              </a:solidFill>
            </a:rPr>
            <a:t>Develop RFQ , include MWBE Goals</a:t>
          </a:r>
        </a:p>
      </dgm:t>
    </dgm:pt>
    <dgm:pt modelId="{1818661F-3EFE-4BE0-91A6-060389404792}" type="parTrans" cxnId="{A30E7548-ED79-477A-B403-AEEE9948E6BE}">
      <dgm:prSet/>
      <dgm:spPr/>
      <dgm:t>
        <a:bodyPr/>
        <a:lstStyle/>
        <a:p>
          <a:endParaRPr lang="en-US"/>
        </a:p>
      </dgm:t>
    </dgm:pt>
    <dgm:pt modelId="{3ECC1157-79C3-48BC-A9FD-97FC0C759948}" type="sibTrans" cxnId="{A30E7548-ED79-477A-B403-AEEE9948E6BE}">
      <dgm:prSet/>
      <dgm:spPr/>
      <dgm:t>
        <a:bodyPr/>
        <a:lstStyle/>
        <a:p>
          <a:endParaRPr lang="en-US"/>
        </a:p>
      </dgm:t>
    </dgm:pt>
    <dgm:pt modelId="{3A14C872-3521-4D22-8C82-7E19A3EACC9E}">
      <dgm:prSet phldrT="[Text]" custT="1"/>
      <dgm:spPr/>
      <dgm:t>
        <a:bodyPr/>
        <a:lstStyle/>
        <a:p>
          <a:r>
            <a:rPr lang="en-US" sz="2000" dirty="0"/>
            <a:t>Advertise (NYSCR)</a:t>
          </a:r>
        </a:p>
      </dgm:t>
    </dgm:pt>
    <dgm:pt modelId="{A7A0567A-8BAF-4EED-9681-D87B600F07CB}" type="parTrans" cxnId="{29DD2092-01EB-4242-9248-BB55D3D770FA}">
      <dgm:prSet/>
      <dgm:spPr/>
      <dgm:t>
        <a:bodyPr/>
        <a:lstStyle/>
        <a:p>
          <a:endParaRPr lang="en-US"/>
        </a:p>
      </dgm:t>
    </dgm:pt>
    <dgm:pt modelId="{9B8FE3A4-8094-4FD8-8D3B-55B67F309387}" type="sibTrans" cxnId="{29DD2092-01EB-4242-9248-BB55D3D770FA}">
      <dgm:prSet/>
      <dgm:spPr/>
      <dgm:t>
        <a:bodyPr/>
        <a:lstStyle/>
        <a:p>
          <a:endParaRPr lang="en-US"/>
        </a:p>
      </dgm:t>
    </dgm:pt>
    <dgm:pt modelId="{9A19BFD7-9FB2-4B93-AFD9-9DDA673EF08D}">
      <dgm:prSet phldrT="[Text]" custT="1"/>
      <dgm:spPr>
        <a:solidFill>
          <a:schemeClr val="accent4"/>
        </a:solidFill>
      </dgm:spPr>
      <dgm:t>
        <a:bodyPr/>
        <a:lstStyle/>
        <a:p>
          <a:r>
            <a:rPr lang="en-US" sz="2000" dirty="0"/>
            <a:t>Consultant Selection</a:t>
          </a:r>
        </a:p>
      </dgm:t>
    </dgm:pt>
    <dgm:pt modelId="{9311C681-E66E-49D2-ABFA-277AB5D2FE81}" type="parTrans" cxnId="{4B6082FC-A15B-4D6D-9504-8E894035D2A4}">
      <dgm:prSet/>
      <dgm:spPr/>
      <dgm:t>
        <a:bodyPr/>
        <a:lstStyle/>
        <a:p>
          <a:endParaRPr lang="en-US"/>
        </a:p>
      </dgm:t>
    </dgm:pt>
    <dgm:pt modelId="{A30DC4A4-C40A-4F9B-A72D-794075439261}" type="sibTrans" cxnId="{4B6082FC-A15B-4D6D-9504-8E894035D2A4}">
      <dgm:prSet/>
      <dgm:spPr/>
      <dgm:t>
        <a:bodyPr/>
        <a:lstStyle/>
        <a:p>
          <a:endParaRPr lang="en-US"/>
        </a:p>
      </dgm:t>
    </dgm:pt>
    <dgm:pt modelId="{2636E2FE-49DB-4C07-8254-A2786DBEF981}">
      <dgm:prSet phldrT="[Text]" custT="1"/>
      <dgm:spPr/>
      <dgm:t>
        <a:bodyPr/>
        <a:lstStyle/>
        <a:p>
          <a:r>
            <a:rPr lang="en-US" sz="2000" dirty="0"/>
            <a:t>Negotiations and Consultant Forms: </a:t>
          </a:r>
          <a:r>
            <a:rPr lang="en-US" sz="1800" i="0" dirty="0"/>
            <a:t>MWBE, Procurement Lobbying, Vendor Responsibility Insurance, Consultant Reporting</a:t>
          </a:r>
        </a:p>
      </dgm:t>
    </dgm:pt>
    <dgm:pt modelId="{7A450DE3-7A3F-4141-BBC7-E7323415D528}" type="parTrans" cxnId="{A59C3449-C4C5-47D1-A435-B72341967858}">
      <dgm:prSet/>
      <dgm:spPr/>
      <dgm:t>
        <a:bodyPr/>
        <a:lstStyle/>
        <a:p>
          <a:endParaRPr lang="en-US"/>
        </a:p>
      </dgm:t>
    </dgm:pt>
    <dgm:pt modelId="{CF304196-FB7D-4D40-B37B-820CEB9DF84F}" type="sibTrans" cxnId="{A59C3449-C4C5-47D1-A435-B72341967858}">
      <dgm:prSet/>
      <dgm:spPr/>
      <dgm:t>
        <a:bodyPr/>
        <a:lstStyle/>
        <a:p>
          <a:endParaRPr lang="en-US"/>
        </a:p>
      </dgm:t>
    </dgm:pt>
    <dgm:pt modelId="{009FCF48-8545-49F2-8762-CD04FA8191B3}">
      <dgm:prSet phldrT="[Text]" custT="1"/>
      <dgm:spPr/>
      <dgm:t>
        <a:bodyPr/>
        <a:lstStyle/>
        <a:p>
          <a:r>
            <a:rPr lang="en-US" sz="2000" dirty="0"/>
            <a:t>Contract Award</a:t>
          </a:r>
        </a:p>
      </dgm:t>
    </dgm:pt>
    <dgm:pt modelId="{F54149BD-6FCE-4B66-8617-E8CA4CD02A99}" type="parTrans" cxnId="{055570B4-F365-4F60-8A34-3AE614912AC2}">
      <dgm:prSet/>
      <dgm:spPr/>
      <dgm:t>
        <a:bodyPr/>
        <a:lstStyle/>
        <a:p>
          <a:endParaRPr lang="en-US"/>
        </a:p>
      </dgm:t>
    </dgm:pt>
    <dgm:pt modelId="{B22807CA-2011-4282-8DCB-C9FA8191FF65}" type="sibTrans" cxnId="{055570B4-F365-4F60-8A34-3AE614912AC2}">
      <dgm:prSet/>
      <dgm:spPr/>
      <dgm:t>
        <a:bodyPr/>
        <a:lstStyle/>
        <a:p>
          <a:endParaRPr lang="en-US"/>
        </a:p>
      </dgm:t>
    </dgm:pt>
    <dgm:pt modelId="{E58F7DAD-5E2F-4831-9B75-4853EE519577}">
      <dgm:prSet phldrT="[Text]" custT="1"/>
      <dgm:spPr/>
      <dgm:t>
        <a:bodyPr/>
        <a:lstStyle/>
        <a:p>
          <a:r>
            <a:rPr lang="en-US" sz="2000" dirty="0"/>
            <a:t>AG/OSC Approval</a:t>
          </a:r>
        </a:p>
      </dgm:t>
    </dgm:pt>
    <dgm:pt modelId="{7FF9205E-369A-4EF3-B284-60380933C3AB}" type="parTrans" cxnId="{ED86DEC2-1CE3-42EB-AAE8-212058B2FA34}">
      <dgm:prSet/>
      <dgm:spPr/>
      <dgm:t>
        <a:bodyPr/>
        <a:lstStyle/>
        <a:p>
          <a:endParaRPr lang="en-US"/>
        </a:p>
      </dgm:t>
    </dgm:pt>
    <dgm:pt modelId="{D67E9D0E-0B29-477D-BF6A-4B0778DD22B4}" type="sibTrans" cxnId="{ED86DEC2-1CE3-42EB-AAE8-212058B2FA34}">
      <dgm:prSet/>
      <dgm:spPr/>
      <dgm:t>
        <a:bodyPr/>
        <a:lstStyle/>
        <a:p>
          <a:endParaRPr lang="en-US"/>
        </a:p>
      </dgm:t>
    </dgm:pt>
    <dgm:pt modelId="{B17B58FD-066A-4A14-A67C-4E7E52DB93C1}" type="pres">
      <dgm:prSet presAssocID="{1EF60E97-668E-4528-BFE3-2A778FE54A86}" presName="Name0" presStyleCnt="0">
        <dgm:presLayoutVars>
          <dgm:dir/>
          <dgm:resizeHandles val="exact"/>
        </dgm:presLayoutVars>
      </dgm:prSet>
      <dgm:spPr/>
    </dgm:pt>
    <dgm:pt modelId="{95896E94-86B4-4D80-8DA5-418E7175AD38}" type="pres">
      <dgm:prSet presAssocID="{8F34FBF2-B5E1-49C3-B8BA-0E3D645399BB}" presName="node" presStyleLbl="node1" presStyleIdx="0" presStyleCnt="8" custScaleY="161223">
        <dgm:presLayoutVars>
          <dgm:bulletEnabled val="1"/>
        </dgm:presLayoutVars>
      </dgm:prSet>
      <dgm:spPr/>
    </dgm:pt>
    <dgm:pt modelId="{B4E3A18B-2EB1-49A9-B00A-01992A1EF2B7}" type="pres">
      <dgm:prSet presAssocID="{432A9075-4838-4F13-90F6-4196716EC91D}" presName="sibTrans" presStyleLbl="sibTrans1D1" presStyleIdx="0" presStyleCnt="7"/>
      <dgm:spPr/>
    </dgm:pt>
    <dgm:pt modelId="{81113A14-18DA-49F8-A422-73AC33CA1820}" type="pres">
      <dgm:prSet presAssocID="{432A9075-4838-4F13-90F6-4196716EC91D}" presName="connectorText" presStyleLbl="sibTrans1D1" presStyleIdx="0" presStyleCnt="7"/>
      <dgm:spPr/>
    </dgm:pt>
    <dgm:pt modelId="{24B86938-3B9D-453C-B153-8050F1F92933}" type="pres">
      <dgm:prSet presAssocID="{65288A5F-7DF3-4695-97FD-878414E9B97C}" presName="node" presStyleLbl="node1" presStyleIdx="1" presStyleCnt="8" custScaleX="108151">
        <dgm:presLayoutVars>
          <dgm:bulletEnabled val="1"/>
        </dgm:presLayoutVars>
      </dgm:prSet>
      <dgm:spPr/>
    </dgm:pt>
    <dgm:pt modelId="{0F747902-F5DF-4EF2-A20B-5C564E3A0ACF}" type="pres">
      <dgm:prSet presAssocID="{ECA65919-DF7C-42E7-B94B-0EB64D1A0056}" presName="sibTrans" presStyleLbl="sibTrans1D1" presStyleIdx="1" presStyleCnt="7"/>
      <dgm:spPr/>
    </dgm:pt>
    <dgm:pt modelId="{31C66C14-5458-4C31-B779-8D0BC71A20B1}" type="pres">
      <dgm:prSet presAssocID="{ECA65919-DF7C-42E7-B94B-0EB64D1A0056}" presName="connectorText" presStyleLbl="sibTrans1D1" presStyleIdx="1" presStyleCnt="7"/>
      <dgm:spPr/>
    </dgm:pt>
    <dgm:pt modelId="{6B51F6B4-4ED1-4FA8-8750-A532B2CC2DCF}" type="pres">
      <dgm:prSet presAssocID="{1D9D9488-C4BC-447A-A3F6-9E536770E673}" presName="node" presStyleLbl="node1" presStyleIdx="2" presStyleCnt="8" custScaleX="127632" custScaleY="200196">
        <dgm:presLayoutVars>
          <dgm:bulletEnabled val="1"/>
        </dgm:presLayoutVars>
      </dgm:prSet>
      <dgm:spPr/>
    </dgm:pt>
    <dgm:pt modelId="{64232204-CA28-4730-B1A9-DD1F8183FE55}" type="pres">
      <dgm:prSet presAssocID="{3ECC1157-79C3-48BC-A9FD-97FC0C759948}" presName="sibTrans" presStyleLbl="sibTrans1D1" presStyleIdx="2" presStyleCnt="7"/>
      <dgm:spPr/>
    </dgm:pt>
    <dgm:pt modelId="{7BFFE3DE-5338-429F-B1FA-183FD62480E3}" type="pres">
      <dgm:prSet presAssocID="{3ECC1157-79C3-48BC-A9FD-97FC0C759948}" presName="connectorText" presStyleLbl="sibTrans1D1" presStyleIdx="2" presStyleCnt="7"/>
      <dgm:spPr/>
    </dgm:pt>
    <dgm:pt modelId="{12831E23-A830-43A3-95E0-952092BFF019}" type="pres">
      <dgm:prSet presAssocID="{3A14C872-3521-4D22-8C82-7E19A3EACC9E}" presName="node" presStyleLbl="node1" presStyleIdx="3" presStyleCnt="8">
        <dgm:presLayoutVars>
          <dgm:bulletEnabled val="1"/>
        </dgm:presLayoutVars>
      </dgm:prSet>
      <dgm:spPr/>
    </dgm:pt>
    <dgm:pt modelId="{EF95F13C-74F8-421D-B707-BF15F86E7293}" type="pres">
      <dgm:prSet presAssocID="{9B8FE3A4-8094-4FD8-8D3B-55B67F309387}" presName="sibTrans" presStyleLbl="sibTrans1D1" presStyleIdx="3" presStyleCnt="7"/>
      <dgm:spPr/>
    </dgm:pt>
    <dgm:pt modelId="{80ACB587-86A5-4DD3-9C8F-E7540691A40D}" type="pres">
      <dgm:prSet presAssocID="{9B8FE3A4-8094-4FD8-8D3B-55B67F309387}" presName="connectorText" presStyleLbl="sibTrans1D1" presStyleIdx="3" presStyleCnt="7"/>
      <dgm:spPr/>
    </dgm:pt>
    <dgm:pt modelId="{C4AE8C15-FC4A-4915-9BDF-C781184FC1BF}" type="pres">
      <dgm:prSet presAssocID="{9A19BFD7-9FB2-4B93-AFD9-9DDA673EF08D}" presName="node" presStyleLbl="node1" presStyleIdx="4" presStyleCnt="8" custScaleY="221794">
        <dgm:presLayoutVars>
          <dgm:bulletEnabled val="1"/>
        </dgm:presLayoutVars>
      </dgm:prSet>
      <dgm:spPr/>
    </dgm:pt>
    <dgm:pt modelId="{F9D3F820-BBC1-4FFF-B38A-A2D06AA70E1B}" type="pres">
      <dgm:prSet presAssocID="{A30DC4A4-C40A-4F9B-A72D-794075439261}" presName="sibTrans" presStyleLbl="sibTrans1D1" presStyleIdx="4" presStyleCnt="7"/>
      <dgm:spPr/>
    </dgm:pt>
    <dgm:pt modelId="{F0C38B6D-44D0-4F94-AC80-26397DCBD109}" type="pres">
      <dgm:prSet presAssocID="{A30DC4A4-C40A-4F9B-A72D-794075439261}" presName="connectorText" presStyleLbl="sibTrans1D1" presStyleIdx="4" presStyleCnt="7"/>
      <dgm:spPr/>
    </dgm:pt>
    <dgm:pt modelId="{F57A47B2-596C-466A-850C-48A9C6150C58}" type="pres">
      <dgm:prSet presAssocID="{2636E2FE-49DB-4C07-8254-A2786DBEF981}" presName="node" presStyleLbl="node1" presStyleIdx="5" presStyleCnt="8" custScaleX="142816" custScaleY="267860" custLinFactNeighborY="43761">
        <dgm:presLayoutVars>
          <dgm:bulletEnabled val="1"/>
        </dgm:presLayoutVars>
      </dgm:prSet>
      <dgm:spPr/>
    </dgm:pt>
    <dgm:pt modelId="{CCAC9139-C5A3-4ED7-AC89-1C751037F274}" type="pres">
      <dgm:prSet presAssocID="{CF304196-FB7D-4D40-B37B-820CEB9DF84F}" presName="sibTrans" presStyleLbl="sibTrans1D1" presStyleIdx="5" presStyleCnt="7"/>
      <dgm:spPr/>
    </dgm:pt>
    <dgm:pt modelId="{EB720A1C-EA06-49EF-8540-E2B4116D920E}" type="pres">
      <dgm:prSet presAssocID="{CF304196-FB7D-4D40-B37B-820CEB9DF84F}" presName="connectorText" presStyleLbl="sibTrans1D1" presStyleIdx="5" presStyleCnt="7"/>
      <dgm:spPr/>
    </dgm:pt>
    <dgm:pt modelId="{486D9B4F-FEF3-47C9-8ED3-C353FD9B7671}" type="pres">
      <dgm:prSet presAssocID="{E58F7DAD-5E2F-4831-9B75-4853EE519577}" presName="node" presStyleLbl="node1" presStyleIdx="6" presStyleCnt="8">
        <dgm:presLayoutVars>
          <dgm:bulletEnabled val="1"/>
        </dgm:presLayoutVars>
      </dgm:prSet>
      <dgm:spPr/>
    </dgm:pt>
    <dgm:pt modelId="{03CAFC9E-C109-4738-8462-32F5BBC84051}" type="pres">
      <dgm:prSet presAssocID="{D67E9D0E-0B29-477D-BF6A-4B0778DD22B4}" presName="sibTrans" presStyleLbl="sibTrans1D1" presStyleIdx="6" presStyleCnt="7"/>
      <dgm:spPr/>
    </dgm:pt>
    <dgm:pt modelId="{D8267558-C49E-4DE1-8F5D-CB7B6DA5790B}" type="pres">
      <dgm:prSet presAssocID="{D67E9D0E-0B29-477D-BF6A-4B0778DD22B4}" presName="connectorText" presStyleLbl="sibTrans1D1" presStyleIdx="6" presStyleCnt="7"/>
      <dgm:spPr/>
    </dgm:pt>
    <dgm:pt modelId="{72603D98-64D5-457E-8EAF-FAE875BC7828}" type="pres">
      <dgm:prSet presAssocID="{009FCF48-8545-49F2-8762-CD04FA8191B3}" presName="node" presStyleLbl="node1" presStyleIdx="7" presStyleCnt="8">
        <dgm:presLayoutVars>
          <dgm:bulletEnabled val="1"/>
        </dgm:presLayoutVars>
      </dgm:prSet>
      <dgm:spPr/>
    </dgm:pt>
  </dgm:ptLst>
  <dgm:cxnLst>
    <dgm:cxn modelId="{54B58503-3C3A-4B8D-B877-893BA0F85FDB}" type="presOf" srcId="{3ECC1157-79C3-48BC-A9FD-97FC0C759948}" destId="{7BFFE3DE-5338-429F-B1FA-183FD62480E3}" srcOrd="1" destOrd="0" presId="urn:microsoft.com/office/officeart/2005/8/layout/bProcess3"/>
    <dgm:cxn modelId="{FAEE8516-BAFE-474B-AAAF-DCD91F6A6504}" type="presOf" srcId="{432A9075-4838-4F13-90F6-4196716EC91D}" destId="{B4E3A18B-2EB1-49A9-B00A-01992A1EF2B7}" srcOrd="0" destOrd="0" presId="urn:microsoft.com/office/officeart/2005/8/layout/bProcess3"/>
    <dgm:cxn modelId="{7CCC9A24-9EDC-4278-9697-1D4B555B7DD9}" type="presOf" srcId="{432A9075-4838-4F13-90F6-4196716EC91D}" destId="{81113A14-18DA-49F8-A422-73AC33CA1820}" srcOrd="1" destOrd="0" presId="urn:microsoft.com/office/officeart/2005/8/layout/bProcess3"/>
    <dgm:cxn modelId="{7599233C-B2F2-4651-82C6-3780833946F8}" type="presOf" srcId="{CF304196-FB7D-4D40-B37B-820CEB9DF84F}" destId="{EB720A1C-EA06-49EF-8540-E2B4116D920E}" srcOrd="1" destOrd="0" presId="urn:microsoft.com/office/officeart/2005/8/layout/bProcess3"/>
    <dgm:cxn modelId="{7009C061-E0FA-4D86-BE3F-7CC80036E980}" type="presOf" srcId="{9A19BFD7-9FB2-4B93-AFD9-9DDA673EF08D}" destId="{C4AE8C15-FC4A-4915-9BDF-C781184FC1BF}" srcOrd="0" destOrd="0" presId="urn:microsoft.com/office/officeart/2005/8/layout/bProcess3"/>
    <dgm:cxn modelId="{08685866-F95C-4CA0-BFCF-ED2E9F410A07}" type="presOf" srcId="{ECA65919-DF7C-42E7-B94B-0EB64D1A0056}" destId="{31C66C14-5458-4C31-B779-8D0BC71A20B1}" srcOrd="1" destOrd="0" presId="urn:microsoft.com/office/officeart/2005/8/layout/bProcess3"/>
    <dgm:cxn modelId="{15F7FD66-86EA-4E25-96A1-16494016AD4F}" type="presOf" srcId="{A30DC4A4-C40A-4F9B-A72D-794075439261}" destId="{F9D3F820-BBC1-4FFF-B38A-A2D06AA70E1B}" srcOrd="0" destOrd="0" presId="urn:microsoft.com/office/officeart/2005/8/layout/bProcess3"/>
    <dgm:cxn modelId="{04792547-35EA-4DB0-8C2C-B57A110C4738}" type="presOf" srcId="{009FCF48-8545-49F2-8762-CD04FA8191B3}" destId="{72603D98-64D5-457E-8EAF-FAE875BC7828}" srcOrd="0" destOrd="0" presId="urn:microsoft.com/office/officeart/2005/8/layout/bProcess3"/>
    <dgm:cxn modelId="{A30E7548-ED79-477A-B403-AEEE9948E6BE}" srcId="{1EF60E97-668E-4528-BFE3-2A778FE54A86}" destId="{1D9D9488-C4BC-447A-A3F6-9E536770E673}" srcOrd="2" destOrd="0" parTransId="{1818661F-3EFE-4BE0-91A6-060389404792}" sibTransId="{3ECC1157-79C3-48BC-A9FD-97FC0C759948}"/>
    <dgm:cxn modelId="{A59C3449-C4C5-47D1-A435-B72341967858}" srcId="{1EF60E97-668E-4528-BFE3-2A778FE54A86}" destId="{2636E2FE-49DB-4C07-8254-A2786DBEF981}" srcOrd="5" destOrd="0" parTransId="{7A450DE3-7A3F-4141-BBC7-E7323415D528}" sibTransId="{CF304196-FB7D-4D40-B37B-820CEB9DF84F}"/>
    <dgm:cxn modelId="{BA661953-7AD8-4429-B76F-C923FFE0EF3F}" type="presOf" srcId="{3ECC1157-79C3-48BC-A9FD-97FC0C759948}" destId="{64232204-CA28-4730-B1A9-DD1F8183FE55}" srcOrd="0" destOrd="0" presId="urn:microsoft.com/office/officeart/2005/8/layout/bProcess3"/>
    <dgm:cxn modelId="{750A2A74-874E-4654-9F2C-2B7CE1191B96}" srcId="{1EF60E97-668E-4528-BFE3-2A778FE54A86}" destId="{65288A5F-7DF3-4695-97FD-878414E9B97C}" srcOrd="1" destOrd="0" parTransId="{4D04C5DB-EDBB-4356-B224-F445DEDEC4DC}" sibTransId="{ECA65919-DF7C-42E7-B94B-0EB64D1A0056}"/>
    <dgm:cxn modelId="{DB9B677C-1A9F-4332-9525-CDEDC8470EFC}" type="presOf" srcId="{A30DC4A4-C40A-4F9B-A72D-794075439261}" destId="{F0C38B6D-44D0-4F94-AC80-26397DCBD109}" srcOrd="1" destOrd="0" presId="urn:microsoft.com/office/officeart/2005/8/layout/bProcess3"/>
    <dgm:cxn modelId="{44A79B84-4B58-4C9A-BA3C-D982E96C48FD}" type="presOf" srcId="{2636E2FE-49DB-4C07-8254-A2786DBEF981}" destId="{F57A47B2-596C-466A-850C-48A9C6150C58}" srcOrd="0" destOrd="0" presId="urn:microsoft.com/office/officeart/2005/8/layout/bProcess3"/>
    <dgm:cxn modelId="{29DD2092-01EB-4242-9248-BB55D3D770FA}" srcId="{1EF60E97-668E-4528-BFE3-2A778FE54A86}" destId="{3A14C872-3521-4D22-8C82-7E19A3EACC9E}" srcOrd="3" destOrd="0" parTransId="{A7A0567A-8BAF-4EED-9681-D87B600F07CB}" sibTransId="{9B8FE3A4-8094-4FD8-8D3B-55B67F309387}"/>
    <dgm:cxn modelId="{F5D25497-1A02-49CF-BCA4-6BB23214FC83}" type="presOf" srcId="{CF304196-FB7D-4D40-B37B-820CEB9DF84F}" destId="{CCAC9139-C5A3-4ED7-AC89-1C751037F274}" srcOrd="0" destOrd="0" presId="urn:microsoft.com/office/officeart/2005/8/layout/bProcess3"/>
    <dgm:cxn modelId="{CD8B8898-A31D-48FE-A8C6-8AFC6E6F792F}" type="presOf" srcId="{ECA65919-DF7C-42E7-B94B-0EB64D1A0056}" destId="{0F747902-F5DF-4EF2-A20B-5C564E3A0ACF}" srcOrd="0" destOrd="0" presId="urn:microsoft.com/office/officeart/2005/8/layout/bProcess3"/>
    <dgm:cxn modelId="{AE9F9599-8D2D-436C-A47B-B8D372A05422}" srcId="{1EF60E97-668E-4528-BFE3-2A778FE54A86}" destId="{8F34FBF2-B5E1-49C3-B8BA-0E3D645399BB}" srcOrd="0" destOrd="0" parTransId="{886BE9EC-7331-4441-993F-12B17467C6D3}" sibTransId="{432A9075-4838-4F13-90F6-4196716EC91D}"/>
    <dgm:cxn modelId="{7AD31A9E-16B5-4398-A82B-591D377995E4}" type="presOf" srcId="{8F34FBF2-B5E1-49C3-B8BA-0E3D645399BB}" destId="{95896E94-86B4-4D80-8DA5-418E7175AD38}" srcOrd="0" destOrd="0" presId="urn:microsoft.com/office/officeart/2005/8/layout/bProcess3"/>
    <dgm:cxn modelId="{52D352B1-825B-45BD-B246-A83E4ACE0913}" type="presOf" srcId="{1D9D9488-C4BC-447A-A3F6-9E536770E673}" destId="{6B51F6B4-4ED1-4FA8-8750-A532B2CC2DCF}" srcOrd="0" destOrd="0" presId="urn:microsoft.com/office/officeart/2005/8/layout/bProcess3"/>
    <dgm:cxn modelId="{055570B4-F365-4F60-8A34-3AE614912AC2}" srcId="{1EF60E97-668E-4528-BFE3-2A778FE54A86}" destId="{009FCF48-8545-49F2-8762-CD04FA8191B3}" srcOrd="7" destOrd="0" parTransId="{F54149BD-6FCE-4B66-8617-E8CA4CD02A99}" sibTransId="{B22807CA-2011-4282-8DCB-C9FA8191FF65}"/>
    <dgm:cxn modelId="{043C50C1-C988-4025-A2C0-7A3E4E1CC345}" type="presOf" srcId="{9B8FE3A4-8094-4FD8-8D3B-55B67F309387}" destId="{EF95F13C-74F8-421D-B707-BF15F86E7293}" srcOrd="0" destOrd="0" presId="urn:microsoft.com/office/officeart/2005/8/layout/bProcess3"/>
    <dgm:cxn modelId="{ED86DEC2-1CE3-42EB-AAE8-212058B2FA34}" srcId="{1EF60E97-668E-4528-BFE3-2A778FE54A86}" destId="{E58F7DAD-5E2F-4831-9B75-4853EE519577}" srcOrd="6" destOrd="0" parTransId="{7FF9205E-369A-4EF3-B284-60380933C3AB}" sibTransId="{D67E9D0E-0B29-477D-BF6A-4B0778DD22B4}"/>
    <dgm:cxn modelId="{328F03C6-130F-48D3-B091-C38C2EC3823B}" type="presOf" srcId="{65288A5F-7DF3-4695-97FD-878414E9B97C}" destId="{24B86938-3B9D-453C-B153-8050F1F92933}" srcOrd="0" destOrd="0" presId="urn:microsoft.com/office/officeart/2005/8/layout/bProcess3"/>
    <dgm:cxn modelId="{867A14CC-824A-492B-8BBE-C6AFD38E2FEF}" type="presOf" srcId="{3A14C872-3521-4D22-8C82-7E19A3EACC9E}" destId="{12831E23-A830-43A3-95E0-952092BFF019}" srcOrd="0" destOrd="0" presId="urn:microsoft.com/office/officeart/2005/8/layout/bProcess3"/>
    <dgm:cxn modelId="{5DAB7ACD-2D10-497C-BC55-F97598DA770D}" type="presOf" srcId="{E58F7DAD-5E2F-4831-9B75-4853EE519577}" destId="{486D9B4F-FEF3-47C9-8ED3-C353FD9B7671}" srcOrd="0" destOrd="0" presId="urn:microsoft.com/office/officeart/2005/8/layout/bProcess3"/>
    <dgm:cxn modelId="{81F6ADDC-C9CF-423F-94AD-477F9279817D}" type="presOf" srcId="{9B8FE3A4-8094-4FD8-8D3B-55B67F309387}" destId="{80ACB587-86A5-4DD3-9C8F-E7540691A40D}" srcOrd="1" destOrd="0" presId="urn:microsoft.com/office/officeart/2005/8/layout/bProcess3"/>
    <dgm:cxn modelId="{A6EC68E5-AB19-456B-9909-309E9DB75817}" type="presOf" srcId="{D67E9D0E-0B29-477D-BF6A-4B0778DD22B4}" destId="{03CAFC9E-C109-4738-8462-32F5BBC84051}" srcOrd="0" destOrd="0" presId="urn:microsoft.com/office/officeart/2005/8/layout/bProcess3"/>
    <dgm:cxn modelId="{CB433BE8-B6B6-47D2-8290-9BF37AB75889}" type="presOf" srcId="{1EF60E97-668E-4528-BFE3-2A778FE54A86}" destId="{B17B58FD-066A-4A14-A67C-4E7E52DB93C1}" srcOrd="0" destOrd="0" presId="urn:microsoft.com/office/officeart/2005/8/layout/bProcess3"/>
    <dgm:cxn modelId="{58FE9CEA-6064-480B-A084-8BFEC46FED23}" type="presOf" srcId="{D67E9D0E-0B29-477D-BF6A-4B0778DD22B4}" destId="{D8267558-C49E-4DE1-8F5D-CB7B6DA5790B}" srcOrd="1" destOrd="0" presId="urn:microsoft.com/office/officeart/2005/8/layout/bProcess3"/>
    <dgm:cxn modelId="{4B6082FC-A15B-4D6D-9504-8E894035D2A4}" srcId="{1EF60E97-668E-4528-BFE3-2A778FE54A86}" destId="{9A19BFD7-9FB2-4B93-AFD9-9DDA673EF08D}" srcOrd="4" destOrd="0" parTransId="{9311C681-E66E-49D2-ABFA-277AB5D2FE81}" sibTransId="{A30DC4A4-C40A-4F9B-A72D-794075439261}"/>
    <dgm:cxn modelId="{EA820C2F-0B48-45D1-8116-4D78740F99A0}" type="presParOf" srcId="{B17B58FD-066A-4A14-A67C-4E7E52DB93C1}" destId="{95896E94-86B4-4D80-8DA5-418E7175AD38}" srcOrd="0" destOrd="0" presId="urn:microsoft.com/office/officeart/2005/8/layout/bProcess3"/>
    <dgm:cxn modelId="{DC22F71D-5ED2-4D24-958E-61A9100430E6}" type="presParOf" srcId="{B17B58FD-066A-4A14-A67C-4E7E52DB93C1}" destId="{B4E3A18B-2EB1-49A9-B00A-01992A1EF2B7}" srcOrd="1" destOrd="0" presId="urn:microsoft.com/office/officeart/2005/8/layout/bProcess3"/>
    <dgm:cxn modelId="{81CFF550-02E0-4422-87F1-AE320578E292}" type="presParOf" srcId="{B4E3A18B-2EB1-49A9-B00A-01992A1EF2B7}" destId="{81113A14-18DA-49F8-A422-73AC33CA1820}" srcOrd="0" destOrd="0" presId="urn:microsoft.com/office/officeart/2005/8/layout/bProcess3"/>
    <dgm:cxn modelId="{02D5CB4A-9C87-4A36-9A1C-BA30657F86F8}" type="presParOf" srcId="{B17B58FD-066A-4A14-A67C-4E7E52DB93C1}" destId="{24B86938-3B9D-453C-B153-8050F1F92933}" srcOrd="2" destOrd="0" presId="urn:microsoft.com/office/officeart/2005/8/layout/bProcess3"/>
    <dgm:cxn modelId="{5AB1BEC2-4CDC-4A66-971B-BC4D246D913F}" type="presParOf" srcId="{B17B58FD-066A-4A14-A67C-4E7E52DB93C1}" destId="{0F747902-F5DF-4EF2-A20B-5C564E3A0ACF}" srcOrd="3" destOrd="0" presId="urn:microsoft.com/office/officeart/2005/8/layout/bProcess3"/>
    <dgm:cxn modelId="{F0EE07B4-9FE9-4883-B576-85E347FC28CE}" type="presParOf" srcId="{0F747902-F5DF-4EF2-A20B-5C564E3A0ACF}" destId="{31C66C14-5458-4C31-B779-8D0BC71A20B1}" srcOrd="0" destOrd="0" presId="urn:microsoft.com/office/officeart/2005/8/layout/bProcess3"/>
    <dgm:cxn modelId="{7CF43EE2-EF7A-41FC-ACE8-D446441787F4}" type="presParOf" srcId="{B17B58FD-066A-4A14-A67C-4E7E52DB93C1}" destId="{6B51F6B4-4ED1-4FA8-8750-A532B2CC2DCF}" srcOrd="4" destOrd="0" presId="urn:microsoft.com/office/officeart/2005/8/layout/bProcess3"/>
    <dgm:cxn modelId="{84C2333D-3BF5-440E-B653-B27088A03E6A}" type="presParOf" srcId="{B17B58FD-066A-4A14-A67C-4E7E52DB93C1}" destId="{64232204-CA28-4730-B1A9-DD1F8183FE55}" srcOrd="5" destOrd="0" presId="urn:microsoft.com/office/officeart/2005/8/layout/bProcess3"/>
    <dgm:cxn modelId="{0A19FA8A-87AB-4D56-8992-61F2A26F5427}" type="presParOf" srcId="{64232204-CA28-4730-B1A9-DD1F8183FE55}" destId="{7BFFE3DE-5338-429F-B1FA-183FD62480E3}" srcOrd="0" destOrd="0" presId="urn:microsoft.com/office/officeart/2005/8/layout/bProcess3"/>
    <dgm:cxn modelId="{C5A05456-C44A-4F11-8C08-9D14D42FD32F}" type="presParOf" srcId="{B17B58FD-066A-4A14-A67C-4E7E52DB93C1}" destId="{12831E23-A830-43A3-95E0-952092BFF019}" srcOrd="6" destOrd="0" presId="urn:microsoft.com/office/officeart/2005/8/layout/bProcess3"/>
    <dgm:cxn modelId="{2B86BA57-017D-472F-8E2E-82C209F0A022}" type="presParOf" srcId="{B17B58FD-066A-4A14-A67C-4E7E52DB93C1}" destId="{EF95F13C-74F8-421D-B707-BF15F86E7293}" srcOrd="7" destOrd="0" presId="urn:microsoft.com/office/officeart/2005/8/layout/bProcess3"/>
    <dgm:cxn modelId="{992D0103-00E7-4EB2-934E-DB12EBE48C7B}" type="presParOf" srcId="{EF95F13C-74F8-421D-B707-BF15F86E7293}" destId="{80ACB587-86A5-4DD3-9C8F-E7540691A40D}" srcOrd="0" destOrd="0" presId="urn:microsoft.com/office/officeart/2005/8/layout/bProcess3"/>
    <dgm:cxn modelId="{5220FBA6-A3C6-468B-AB9A-6C18C737C0C7}" type="presParOf" srcId="{B17B58FD-066A-4A14-A67C-4E7E52DB93C1}" destId="{C4AE8C15-FC4A-4915-9BDF-C781184FC1BF}" srcOrd="8" destOrd="0" presId="urn:microsoft.com/office/officeart/2005/8/layout/bProcess3"/>
    <dgm:cxn modelId="{6DF86FD8-CB1F-4E74-8AE9-0104C3BD7AA4}" type="presParOf" srcId="{B17B58FD-066A-4A14-A67C-4E7E52DB93C1}" destId="{F9D3F820-BBC1-4FFF-B38A-A2D06AA70E1B}" srcOrd="9" destOrd="0" presId="urn:microsoft.com/office/officeart/2005/8/layout/bProcess3"/>
    <dgm:cxn modelId="{8C4F3B0F-8A9B-44EB-96D3-7E01E7D6D298}" type="presParOf" srcId="{F9D3F820-BBC1-4FFF-B38A-A2D06AA70E1B}" destId="{F0C38B6D-44D0-4F94-AC80-26397DCBD109}" srcOrd="0" destOrd="0" presId="urn:microsoft.com/office/officeart/2005/8/layout/bProcess3"/>
    <dgm:cxn modelId="{1DBEC033-0E78-481E-AFE9-1A7D32291A1F}" type="presParOf" srcId="{B17B58FD-066A-4A14-A67C-4E7E52DB93C1}" destId="{F57A47B2-596C-466A-850C-48A9C6150C58}" srcOrd="10" destOrd="0" presId="urn:microsoft.com/office/officeart/2005/8/layout/bProcess3"/>
    <dgm:cxn modelId="{3AB18DC0-0713-496C-9854-7AC332286769}" type="presParOf" srcId="{B17B58FD-066A-4A14-A67C-4E7E52DB93C1}" destId="{CCAC9139-C5A3-4ED7-AC89-1C751037F274}" srcOrd="11" destOrd="0" presId="urn:microsoft.com/office/officeart/2005/8/layout/bProcess3"/>
    <dgm:cxn modelId="{164EDE9A-93DF-4BF5-96F0-1BCCB0DD150A}" type="presParOf" srcId="{CCAC9139-C5A3-4ED7-AC89-1C751037F274}" destId="{EB720A1C-EA06-49EF-8540-E2B4116D920E}" srcOrd="0" destOrd="0" presId="urn:microsoft.com/office/officeart/2005/8/layout/bProcess3"/>
    <dgm:cxn modelId="{EA614106-4D61-44C0-B3A9-30357C5A7DFA}" type="presParOf" srcId="{B17B58FD-066A-4A14-A67C-4E7E52DB93C1}" destId="{486D9B4F-FEF3-47C9-8ED3-C353FD9B7671}" srcOrd="12" destOrd="0" presId="urn:microsoft.com/office/officeart/2005/8/layout/bProcess3"/>
    <dgm:cxn modelId="{D69595BF-8646-4E96-83EF-FC5F735E6F8A}" type="presParOf" srcId="{B17B58FD-066A-4A14-A67C-4E7E52DB93C1}" destId="{03CAFC9E-C109-4738-8462-32F5BBC84051}" srcOrd="13" destOrd="0" presId="urn:microsoft.com/office/officeart/2005/8/layout/bProcess3"/>
    <dgm:cxn modelId="{51BAFB53-D664-4FE6-BEDD-B4488F304339}" type="presParOf" srcId="{03CAFC9E-C109-4738-8462-32F5BBC84051}" destId="{D8267558-C49E-4DE1-8F5D-CB7B6DA5790B}" srcOrd="0" destOrd="0" presId="urn:microsoft.com/office/officeart/2005/8/layout/bProcess3"/>
    <dgm:cxn modelId="{1344C136-320F-4AAC-8E3A-B986EE2ED0CD}" type="presParOf" srcId="{B17B58FD-066A-4A14-A67C-4E7E52DB93C1}" destId="{72603D98-64D5-457E-8EAF-FAE875BC7828}"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B8B442-068D-4042-83C6-CB388744DF9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B7E871A-E00C-4B95-9620-90E9412D5418}">
      <dgm:prSet phldrT="[Text]" custT="1"/>
      <dgm:spPr/>
      <dgm:t>
        <a:bodyPr/>
        <a:lstStyle/>
        <a:p>
          <a:r>
            <a:rPr lang="en-US" sz="1200" b="1" dirty="0">
              <a:latin typeface="+mn-lt"/>
            </a:rPr>
            <a:t>Statement of Qualifications  (SOQ) are submitted</a:t>
          </a:r>
        </a:p>
      </dgm:t>
    </dgm:pt>
    <dgm:pt modelId="{EAEB8A75-1868-4B4A-BC00-99D19D2419EE}" type="parTrans" cxnId="{1B1308FC-7EF7-45F6-9942-A6B0C946845A}">
      <dgm:prSet/>
      <dgm:spPr/>
      <dgm:t>
        <a:bodyPr/>
        <a:lstStyle/>
        <a:p>
          <a:endParaRPr lang="en-US"/>
        </a:p>
      </dgm:t>
    </dgm:pt>
    <dgm:pt modelId="{FF3695AC-7A55-46DC-ADA9-523823CF8A57}" type="sibTrans" cxnId="{1B1308FC-7EF7-45F6-9942-A6B0C946845A}">
      <dgm:prSet/>
      <dgm:spPr/>
      <dgm:t>
        <a:bodyPr/>
        <a:lstStyle/>
        <a:p>
          <a:endParaRPr lang="en-US"/>
        </a:p>
      </dgm:t>
    </dgm:pt>
    <dgm:pt modelId="{AD438EC7-5CEA-478F-A5DB-B1A820969C9E}">
      <dgm:prSet phldrT="[Text]" custT="1"/>
      <dgm:spPr/>
      <dgm:t>
        <a:bodyPr/>
        <a:lstStyle/>
        <a:p>
          <a:r>
            <a:rPr lang="en-US" sz="1200" b="1" dirty="0"/>
            <a:t>A short list is developed</a:t>
          </a:r>
        </a:p>
      </dgm:t>
    </dgm:pt>
    <dgm:pt modelId="{19C91DFE-9BF2-49C9-A2AD-492FE80749B3}" type="parTrans" cxnId="{E9D9AB93-86F3-4BAD-BC2B-CD57B47BBD77}">
      <dgm:prSet/>
      <dgm:spPr/>
      <dgm:t>
        <a:bodyPr/>
        <a:lstStyle/>
        <a:p>
          <a:endParaRPr lang="en-US"/>
        </a:p>
      </dgm:t>
    </dgm:pt>
    <dgm:pt modelId="{214EBBFD-E90C-431E-8204-F9F15EA4C38E}" type="sibTrans" cxnId="{E9D9AB93-86F3-4BAD-BC2B-CD57B47BBD77}">
      <dgm:prSet/>
      <dgm:spPr/>
      <dgm:t>
        <a:bodyPr/>
        <a:lstStyle/>
        <a:p>
          <a:endParaRPr lang="en-US"/>
        </a:p>
      </dgm:t>
    </dgm:pt>
    <dgm:pt modelId="{65626103-7365-43E3-A1AE-DF8F05C9F9F0}">
      <dgm:prSet custT="1"/>
      <dgm:spPr/>
      <dgm:t>
        <a:bodyPr/>
        <a:lstStyle/>
        <a:p>
          <a:r>
            <a:rPr lang="en-US" sz="1200" b="1" dirty="0"/>
            <a:t>Short listed firms are interviewed and evaluated using the rating form</a:t>
          </a:r>
        </a:p>
      </dgm:t>
    </dgm:pt>
    <dgm:pt modelId="{2A327DF3-0E1A-41A6-AA66-330B0080038A}" type="parTrans" cxnId="{ED2A4C4A-EE10-4AF8-9EBC-72624A8B7F74}">
      <dgm:prSet/>
      <dgm:spPr/>
      <dgm:t>
        <a:bodyPr/>
        <a:lstStyle/>
        <a:p>
          <a:endParaRPr lang="en-US"/>
        </a:p>
      </dgm:t>
    </dgm:pt>
    <dgm:pt modelId="{A044D679-4EEF-45E1-984F-3AC4F7CD6581}" type="sibTrans" cxnId="{ED2A4C4A-EE10-4AF8-9EBC-72624A8B7F74}">
      <dgm:prSet/>
      <dgm:spPr/>
      <dgm:t>
        <a:bodyPr/>
        <a:lstStyle/>
        <a:p>
          <a:endParaRPr lang="en-US"/>
        </a:p>
      </dgm:t>
    </dgm:pt>
    <dgm:pt modelId="{051372F6-A935-4B3E-B7D6-788F52D1F9F5}">
      <dgm:prSet custT="1"/>
      <dgm:spPr/>
      <dgm:t>
        <a:bodyPr/>
        <a:lstStyle/>
        <a:p>
          <a:r>
            <a:rPr lang="en-US" sz="1200" b="1" dirty="0"/>
            <a:t>The most qualified consultant is selected</a:t>
          </a:r>
        </a:p>
      </dgm:t>
    </dgm:pt>
    <dgm:pt modelId="{D7948008-02F5-4497-A080-9E942DAFEEEB}" type="sibTrans" cxnId="{6FF12069-17AE-499F-9810-6D0ED9B924C5}">
      <dgm:prSet/>
      <dgm:spPr/>
      <dgm:t>
        <a:bodyPr/>
        <a:lstStyle/>
        <a:p>
          <a:endParaRPr lang="en-US"/>
        </a:p>
      </dgm:t>
    </dgm:pt>
    <dgm:pt modelId="{92479CCB-1409-4084-957A-27261CEE78E5}" type="parTrans" cxnId="{6FF12069-17AE-499F-9810-6D0ED9B924C5}">
      <dgm:prSet/>
      <dgm:spPr/>
      <dgm:t>
        <a:bodyPr/>
        <a:lstStyle/>
        <a:p>
          <a:endParaRPr lang="en-US"/>
        </a:p>
      </dgm:t>
    </dgm:pt>
    <dgm:pt modelId="{0E03BBC4-A4E1-4C84-9777-5E255A533E0E}" type="pres">
      <dgm:prSet presAssocID="{31B8B442-068D-4042-83C6-CB388744DF9D}" presName="Name0" presStyleCnt="0">
        <dgm:presLayoutVars>
          <dgm:dir/>
          <dgm:animLvl val="lvl"/>
          <dgm:resizeHandles val="exact"/>
        </dgm:presLayoutVars>
      </dgm:prSet>
      <dgm:spPr/>
    </dgm:pt>
    <dgm:pt modelId="{D22FFEBE-4FA6-4676-B80C-476009A23AD5}" type="pres">
      <dgm:prSet presAssocID="{4B7E871A-E00C-4B95-9620-90E9412D5418}" presName="parTxOnly" presStyleLbl="node1" presStyleIdx="0" presStyleCnt="4" custLinFactY="-38206" custLinFactNeighborX="44030" custLinFactNeighborY="-100000">
        <dgm:presLayoutVars>
          <dgm:chMax val="0"/>
          <dgm:chPref val="0"/>
          <dgm:bulletEnabled val="1"/>
        </dgm:presLayoutVars>
      </dgm:prSet>
      <dgm:spPr/>
    </dgm:pt>
    <dgm:pt modelId="{21CA0A72-953D-409C-ADDC-F8D805D3A187}" type="pres">
      <dgm:prSet presAssocID="{FF3695AC-7A55-46DC-ADA9-523823CF8A57}" presName="parTxOnlySpace" presStyleCnt="0"/>
      <dgm:spPr/>
    </dgm:pt>
    <dgm:pt modelId="{16D38D3D-F3FB-4272-9647-1B2B282B16D7}" type="pres">
      <dgm:prSet presAssocID="{AD438EC7-5CEA-478F-A5DB-B1A820969C9E}" presName="parTxOnly" presStyleLbl="node1" presStyleIdx="1" presStyleCnt="4" custLinFactNeighborX="-31241" custLinFactNeighborY="-29860">
        <dgm:presLayoutVars>
          <dgm:chMax val="0"/>
          <dgm:chPref val="0"/>
          <dgm:bulletEnabled val="1"/>
        </dgm:presLayoutVars>
      </dgm:prSet>
      <dgm:spPr/>
    </dgm:pt>
    <dgm:pt modelId="{CF7F8BBD-2094-4EF1-8710-21C5A2EC0A9E}" type="pres">
      <dgm:prSet presAssocID="{214EBBFD-E90C-431E-8204-F9F15EA4C38E}" presName="parTxOnlySpace" presStyleCnt="0"/>
      <dgm:spPr/>
    </dgm:pt>
    <dgm:pt modelId="{BB423646-F912-404E-8581-E06A45EA17D1}" type="pres">
      <dgm:prSet presAssocID="{65626103-7365-43E3-A1AE-DF8F05C9F9F0}" presName="parTxOnly" presStyleLbl="node1" presStyleIdx="2" presStyleCnt="4" custLinFactX="-253" custLinFactNeighborX="-100000" custLinFactNeighborY="-49720">
        <dgm:presLayoutVars>
          <dgm:chMax val="0"/>
          <dgm:chPref val="0"/>
          <dgm:bulletEnabled val="1"/>
        </dgm:presLayoutVars>
      </dgm:prSet>
      <dgm:spPr/>
    </dgm:pt>
    <dgm:pt modelId="{C4EFA4D7-E5CE-4B9C-A9F2-9341DC5DBB2A}" type="pres">
      <dgm:prSet presAssocID="{A044D679-4EEF-45E1-984F-3AC4F7CD6581}" presName="parTxOnlySpace" presStyleCnt="0"/>
      <dgm:spPr/>
    </dgm:pt>
    <dgm:pt modelId="{8B9CCF96-F907-4373-977C-90D6FB2B6FBB}" type="pres">
      <dgm:prSet presAssocID="{051372F6-A935-4B3E-B7D6-788F52D1F9F5}" presName="parTxOnly" presStyleLbl="node1" presStyleIdx="3" presStyleCnt="4" custLinFactX="-7497" custLinFactNeighborX="-100000" custLinFactNeighborY="-29860">
        <dgm:presLayoutVars>
          <dgm:chMax val="0"/>
          <dgm:chPref val="0"/>
          <dgm:bulletEnabled val="1"/>
        </dgm:presLayoutVars>
      </dgm:prSet>
      <dgm:spPr/>
    </dgm:pt>
  </dgm:ptLst>
  <dgm:cxnLst>
    <dgm:cxn modelId="{E8DFDF1C-E95C-47D4-A333-16B3080B8125}" type="presOf" srcId="{051372F6-A935-4B3E-B7D6-788F52D1F9F5}" destId="{8B9CCF96-F907-4373-977C-90D6FB2B6FBB}" srcOrd="0" destOrd="0" presId="urn:microsoft.com/office/officeart/2005/8/layout/chevron1"/>
    <dgm:cxn modelId="{6FF12069-17AE-499F-9810-6D0ED9B924C5}" srcId="{31B8B442-068D-4042-83C6-CB388744DF9D}" destId="{051372F6-A935-4B3E-B7D6-788F52D1F9F5}" srcOrd="3" destOrd="0" parTransId="{92479CCB-1409-4084-957A-27261CEE78E5}" sibTransId="{D7948008-02F5-4497-A080-9E942DAFEEEB}"/>
    <dgm:cxn modelId="{ED2A4C4A-EE10-4AF8-9EBC-72624A8B7F74}" srcId="{31B8B442-068D-4042-83C6-CB388744DF9D}" destId="{65626103-7365-43E3-A1AE-DF8F05C9F9F0}" srcOrd="2" destOrd="0" parTransId="{2A327DF3-0E1A-41A6-AA66-330B0080038A}" sibTransId="{A044D679-4EEF-45E1-984F-3AC4F7CD6581}"/>
    <dgm:cxn modelId="{6FF6984B-6235-4DDB-BC57-3BAD722BAB15}" type="presOf" srcId="{65626103-7365-43E3-A1AE-DF8F05C9F9F0}" destId="{BB423646-F912-404E-8581-E06A45EA17D1}" srcOrd="0" destOrd="0" presId="urn:microsoft.com/office/officeart/2005/8/layout/chevron1"/>
    <dgm:cxn modelId="{F4D96F93-4082-41F2-841B-D482B80F48C4}" type="presOf" srcId="{4B7E871A-E00C-4B95-9620-90E9412D5418}" destId="{D22FFEBE-4FA6-4676-B80C-476009A23AD5}" srcOrd="0" destOrd="0" presId="urn:microsoft.com/office/officeart/2005/8/layout/chevron1"/>
    <dgm:cxn modelId="{E9D9AB93-86F3-4BAD-BC2B-CD57B47BBD77}" srcId="{31B8B442-068D-4042-83C6-CB388744DF9D}" destId="{AD438EC7-5CEA-478F-A5DB-B1A820969C9E}" srcOrd="1" destOrd="0" parTransId="{19C91DFE-9BF2-49C9-A2AD-492FE80749B3}" sibTransId="{214EBBFD-E90C-431E-8204-F9F15EA4C38E}"/>
    <dgm:cxn modelId="{CD5EC3A7-702D-4D4C-9B16-1D49ED0ECC50}" type="presOf" srcId="{AD438EC7-5CEA-478F-A5DB-B1A820969C9E}" destId="{16D38D3D-F3FB-4272-9647-1B2B282B16D7}" srcOrd="0" destOrd="0" presId="urn:microsoft.com/office/officeart/2005/8/layout/chevron1"/>
    <dgm:cxn modelId="{9012B4D0-D6C8-422A-AE92-442CF303DD61}" type="presOf" srcId="{31B8B442-068D-4042-83C6-CB388744DF9D}" destId="{0E03BBC4-A4E1-4C84-9777-5E255A533E0E}" srcOrd="0" destOrd="0" presId="urn:microsoft.com/office/officeart/2005/8/layout/chevron1"/>
    <dgm:cxn modelId="{1B1308FC-7EF7-45F6-9942-A6B0C946845A}" srcId="{31B8B442-068D-4042-83C6-CB388744DF9D}" destId="{4B7E871A-E00C-4B95-9620-90E9412D5418}" srcOrd="0" destOrd="0" parTransId="{EAEB8A75-1868-4B4A-BC00-99D19D2419EE}" sibTransId="{FF3695AC-7A55-46DC-ADA9-523823CF8A57}"/>
    <dgm:cxn modelId="{67A22B8E-859A-4F8B-A7FE-EB83F7E487BF}" type="presParOf" srcId="{0E03BBC4-A4E1-4C84-9777-5E255A533E0E}" destId="{D22FFEBE-4FA6-4676-B80C-476009A23AD5}" srcOrd="0" destOrd="0" presId="urn:microsoft.com/office/officeart/2005/8/layout/chevron1"/>
    <dgm:cxn modelId="{121D1A29-7594-42CC-9CC1-6093AB3D8353}" type="presParOf" srcId="{0E03BBC4-A4E1-4C84-9777-5E255A533E0E}" destId="{21CA0A72-953D-409C-ADDC-F8D805D3A187}" srcOrd="1" destOrd="0" presId="urn:microsoft.com/office/officeart/2005/8/layout/chevron1"/>
    <dgm:cxn modelId="{95634D6E-676D-44D9-8E64-B2988C13E16A}" type="presParOf" srcId="{0E03BBC4-A4E1-4C84-9777-5E255A533E0E}" destId="{16D38D3D-F3FB-4272-9647-1B2B282B16D7}" srcOrd="2" destOrd="0" presId="urn:microsoft.com/office/officeart/2005/8/layout/chevron1"/>
    <dgm:cxn modelId="{9E250390-BD09-4EE0-AFD4-414AB465DF68}" type="presParOf" srcId="{0E03BBC4-A4E1-4C84-9777-5E255A533E0E}" destId="{CF7F8BBD-2094-4EF1-8710-21C5A2EC0A9E}" srcOrd="3" destOrd="0" presId="urn:microsoft.com/office/officeart/2005/8/layout/chevron1"/>
    <dgm:cxn modelId="{916B8ADD-2765-4315-9943-10FA45150D39}" type="presParOf" srcId="{0E03BBC4-A4E1-4C84-9777-5E255A533E0E}" destId="{BB423646-F912-404E-8581-E06A45EA17D1}" srcOrd="4" destOrd="0" presId="urn:microsoft.com/office/officeart/2005/8/layout/chevron1"/>
    <dgm:cxn modelId="{704E16C9-9C97-4167-AFE0-6D8493220374}" type="presParOf" srcId="{0E03BBC4-A4E1-4C84-9777-5E255A533E0E}" destId="{C4EFA4D7-E5CE-4B9C-A9F2-9341DC5DBB2A}" srcOrd="5" destOrd="0" presId="urn:microsoft.com/office/officeart/2005/8/layout/chevron1"/>
    <dgm:cxn modelId="{339CAC58-208C-44E0-9FB5-CB7179B4F4E8}" type="presParOf" srcId="{0E03BBC4-A4E1-4C84-9777-5E255A533E0E}" destId="{8B9CCF96-F907-4373-977C-90D6FB2B6FB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B8B442-068D-4042-83C6-CB388744DF9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B7E871A-E00C-4B95-9620-90E9412D5418}">
      <dgm:prSet phldrT="[Text]" custT="1"/>
      <dgm:spPr/>
      <dgm:t>
        <a:bodyPr/>
        <a:lstStyle/>
        <a:p>
          <a:r>
            <a:rPr lang="en-US" sz="1200" b="1" dirty="0"/>
            <a:t>The cost proposal, and  updated staffing list with dollar values is required</a:t>
          </a:r>
          <a:endParaRPr lang="en-US" sz="1100" b="1" dirty="0">
            <a:latin typeface="+mn-lt"/>
          </a:endParaRPr>
        </a:p>
      </dgm:t>
    </dgm:pt>
    <dgm:pt modelId="{EAEB8A75-1868-4B4A-BC00-99D19D2419EE}" type="parTrans" cxnId="{1B1308FC-7EF7-45F6-9942-A6B0C946845A}">
      <dgm:prSet/>
      <dgm:spPr/>
      <dgm:t>
        <a:bodyPr/>
        <a:lstStyle/>
        <a:p>
          <a:endParaRPr lang="en-US"/>
        </a:p>
      </dgm:t>
    </dgm:pt>
    <dgm:pt modelId="{FF3695AC-7A55-46DC-ADA9-523823CF8A57}" type="sibTrans" cxnId="{1B1308FC-7EF7-45F6-9942-A6B0C946845A}">
      <dgm:prSet/>
      <dgm:spPr/>
      <dgm:t>
        <a:bodyPr/>
        <a:lstStyle/>
        <a:p>
          <a:endParaRPr lang="en-US"/>
        </a:p>
      </dgm:t>
    </dgm:pt>
    <dgm:pt modelId="{AD438EC7-5CEA-478F-A5DB-B1A820969C9E}">
      <dgm:prSet phldrT="[Text]" custT="1"/>
      <dgm:spPr/>
      <dgm:t>
        <a:bodyPr/>
        <a:lstStyle/>
        <a:p>
          <a:r>
            <a:rPr lang="en-US" sz="1200" b="1" dirty="0"/>
            <a:t>Rating Form , cost proposal, and staffing list are provided to PC</a:t>
          </a:r>
        </a:p>
      </dgm:t>
    </dgm:pt>
    <dgm:pt modelId="{19C91DFE-9BF2-49C9-A2AD-492FE80749B3}" type="parTrans" cxnId="{E9D9AB93-86F3-4BAD-BC2B-CD57B47BBD77}">
      <dgm:prSet/>
      <dgm:spPr/>
      <dgm:t>
        <a:bodyPr/>
        <a:lstStyle/>
        <a:p>
          <a:endParaRPr lang="en-US"/>
        </a:p>
      </dgm:t>
    </dgm:pt>
    <dgm:pt modelId="{214EBBFD-E90C-431E-8204-F9F15EA4C38E}" type="sibTrans" cxnId="{E9D9AB93-86F3-4BAD-BC2B-CD57B47BBD77}">
      <dgm:prSet/>
      <dgm:spPr/>
      <dgm:t>
        <a:bodyPr/>
        <a:lstStyle/>
        <a:p>
          <a:endParaRPr lang="en-US"/>
        </a:p>
      </dgm:t>
    </dgm:pt>
    <dgm:pt modelId="{65626103-7365-43E3-A1AE-DF8F05C9F9F0}">
      <dgm:prSet custT="1"/>
      <dgm:spPr/>
      <dgm:t>
        <a:bodyPr/>
        <a:lstStyle/>
        <a:p>
          <a:r>
            <a:rPr lang="en-US" sz="1200" b="1" dirty="0"/>
            <a:t>PC reviews and signs off on the staffing list</a:t>
          </a:r>
        </a:p>
      </dgm:t>
    </dgm:pt>
    <dgm:pt modelId="{2A327DF3-0E1A-41A6-AA66-330B0080038A}" type="parTrans" cxnId="{ED2A4C4A-EE10-4AF8-9EBC-72624A8B7F74}">
      <dgm:prSet/>
      <dgm:spPr/>
      <dgm:t>
        <a:bodyPr/>
        <a:lstStyle/>
        <a:p>
          <a:endParaRPr lang="en-US"/>
        </a:p>
      </dgm:t>
    </dgm:pt>
    <dgm:pt modelId="{A044D679-4EEF-45E1-984F-3AC4F7CD6581}" type="sibTrans" cxnId="{ED2A4C4A-EE10-4AF8-9EBC-72624A8B7F74}">
      <dgm:prSet/>
      <dgm:spPr/>
      <dgm:t>
        <a:bodyPr/>
        <a:lstStyle/>
        <a:p>
          <a:endParaRPr lang="en-US"/>
        </a:p>
      </dgm:t>
    </dgm:pt>
    <dgm:pt modelId="{051372F6-A935-4B3E-B7D6-788F52D1F9F5}">
      <dgm:prSet custT="1"/>
      <dgm:spPr/>
      <dgm:t>
        <a:bodyPr/>
        <a:lstStyle/>
        <a:p>
          <a:r>
            <a:rPr lang="en-US" sz="1200" b="1" dirty="0"/>
            <a:t>Contract Awarded</a:t>
          </a:r>
        </a:p>
      </dgm:t>
    </dgm:pt>
    <dgm:pt modelId="{D7948008-02F5-4497-A080-9E942DAFEEEB}" type="sibTrans" cxnId="{6FF12069-17AE-499F-9810-6D0ED9B924C5}">
      <dgm:prSet/>
      <dgm:spPr/>
      <dgm:t>
        <a:bodyPr/>
        <a:lstStyle/>
        <a:p>
          <a:endParaRPr lang="en-US"/>
        </a:p>
      </dgm:t>
    </dgm:pt>
    <dgm:pt modelId="{92479CCB-1409-4084-957A-27261CEE78E5}" type="parTrans" cxnId="{6FF12069-17AE-499F-9810-6D0ED9B924C5}">
      <dgm:prSet/>
      <dgm:spPr/>
      <dgm:t>
        <a:bodyPr/>
        <a:lstStyle/>
        <a:p>
          <a:endParaRPr lang="en-US"/>
        </a:p>
      </dgm:t>
    </dgm:pt>
    <dgm:pt modelId="{0E03BBC4-A4E1-4C84-9777-5E255A533E0E}" type="pres">
      <dgm:prSet presAssocID="{31B8B442-068D-4042-83C6-CB388744DF9D}" presName="Name0" presStyleCnt="0">
        <dgm:presLayoutVars>
          <dgm:dir/>
          <dgm:animLvl val="lvl"/>
          <dgm:resizeHandles val="exact"/>
        </dgm:presLayoutVars>
      </dgm:prSet>
      <dgm:spPr/>
    </dgm:pt>
    <dgm:pt modelId="{D22FFEBE-4FA6-4676-B80C-476009A23AD5}" type="pres">
      <dgm:prSet presAssocID="{4B7E871A-E00C-4B95-9620-90E9412D5418}" presName="parTxOnly" presStyleLbl="node1" presStyleIdx="0" presStyleCnt="4" custLinFactY="-38206" custLinFactNeighborX="44030" custLinFactNeighborY="-100000">
        <dgm:presLayoutVars>
          <dgm:chMax val="0"/>
          <dgm:chPref val="0"/>
          <dgm:bulletEnabled val="1"/>
        </dgm:presLayoutVars>
      </dgm:prSet>
      <dgm:spPr/>
    </dgm:pt>
    <dgm:pt modelId="{21CA0A72-953D-409C-ADDC-F8D805D3A187}" type="pres">
      <dgm:prSet presAssocID="{FF3695AC-7A55-46DC-ADA9-523823CF8A57}" presName="parTxOnlySpace" presStyleCnt="0"/>
      <dgm:spPr/>
    </dgm:pt>
    <dgm:pt modelId="{16D38D3D-F3FB-4272-9647-1B2B282B16D7}" type="pres">
      <dgm:prSet presAssocID="{AD438EC7-5CEA-478F-A5DB-B1A820969C9E}" presName="parTxOnly" presStyleLbl="node1" presStyleIdx="1" presStyleCnt="4" custLinFactNeighborX="-31241" custLinFactNeighborY="-29860">
        <dgm:presLayoutVars>
          <dgm:chMax val="0"/>
          <dgm:chPref val="0"/>
          <dgm:bulletEnabled val="1"/>
        </dgm:presLayoutVars>
      </dgm:prSet>
      <dgm:spPr/>
    </dgm:pt>
    <dgm:pt modelId="{CF7F8BBD-2094-4EF1-8710-21C5A2EC0A9E}" type="pres">
      <dgm:prSet presAssocID="{214EBBFD-E90C-431E-8204-F9F15EA4C38E}" presName="parTxOnlySpace" presStyleCnt="0"/>
      <dgm:spPr/>
    </dgm:pt>
    <dgm:pt modelId="{BB423646-F912-404E-8581-E06A45EA17D1}" type="pres">
      <dgm:prSet presAssocID="{65626103-7365-43E3-A1AE-DF8F05C9F9F0}" presName="parTxOnly" presStyleLbl="node1" presStyleIdx="2" presStyleCnt="4" custLinFactX="-253" custLinFactNeighborX="-100000" custLinFactNeighborY="-49720">
        <dgm:presLayoutVars>
          <dgm:chMax val="0"/>
          <dgm:chPref val="0"/>
          <dgm:bulletEnabled val="1"/>
        </dgm:presLayoutVars>
      </dgm:prSet>
      <dgm:spPr/>
    </dgm:pt>
    <dgm:pt modelId="{C4EFA4D7-E5CE-4B9C-A9F2-9341DC5DBB2A}" type="pres">
      <dgm:prSet presAssocID="{A044D679-4EEF-45E1-984F-3AC4F7CD6581}" presName="parTxOnlySpace" presStyleCnt="0"/>
      <dgm:spPr/>
    </dgm:pt>
    <dgm:pt modelId="{8B9CCF96-F907-4373-977C-90D6FB2B6FBB}" type="pres">
      <dgm:prSet presAssocID="{051372F6-A935-4B3E-B7D6-788F52D1F9F5}" presName="parTxOnly" presStyleLbl="node1" presStyleIdx="3" presStyleCnt="4" custLinFactX="-7497" custLinFactNeighborX="-100000" custLinFactNeighborY="-29860">
        <dgm:presLayoutVars>
          <dgm:chMax val="0"/>
          <dgm:chPref val="0"/>
          <dgm:bulletEnabled val="1"/>
        </dgm:presLayoutVars>
      </dgm:prSet>
      <dgm:spPr/>
    </dgm:pt>
  </dgm:ptLst>
  <dgm:cxnLst>
    <dgm:cxn modelId="{0CE1741B-96C2-4D6A-AD1B-0684551A9538}" type="presOf" srcId="{65626103-7365-43E3-A1AE-DF8F05C9F9F0}" destId="{BB423646-F912-404E-8581-E06A45EA17D1}" srcOrd="0" destOrd="0" presId="urn:microsoft.com/office/officeart/2005/8/layout/chevron1"/>
    <dgm:cxn modelId="{D9F59F5D-CC08-4032-9FED-634EE0F9E05E}" type="presOf" srcId="{4B7E871A-E00C-4B95-9620-90E9412D5418}" destId="{D22FFEBE-4FA6-4676-B80C-476009A23AD5}" srcOrd="0" destOrd="0" presId="urn:microsoft.com/office/officeart/2005/8/layout/chevron1"/>
    <dgm:cxn modelId="{6FF12069-17AE-499F-9810-6D0ED9B924C5}" srcId="{31B8B442-068D-4042-83C6-CB388744DF9D}" destId="{051372F6-A935-4B3E-B7D6-788F52D1F9F5}" srcOrd="3" destOrd="0" parTransId="{92479CCB-1409-4084-957A-27261CEE78E5}" sibTransId="{D7948008-02F5-4497-A080-9E942DAFEEEB}"/>
    <dgm:cxn modelId="{ED2A4C4A-EE10-4AF8-9EBC-72624A8B7F74}" srcId="{31B8B442-068D-4042-83C6-CB388744DF9D}" destId="{65626103-7365-43E3-A1AE-DF8F05C9F9F0}" srcOrd="2" destOrd="0" parTransId="{2A327DF3-0E1A-41A6-AA66-330B0080038A}" sibTransId="{A044D679-4EEF-45E1-984F-3AC4F7CD6581}"/>
    <dgm:cxn modelId="{E8510C50-FAC0-43CC-99BE-E801D84DE326}" type="presOf" srcId="{AD438EC7-5CEA-478F-A5DB-B1A820969C9E}" destId="{16D38D3D-F3FB-4272-9647-1B2B282B16D7}" srcOrd="0" destOrd="0" presId="urn:microsoft.com/office/officeart/2005/8/layout/chevron1"/>
    <dgm:cxn modelId="{E9D9AB93-86F3-4BAD-BC2B-CD57B47BBD77}" srcId="{31B8B442-068D-4042-83C6-CB388744DF9D}" destId="{AD438EC7-5CEA-478F-A5DB-B1A820969C9E}" srcOrd="1" destOrd="0" parTransId="{19C91DFE-9BF2-49C9-A2AD-492FE80749B3}" sibTransId="{214EBBFD-E90C-431E-8204-F9F15EA4C38E}"/>
    <dgm:cxn modelId="{886A2DAB-4EC9-4035-9EF9-A066DB39574B}" type="presOf" srcId="{31B8B442-068D-4042-83C6-CB388744DF9D}" destId="{0E03BBC4-A4E1-4C84-9777-5E255A533E0E}" srcOrd="0" destOrd="0" presId="urn:microsoft.com/office/officeart/2005/8/layout/chevron1"/>
    <dgm:cxn modelId="{86D302DD-87DC-4B27-B9E9-5A5DCADAF717}" type="presOf" srcId="{051372F6-A935-4B3E-B7D6-788F52D1F9F5}" destId="{8B9CCF96-F907-4373-977C-90D6FB2B6FBB}" srcOrd="0" destOrd="0" presId="urn:microsoft.com/office/officeart/2005/8/layout/chevron1"/>
    <dgm:cxn modelId="{1B1308FC-7EF7-45F6-9942-A6B0C946845A}" srcId="{31B8B442-068D-4042-83C6-CB388744DF9D}" destId="{4B7E871A-E00C-4B95-9620-90E9412D5418}" srcOrd="0" destOrd="0" parTransId="{EAEB8A75-1868-4B4A-BC00-99D19D2419EE}" sibTransId="{FF3695AC-7A55-46DC-ADA9-523823CF8A57}"/>
    <dgm:cxn modelId="{A8E3F0BC-891A-47FF-AC46-90CE4B0B4A75}" type="presParOf" srcId="{0E03BBC4-A4E1-4C84-9777-5E255A533E0E}" destId="{D22FFEBE-4FA6-4676-B80C-476009A23AD5}" srcOrd="0" destOrd="0" presId="urn:microsoft.com/office/officeart/2005/8/layout/chevron1"/>
    <dgm:cxn modelId="{98A2A3BD-44E0-4D06-A52C-5D4074F926DE}" type="presParOf" srcId="{0E03BBC4-A4E1-4C84-9777-5E255A533E0E}" destId="{21CA0A72-953D-409C-ADDC-F8D805D3A187}" srcOrd="1" destOrd="0" presId="urn:microsoft.com/office/officeart/2005/8/layout/chevron1"/>
    <dgm:cxn modelId="{D96DAD7A-1627-491E-893F-78BAD1CAF4BA}" type="presParOf" srcId="{0E03BBC4-A4E1-4C84-9777-5E255A533E0E}" destId="{16D38D3D-F3FB-4272-9647-1B2B282B16D7}" srcOrd="2" destOrd="0" presId="urn:microsoft.com/office/officeart/2005/8/layout/chevron1"/>
    <dgm:cxn modelId="{7F2AD753-8063-4017-A718-62923F716747}" type="presParOf" srcId="{0E03BBC4-A4E1-4C84-9777-5E255A533E0E}" destId="{CF7F8BBD-2094-4EF1-8710-21C5A2EC0A9E}" srcOrd="3" destOrd="0" presId="urn:microsoft.com/office/officeart/2005/8/layout/chevron1"/>
    <dgm:cxn modelId="{155AFAF1-4694-47B0-9480-2BC1F3E79297}" type="presParOf" srcId="{0E03BBC4-A4E1-4C84-9777-5E255A533E0E}" destId="{BB423646-F912-404E-8581-E06A45EA17D1}" srcOrd="4" destOrd="0" presId="urn:microsoft.com/office/officeart/2005/8/layout/chevron1"/>
    <dgm:cxn modelId="{1FD0B018-0C0D-4986-B5AE-13FCAE501900}" type="presParOf" srcId="{0E03BBC4-A4E1-4C84-9777-5E255A533E0E}" destId="{C4EFA4D7-E5CE-4B9C-A9F2-9341DC5DBB2A}" srcOrd="5" destOrd="0" presId="urn:microsoft.com/office/officeart/2005/8/layout/chevron1"/>
    <dgm:cxn modelId="{4C7EBED1-48BE-4A39-A224-C8485CB5B188}" type="presParOf" srcId="{0E03BBC4-A4E1-4C84-9777-5E255A533E0E}" destId="{8B9CCF96-F907-4373-977C-90D6FB2B6FBB}"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3A18B-2EB1-49A9-B00A-01992A1EF2B7}">
      <dsp:nvSpPr>
        <dsp:cNvPr id="0" name=""/>
        <dsp:cNvSpPr/>
      </dsp:nvSpPr>
      <dsp:spPr>
        <a:xfrm>
          <a:off x="1628246" y="916784"/>
          <a:ext cx="335958" cy="91440"/>
        </a:xfrm>
        <a:custGeom>
          <a:avLst/>
          <a:gdLst/>
          <a:ahLst/>
          <a:cxnLst/>
          <a:rect l="0" t="0" r="0" b="0"/>
          <a:pathLst>
            <a:path>
              <a:moveTo>
                <a:pt x="0" y="45720"/>
              </a:moveTo>
              <a:lnTo>
                <a:pt x="33595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87061" y="960670"/>
        <a:ext cx="18327" cy="3669"/>
      </dsp:txXfrm>
    </dsp:sp>
    <dsp:sp modelId="{95896E94-86B4-4D80-8DA5-418E7175AD38}">
      <dsp:nvSpPr>
        <dsp:cNvPr id="0" name=""/>
        <dsp:cNvSpPr/>
      </dsp:nvSpPr>
      <dsp:spPr>
        <a:xfrm>
          <a:off x="36315" y="191666"/>
          <a:ext cx="1593730" cy="15416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Estimates, Budget, Funding Source </a:t>
          </a:r>
        </a:p>
      </dsp:txBody>
      <dsp:txXfrm>
        <a:off x="36315" y="191666"/>
        <a:ext cx="1593730" cy="1541676"/>
      </dsp:txXfrm>
    </dsp:sp>
    <dsp:sp modelId="{0F747902-F5DF-4EF2-A20B-5C564E3A0ACF}">
      <dsp:nvSpPr>
        <dsp:cNvPr id="0" name=""/>
        <dsp:cNvSpPr/>
      </dsp:nvSpPr>
      <dsp:spPr>
        <a:xfrm>
          <a:off x="3718440" y="916784"/>
          <a:ext cx="335958" cy="91440"/>
        </a:xfrm>
        <a:custGeom>
          <a:avLst/>
          <a:gdLst/>
          <a:ahLst/>
          <a:cxnLst/>
          <a:rect l="0" t="0" r="0" b="0"/>
          <a:pathLst>
            <a:path>
              <a:moveTo>
                <a:pt x="0" y="45720"/>
              </a:moveTo>
              <a:lnTo>
                <a:pt x="33595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7255" y="960670"/>
        <a:ext cx="18327" cy="3669"/>
      </dsp:txXfrm>
    </dsp:sp>
    <dsp:sp modelId="{24B86938-3B9D-453C-B153-8050F1F92933}">
      <dsp:nvSpPr>
        <dsp:cNvPr id="0" name=""/>
        <dsp:cNvSpPr/>
      </dsp:nvSpPr>
      <dsp:spPr>
        <a:xfrm>
          <a:off x="1996604" y="484385"/>
          <a:ext cx="1723635" cy="956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B-1184 </a:t>
          </a:r>
          <a:r>
            <a:rPr lang="en-US" sz="1600" kern="1200" dirty="0">
              <a:solidFill>
                <a:schemeClr val="bg1"/>
              </a:solidFill>
            </a:rPr>
            <a:t>(if Capital)</a:t>
          </a:r>
          <a:endParaRPr lang="en-US" sz="2000" b="0" kern="1200" dirty="0">
            <a:solidFill>
              <a:schemeClr val="bg1"/>
            </a:solidFill>
          </a:endParaRPr>
        </a:p>
      </dsp:txBody>
      <dsp:txXfrm>
        <a:off x="1996604" y="484385"/>
        <a:ext cx="1723635" cy="956238"/>
      </dsp:txXfrm>
    </dsp:sp>
    <dsp:sp modelId="{64232204-CA28-4730-B1A9-DD1F8183FE55}">
      <dsp:nvSpPr>
        <dsp:cNvPr id="0" name=""/>
        <dsp:cNvSpPr/>
      </dsp:nvSpPr>
      <dsp:spPr>
        <a:xfrm>
          <a:off x="6119108" y="916784"/>
          <a:ext cx="335958" cy="91440"/>
        </a:xfrm>
        <a:custGeom>
          <a:avLst/>
          <a:gdLst/>
          <a:ahLst/>
          <a:cxnLst/>
          <a:rect l="0" t="0" r="0" b="0"/>
          <a:pathLst>
            <a:path>
              <a:moveTo>
                <a:pt x="0" y="45720"/>
              </a:moveTo>
              <a:lnTo>
                <a:pt x="33595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77923" y="960670"/>
        <a:ext cx="18327" cy="3669"/>
      </dsp:txXfrm>
    </dsp:sp>
    <dsp:sp modelId="{6B51F6B4-4ED1-4FA8-8750-A532B2CC2DCF}">
      <dsp:nvSpPr>
        <dsp:cNvPr id="0" name=""/>
        <dsp:cNvSpPr/>
      </dsp:nvSpPr>
      <dsp:spPr>
        <a:xfrm>
          <a:off x="4086798" y="5329"/>
          <a:ext cx="2034110" cy="1914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Project Funding </a:t>
          </a:r>
          <a:r>
            <a:rPr lang="en-US" sz="2000" kern="1200" dirty="0">
              <a:solidFill>
                <a:schemeClr val="bg1"/>
              </a:solidFill>
            </a:rPr>
            <a:t>Request </a:t>
          </a:r>
          <a:r>
            <a:rPr lang="en-US" sz="1600" kern="1200" dirty="0">
              <a:solidFill>
                <a:schemeClr val="bg1"/>
              </a:solidFill>
            </a:rPr>
            <a:t>(if Capital)</a:t>
          </a:r>
        </a:p>
        <a:p>
          <a:pPr marL="0" lvl="0" indent="0" algn="ctr" defTabSz="889000">
            <a:lnSpc>
              <a:spcPct val="90000"/>
            </a:lnSpc>
            <a:spcBef>
              <a:spcPct val="0"/>
            </a:spcBef>
            <a:spcAft>
              <a:spcPct val="35000"/>
            </a:spcAft>
            <a:buNone/>
          </a:pPr>
          <a:r>
            <a:rPr lang="en-US" sz="2000" b="0" i="0" kern="1200" dirty="0">
              <a:solidFill>
                <a:schemeClr val="bg1"/>
              </a:solidFill>
            </a:rPr>
            <a:t>Develop RFQ , include MWBE Goals</a:t>
          </a:r>
        </a:p>
      </dsp:txBody>
      <dsp:txXfrm>
        <a:off x="4086798" y="5329"/>
        <a:ext cx="2034110" cy="1914351"/>
      </dsp:txXfrm>
    </dsp:sp>
    <dsp:sp modelId="{EF95F13C-74F8-421D-B707-BF15F86E7293}">
      <dsp:nvSpPr>
        <dsp:cNvPr id="0" name=""/>
        <dsp:cNvSpPr/>
      </dsp:nvSpPr>
      <dsp:spPr>
        <a:xfrm>
          <a:off x="833180" y="1438824"/>
          <a:ext cx="6451151" cy="1035264"/>
        </a:xfrm>
        <a:custGeom>
          <a:avLst/>
          <a:gdLst/>
          <a:ahLst/>
          <a:cxnLst/>
          <a:rect l="0" t="0" r="0" b="0"/>
          <a:pathLst>
            <a:path>
              <a:moveTo>
                <a:pt x="6451151" y="0"/>
              </a:moveTo>
              <a:lnTo>
                <a:pt x="6451151" y="534732"/>
              </a:lnTo>
              <a:lnTo>
                <a:pt x="0" y="534732"/>
              </a:lnTo>
              <a:lnTo>
                <a:pt x="0" y="103526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95291" y="1954621"/>
        <a:ext cx="326930" cy="3669"/>
      </dsp:txXfrm>
    </dsp:sp>
    <dsp:sp modelId="{12831E23-A830-43A3-95E0-952092BFF019}">
      <dsp:nvSpPr>
        <dsp:cNvPr id="0" name=""/>
        <dsp:cNvSpPr/>
      </dsp:nvSpPr>
      <dsp:spPr>
        <a:xfrm>
          <a:off x="6487466" y="484385"/>
          <a:ext cx="1593730" cy="956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Advertise (NYSCR)</a:t>
          </a:r>
        </a:p>
      </dsp:txBody>
      <dsp:txXfrm>
        <a:off x="6487466" y="484385"/>
        <a:ext cx="1593730" cy="956238"/>
      </dsp:txXfrm>
    </dsp:sp>
    <dsp:sp modelId="{F9D3F820-BBC1-4FFF-B38A-A2D06AA70E1B}">
      <dsp:nvSpPr>
        <dsp:cNvPr id="0" name=""/>
        <dsp:cNvSpPr/>
      </dsp:nvSpPr>
      <dsp:spPr>
        <a:xfrm>
          <a:off x="1628246" y="3521208"/>
          <a:ext cx="335958" cy="91440"/>
        </a:xfrm>
        <a:custGeom>
          <a:avLst/>
          <a:gdLst/>
          <a:ahLst/>
          <a:cxnLst/>
          <a:rect l="0" t="0" r="0" b="0"/>
          <a:pathLst>
            <a:path>
              <a:moveTo>
                <a:pt x="0" y="45720"/>
              </a:moveTo>
              <a:lnTo>
                <a:pt x="185079" y="45720"/>
              </a:lnTo>
              <a:lnTo>
                <a:pt x="185079" y="51049"/>
              </a:lnTo>
              <a:lnTo>
                <a:pt x="335958" y="5104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87060" y="3565094"/>
        <a:ext cx="18329" cy="3669"/>
      </dsp:txXfrm>
    </dsp:sp>
    <dsp:sp modelId="{C4AE8C15-FC4A-4915-9BDF-C781184FC1BF}">
      <dsp:nvSpPr>
        <dsp:cNvPr id="0" name=""/>
        <dsp:cNvSpPr/>
      </dsp:nvSpPr>
      <dsp:spPr>
        <a:xfrm>
          <a:off x="36315" y="2506488"/>
          <a:ext cx="1593730" cy="2120879"/>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Consultant Selection</a:t>
          </a:r>
        </a:p>
      </dsp:txBody>
      <dsp:txXfrm>
        <a:off x="36315" y="2506488"/>
        <a:ext cx="1593730" cy="2120879"/>
      </dsp:txXfrm>
    </dsp:sp>
    <dsp:sp modelId="{CCAC9139-C5A3-4ED7-AC89-1C751037F274}">
      <dsp:nvSpPr>
        <dsp:cNvPr id="0" name=""/>
        <dsp:cNvSpPr/>
      </dsp:nvSpPr>
      <dsp:spPr>
        <a:xfrm>
          <a:off x="4270906" y="3521208"/>
          <a:ext cx="335958" cy="91440"/>
        </a:xfrm>
        <a:custGeom>
          <a:avLst/>
          <a:gdLst/>
          <a:ahLst/>
          <a:cxnLst/>
          <a:rect l="0" t="0" r="0" b="0"/>
          <a:pathLst>
            <a:path>
              <a:moveTo>
                <a:pt x="0" y="51049"/>
              </a:moveTo>
              <a:lnTo>
                <a:pt x="185079" y="51049"/>
              </a:lnTo>
              <a:lnTo>
                <a:pt x="185079" y="45720"/>
              </a:lnTo>
              <a:lnTo>
                <a:pt x="33595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9720" y="3565094"/>
        <a:ext cx="18329" cy="3669"/>
      </dsp:txXfrm>
    </dsp:sp>
    <dsp:sp modelId="{F57A47B2-596C-466A-850C-48A9C6150C58}">
      <dsp:nvSpPr>
        <dsp:cNvPr id="0" name=""/>
        <dsp:cNvSpPr/>
      </dsp:nvSpPr>
      <dsp:spPr>
        <a:xfrm>
          <a:off x="1996604" y="2291567"/>
          <a:ext cx="2276102" cy="25613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Negotiations and Consultant Forms: </a:t>
          </a:r>
          <a:r>
            <a:rPr lang="en-US" sz="1800" i="0" kern="1200" dirty="0"/>
            <a:t>MWBE, Procurement Lobbying, Vendor Responsibility Insurance, Consultant Reporting</a:t>
          </a:r>
        </a:p>
      </dsp:txBody>
      <dsp:txXfrm>
        <a:off x="1996604" y="2291567"/>
        <a:ext cx="2276102" cy="2561380"/>
      </dsp:txXfrm>
    </dsp:sp>
    <dsp:sp modelId="{03CAFC9E-C109-4738-8462-32F5BBC84051}">
      <dsp:nvSpPr>
        <dsp:cNvPr id="0" name=""/>
        <dsp:cNvSpPr/>
      </dsp:nvSpPr>
      <dsp:spPr>
        <a:xfrm>
          <a:off x="6231195" y="3521208"/>
          <a:ext cx="335958" cy="91440"/>
        </a:xfrm>
        <a:custGeom>
          <a:avLst/>
          <a:gdLst/>
          <a:ahLst/>
          <a:cxnLst/>
          <a:rect l="0" t="0" r="0" b="0"/>
          <a:pathLst>
            <a:path>
              <a:moveTo>
                <a:pt x="0" y="45720"/>
              </a:moveTo>
              <a:lnTo>
                <a:pt x="33595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90010" y="3565094"/>
        <a:ext cx="18327" cy="3669"/>
      </dsp:txXfrm>
    </dsp:sp>
    <dsp:sp modelId="{486D9B4F-FEF3-47C9-8ED3-C353FD9B7671}">
      <dsp:nvSpPr>
        <dsp:cNvPr id="0" name=""/>
        <dsp:cNvSpPr/>
      </dsp:nvSpPr>
      <dsp:spPr>
        <a:xfrm>
          <a:off x="4639264" y="3088809"/>
          <a:ext cx="1593730" cy="956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AG/OSC Approval</a:t>
          </a:r>
        </a:p>
      </dsp:txBody>
      <dsp:txXfrm>
        <a:off x="4639264" y="3088809"/>
        <a:ext cx="1593730" cy="956238"/>
      </dsp:txXfrm>
    </dsp:sp>
    <dsp:sp modelId="{72603D98-64D5-457E-8EAF-FAE875BC7828}">
      <dsp:nvSpPr>
        <dsp:cNvPr id="0" name=""/>
        <dsp:cNvSpPr/>
      </dsp:nvSpPr>
      <dsp:spPr>
        <a:xfrm>
          <a:off x="6599553" y="3088809"/>
          <a:ext cx="1593730" cy="956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Contract Award</a:t>
          </a:r>
        </a:p>
      </dsp:txBody>
      <dsp:txXfrm>
        <a:off x="6599553" y="3088809"/>
        <a:ext cx="1593730" cy="956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FFEBE-4FA6-4676-B80C-476009A23AD5}">
      <dsp:nvSpPr>
        <dsp:cNvPr id="0" name=""/>
        <dsp:cNvSpPr/>
      </dsp:nvSpPr>
      <dsp:spPr>
        <a:xfrm>
          <a:off x="105230" y="0"/>
          <a:ext cx="2300229" cy="92009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n-lt"/>
            </a:rPr>
            <a:t>Statement of Qualifications  (SOQ) are submitted</a:t>
          </a:r>
        </a:p>
      </dsp:txBody>
      <dsp:txXfrm>
        <a:off x="565276" y="0"/>
        <a:ext cx="1380138" cy="920091"/>
      </dsp:txXfrm>
    </dsp:sp>
    <dsp:sp modelId="{16D38D3D-F3FB-4272-9647-1B2B282B16D7}">
      <dsp:nvSpPr>
        <dsp:cNvPr id="0" name=""/>
        <dsp:cNvSpPr/>
      </dsp:nvSpPr>
      <dsp:spPr>
        <a:xfrm>
          <a:off x="2002296" y="0"/>
          <a:ext cx="2300229" cy="92009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A short list is developed</a:t>
          </a:r>
        </a:p>
      </dsp:txBody>
      <dsp:txXfrm>
        <a:off x="2462342" y="0"/>
        <a:ext cx="1380138" cy="920091"/>
      </dsp:txXfrm>
    </dsp:sp>
    <dsp:sp modelId="{BB423646-F912-404E-8581-E06A45EA17D1}">
      <dsp:nvSpPr>
        <dsp:cNvPr id="0" name=""/>
        <dsp:cNvSpPr/>
      </dsp:nvSpPr>
      <dsp:spPr>
        <a:xfrm>
          <a:off x="3908521" y="0"/>
          <a:ext cx="2300229" cy="92009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Short listed firms are interviewed and evaluated using the rating form</a:t>
          </a:r>
        </a:p>
      </dsp:txBody>
      <dsp:txXfrm>
        <a:off x="4368567" y="0"/>
        <a:ext cx="1380138" cy="920091"/>
      </dsp:txXfrm>
    </dsp:sp>
    <dsp:sp modelId="{8B9CCF96-F907-4373-977C-90D6FB2B6FBB}">
      <dsp:nvSpPr>
        <dsp:cNvPr id="0" name=""/>
        <dsp:cNvSpPr/>
      </dsp:nvSpPr>
      <dsp:spPr>
        <a:xfrm>
          <a:off x="5812099" y="0"/>
          <a:ext cx="2300229" cy="92009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The most qualified consultant is selected</a:t>
          </a:r>
        </a:p>
      </dsp:txBody>
      <dsp:txXfrm>
        <a:off x="6272145" y="0"/>
        <a:ext cx="1380138" cy="920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FFEBE-4FA6-4676-B80C-476009A23AD5}">
      <dsp:nvSpPr>
        <dsp:cNvPr id="0" name=""/>
        <dsp:cNvSpPr/>
      </dsp:nvSpPr>
      <dsp:spPr>
        <a:xfrm>
          <a:off x="105230" y="0"/>
          <a:ext cx="2300229" cy="92009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The cost proposal, and  updated staffing list with dollar values is required</a:t>
          </a:r>
          <a:endParaRPr lang="en-US" sz="1100" b="1" kern="1200" dirty="0">
            <a:latin typeface="+mn-lt"/>
          </a:endParaRPr>
        </a:p>
      </dsp:txBody>
      <dsp:txXfrm>
        <a:off x="565276" y="0"/>
        <a:ext cx="1380138" cy="920091"/>
      </dsp:txXfrm>
    </dsp:sp>
    <dsp:sp modelId="{16D38D3D-F3FB-4272-9647-1B2B282B16D7}">
      <dsp:nvSpPr>
        <dsp:cNvPr id="0" name=""/>
        <dsp:cNvSpPr/>
      </dsp:nvSpPr>
      <dsp:spPr>
        <a:xfrm>
          <a:off x="2002296" y="0"/>
          <a:ext cx="2300229" cy="92009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Rating Form , cost proposal, and staffing list are provided to PC</a:t>
          </a:r>
        </a:p>
      </dsp:txBody>
      <dsp:txXfrm>
        <a:off x="2462342" y="0"/>
        <a:ext cx="1380138" cy="920091"/>
      </dsp:txXfrm>
    </dsp:sp>
    <dsp:sp modelId="{BB423646-F912-404E-8581-E06A45EA17D1}">
      <dsp:nvSpPr>
        <dsp:cNvPr id="0" name=""/>
        <dsp:cNvSpPr/>
      </dsp:nvSpPr>
      <dsp:spPr>
        <a:xfrm>
          <a:off x="3908521" y="0"/>
          <a:ext cx="2300229" cy="92009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PC reviews and signs off on the staffing list</a:t>
          </a:r>
        </a:p>
      </dsp:txBody>
      <dsp:txXfrm>
        <a:off x="4368567" y="0"/>
        <a:ext cx="1380138" cy="920091"/>
      </dsp:txXfrm>
    </dsp:sp>
    <dsp:sp modelId="{8B9CCF96-F907-4373-977C-90D6FB2B6FBB}">
      <dsp:nvSpPr>
        <dsp:cNvPr id="0" name=""/>
        <dsp:cNvSpPr/>
      </dsp:nvSpPr>
      <dsp:spPr>
        <a:xfrm>
          <a:off x="5812099" y="0"/>
          <a:ext cx="2300229" cy="92009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Contract Awarded</a:t>
          </a:r>
        </a:p>
      </dsp:txBody>
      <dsp:txXfrm>
        <a:off x="6272145" y="0"/>
        <a:ext cx="1380138" cy="92009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19" tIns="48310" rIns="96619" bIns="48310"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19" tIns="48310" rIns="96619" bIns="48310" rtlCol="0"/>
          <a:lstStyle>
            <a:lvl1pPr algn="r">
              <a:defRPr sz="1300"/>
            </a:lvl1pPr>
          </a:lstStyle>
          <a:p>
            <a:fld id="{6019560B-4691-4697-8D0D-AB5FF94EB6DA}" type="datetimeFigureOut">
              <a:rPr lang="en-US" smtClean="0"/>
              <a:pPr/>
              <a:t>12/19/2023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19" tIns="48310" rIns="96619" bIns="48310"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19" tIns="48310" rIns="96619" bIns="48310" rtlCol="0" anchor="b"/>
          <a:lstStyle>
            <a:lvl1pPr algn="r">
              <a:defRPr sz="1300"/>
            </a:lvl1pPr>
          </a:lstStyle>
          <a:p>
            <a:fld id="{1DBFFB59-1A72-4E4A-B762-E85D470141BC}" type="slidenum">
              <a:rPr lang="en-US" smtClean="0"/>
              <a:pPr/>
              <a:t>‹#›</a:t>
            </a:fld>
            <a:endParaRPr lang="en-US"/>
          </a:p>
        </p:txBody>
      </p:sp>
    </p:spTree>
    <p:extLst>
      <p:ext uri="{BB962C8B-B14F-4D97-AF65-F5344CB8AC3E}">
        <p14:creationId xmlns:p14="http://schemas.microsoft.com/office/powerpoint/2010/main" val="2455071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19" tIns="48310" rIns="96619" bIns="48310"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19" tIns="48310" rIns="96619" bIns="48310" rtlCol="0"/>
          <a:lstStyle>
            <a:lvl1pPr algn="r">
              <a:defRPr sz="1300"/>
            </a:lvl1pPr>
          </a:lstStyle>
          <a:p>
            <a:fld id="{7A7BE9D1-00BA-456D-B19C-D33D7A256924}" type="datetimeFigureOut">
              <a:rPr lang="en-US" smtClean="0"/>
              <a:pPr/>
              <a:t>12/19/2023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19" tIns="48310" rIns="96619" bIns="48310"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19" tIns="48310" rIns="96619" bIns="483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19" tIns="48310" rIns="96619" bIns="48310"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19" tIns="48310" rIns="96619" bIns="48310" rtlCol="0" anchor="b"/>
          <a:lstStyle>
            <a:lvl1pPr algn="r">
              <a:defRPr sz="1300"/>
            </a:lvl1pPr>
          </a:lstStyle>
          <a:p>
            <a:fld id="{C6625207-892E-42E2-8AFD-8A3E2DFF51AE}" type="slidenum">
              <a:rPr lang="en-US" smtClean="0"/>
              <a:pPr/>
              <a:t>‹#›</a:t>
            </a:fld>
            <a:endParaRPr lang="en-US"/>
          </a:p>
        </p:txBody>
      </p:sp>
    </p:spTree>
    <p:extLst>
      <p:ext uri="{BB962C8B-B14F-4D97-AF65-F5344CB8AC3E}">
        <p14:creationId xmlns:p14="http://schemas.microsoft.com/office/powerpoint/2010/main" val="367109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1</a:t>
            </a:fld>
            <a:endParaRPr lang="en-US"/>
          </a:p>
        </p:txBody>
      </p:sp>
    </p:spTree>
    <p:extLst>
      <p:ext uri="{BB962C8B-B14F-4D97-AF65-F5344CB8AC3E}">
        <p14:creationId xmlns:p14="http://schemas.microsoft.com/office/powerpoint/2010/main" val="3092474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7D2726-FDBB-4A51-9E1F-BC7A82933A18}" type="slidenum">
              <a:rPr lang="en-US" smtClean="0"/>
              <a:pPr/>
              <a:t>10</a:t>
            </a:fld>
            <a:endParaRPr lang="en-US"/>
          </a:p>
        </p:txBody>
      </p:sp>
    </p:spTree>
    <p:extLst>
      <p:ext uri="{BB962C8B-B14F-4D97-AF65-F5344CB8AC3E}">
        <p14:creationId xmlns:p14="http://schemas.microsoft.com/office/powerpoint/2010/main" val="1185341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11</a:t>
            </a:fld>
            <a:endParaRPr lang="en-US"/>
          </a:p>
        </p:txBody>
      </p:sp>
    </p:spTree>
    <p:extLst>
      <p:ext uri="{BB962C8B-B14F-4D97-AF65-F5344CB8AC3E}">
        <p14:creationId xmlns:p14="http://schemas.microsoft.com/office/powerpoint/2010/main" val="3077347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12</a:t>
            </a:fld>
            <a:endParaRPr lang="en-US"/>
          </a:p>
        </p:txBody>
      </p:sp>
    </p:spTree>
    <p:extLst>
      <p:ext uri="{BB962C8B-B14F-4D97-AF65-F5344CB8AC3E}">
        <p14:creationId xmlns:p14="http://schemas.microsoft.com/office/powerpoint/2010/main" val="2247888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13</a:t>
            </a:fld>
            <a:endParaRPr lang="en-US"/>
          </a:p>
        </p:txBody>
      </p:sp>
    </p:spTree>
    <p:extLst>
      <p:ext uri="{BB962C8B-B14F-4D97-AF65-F5344CB8AC3E}">
        <p14:creationId xmlns:p14="http://schemas.microsoft.com/office/powerpoint/2010/main" val="313732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14</a:t>
            </a:fld>
            <a:endParaRPr lang="en-US"/>
          </a:p>
        </p:txBody>
      </p:sp>
    </p:spTree>
    <p:extLst>
      <p:ext uri="{BB962C8B-B14F-4D97-AF65-F5344CB8AC3E}">
        <p14:creationId xmlns:p14="http://schemas.microsoft.com/office/powerpoint/2010/main" val="80496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15</a:t>
            </a:fld>
            <a:endParaRPr lang="en-US"/>
          </a:p>
        </p:txBody>
      </p:sp>
    </p:spTree>
    <p:extLst>
      <p:ext uri="{BB962C8B-B14F-4D97-AF65-F5344CB8AC3E}">
        <p14:creationId xmlns:p14="http://schemas.microsoft.com/office/powerpoint/2010/main" val="3620880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3806825" cy="2855913"/>
          </a:xfrm>
        </p:spPr>
      </p:sp>
      <p:sp>
        <p:nvSpPr>
          <p:cNvPr id="3" name="Notes Placeholder 2"/>
          <p:cNvSpPr>
            <a:spLocks noGrp="1"/>
          </p:cNvSpPr>
          <p:nvPr>
            <p:ph type="body" idx="1"/>
          </p:nvPr>
        </p:nvSpPr>
        <p:spPr>
          <a:xfrm>
            <a:off x="731520" y="3786554"/>
            <a:ext cx="5852160" cy="5094556"/>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16</a:t>
            </a:fld>
            <a:endParaRPr lang="en-US"/>
          </a:p>
        </p:txBody>
      </p:sp>
    </p:spTree>
    <p:extLst>
      <p:ext uri="{BB962C8B-B14F-4D97-AF65-F5344CB8AC3E}">
        <p14:creationId xmlns:p14="http://schemas.microsoft.com/office/powerpoint/2010/main" val="3582543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17</a:t>
            </a:fld>
            <a:endParaRPr lang="en-US"/>
          </a:p>
        </p:txBody>
      </p:sp>
    </p:spTree>
    <p:extLst>
      <p:ext uri="{BB962C8B-B14F-4D97-AF65-F5344CB8AC3E}">
        <p14:creationId xmlns:p14="http://schemas.microsoft.com/office/powerpoint/2010/main" val="1941685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18</a:t>
            </a:fld>
            <a:endParaRPr lang="en-US"/>
          </a:p>
        </p:txBody>
      </p:sp>
    </p:spTree>
    <p:extLst>
      <p:ext uri="{BB962C8B-B14F-4D97-AF65-F5344CB8AC3E}">
        <p14:creationId xmlns:p14="http://schemas.microsoft.com/office/powerpoint/2010/main" val="13677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19</a:t>
            </a:fld>
            <a:endParaRPr lang="en-US" dirty="0"/>
          </a:p>
        </p:txBody>
      </p:sp>
    </p:spTree>
    <p:extLst>
      <p:ext uri="{BB962C8B-B14F-4D97-AF65-F5344CB8AC3E}">
        <p14:creationId xmlns:p14="http://schemas.microsoft.com/office/powerpoint/2010/main" val="310676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a:t>
            </a:fld>
            <a:endParaRPr lang="en-US"/>
          </a:p>
        </p:txBody>
      </p:sp>
    </p:spTree>
    <p:extLst>
      <p:ext uri="{BB962C8B-B14F-4D97-AF65-F5344CB8AC3E}">
        <p14:creationId xmlns:p14="http://schemas.microsoft.com/office/powerpoint/2010/main" val="2894727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99025" cy="3675063"/>
          </a:xfrm>
        </p:spPr>
      </p:sp>
      <p:sp>
        <p:nvSpPr>
          <p:cNvPr id="3" name="Notes Placeholder 2"/>
          <p:cNvSpPr>
            <a:spLocks noGrp="1"/>
          </p:cNvSpPr>
          <p:nvPr>
            <p:ph type="body" idx="1"/>
          </p:nvPr>
        </p:nvSpPr>
        <p:spPr>
          <a:xfrm>
            <a:off x="731520" y="4700954"/>
            <a:ext cx="5852160" cy="4180156"/>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20</a:t>
            </a:fld>
            <a:endParaRPr lang="en-US"/>
          </a:p>
        </p:txBody>
      </p:sp>
    </p:spTree>
    <p:extLst>
      <p:ext uri="{BB962C8B-B14F-4D97-AF65-F5344CB8AC3E}">
        <p14:creationId xmlns:p14="http://schemas.microsoft.com/office/powerpoint/2010/main" val="3135523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99025" cy="3675063"/>
          </a:xfrm>
        </p:spPr>
      </p:sp>
      <p:sp>
        <p:nvSpPr>
          <p:cNvPr id="3" name="Notes Placeholder 2"/>
          <p:cNvSpPr>
            <a:spLocks noGrp="1"/>
          </p:cNvSpPr>
          <p:nvPr>
            <p:ph type="body" idx="1"/>
          </p:nvPr>
        </p:nvSpPr>
        <p:spPr>
          <a:xfrm>
            <a:off x="731520" y="4700954"/>
            <a:ext cx="5852160" cy="4180156"/>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21</a:t>
            </a:fld>
            <a:endParaRPr lang="en-US"/>
          </a:p>
        </p:txBody>
      </p:sp>
    </p:spTree>
    <p:extLst>
      <p:ext uri="{BB962C8B-B14F-4D97-AF65-F5344CB8AC3E}">
        <p14:creationId xmlns:p14="http://schemas.microsoft.com/office/powerpoint/2010/main" val="1980553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99025" cy="3675063"/>
          </a:xfrm>
        </p:spPr>
      </p:sp>
      <p:sp>
        <p:nvSpPr>
          <p:cNvPr id="3" name="Notes Placeholder 2"/>
          <p:cNvSpPr>
            <a:spLocks noGrp="1"/>
          </p:cNvSpPr>
          <p:nvPr>
            <p:ph type="body" idx="1"/>
          </p:nvPr>
        </p:nvSpPr>
        <p:spPr>
          <a:xfrm>
            <a:off x="731520" y="4700954"/>
            <a:ext cx="5852160" cy="4180156"/>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22</a:t>
            </a:fld>
            <a:endParaRPr lang="en-US"/>
          </a:p>
        </p:txBody>
      </p:sp>
    </p:spTree>
    <p:extLst>
      <p:ext uri="{BB962C8B-B14F-4D97-AF65-F5344CB8AC3E}">
        <p14:creationId xmlns:p14="http://schemas.microsoft.com/office/powerpoint/2010/main" val="2516041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23</a:t>
            </a:fld>
            <a:endParaRPr lang="en-US"/>
          </a:p>
        </p:txBody>
      </p:sp>
    </p:spTree>
    <p:extLst>
      <p:ext uri="{BB962C8B-B14F-4D97-AF65-F5344CB8AC3E}">
        <p14:creationId xmlns:p14="http://schemas.microsoft.com/office/powerpoint/2010/main" val="369912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24</a:t>
            </a:fld>
            <a:endParaRPr lang="en-US"/>
          </a:p>
        </p:txBody>
      </p:sp>
    </p:spTree>
    <p:extLst>
      <p:ext uri="{BB962C8B-B14F-4D97-AF65-F5344CB8AC3E}">
        <p14:creationId xmlns:p14="http://schemas.microsoft.com/office/powerpoint/2010/main" val="652800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25</a:t>
            </a:fld>
            <a:endParaRPr lang="en-US"/>
          </a:p>
        </p:txBody>
      </p:sp>
    </p:spTree>
    <p:extLst>
      <p:ext uri="{BB962C8B-B14F-4D97-AF65-F5344CB8AC3E}">
        <p14:creationId xmlns:p14="http://schemas.microsoft.com/office/powerpoint/2010/main" val="901308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8500"/>
            <a:ext cx="5024438" cy="3768725"/>
          </a:xfrm>
        </p:spPr>
      </p:sp>
      <p:sp>
        <p:nvSpPr>
          <p:cNvPr id="3" name="Notes Placeholder 2"/>
          <p:cNvSpPr>
            <a:spLocks noGrp="1"/>
          </p:cNvSpPr>
          <p:nvPr>
            <p:ph type="body" idx="1"/>
          </p:nvPr>
        </p:nvSpPr>
        <p:spPr>
          <a:xfrm>
            <a:off x="701040" y="4800600"/>
            <a:ext cx="5608320" cy="4336886"/>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26</a:t>
            </a:fld>
            <a:endParaRPr lang="en-US"/>
          </a:p>
        </p:txBody>
      </p:sp>
    </p:spTree>
    <p:extLst>
      <p:ext uri="{BB962C8B-B14F-4D97-AF65-F5344CB8AC3E}">
        <p14:creationId xmlns:p14="http://schemas.microsoft.com/office/powerpoint/2010/main" val="3093731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8500"/>
            <a:ext cx="4854575" cy="3640138"/>
          </a:xfrm>
        </p:spPr>
      </p:sp>
      <p:sp>
        <p:nvSpPr>
          <p:cNvPr id="3" name="Notes Placeholder 2"/>
          <p:cNvSpPr>
            <a:spLocks noGrp="1"/>
          </p:cNvSpPr>
          <p:nvPr>
            <p:ph type="body" idx="1"/>
          </p:nvPr>
        </p:nvSpPr>
        <p:spPr>
          <a:xfrm>
            <a:off x="701040" y="4800600"/>
            <a:ext cx="5608320" cy="4336887"/>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27</a:t>
            </a:fld>
            <a:endParaRPr lang="en-US"/>
          </a:p>
        </p:txBody>
      </p:sp>
    </p:spTree>
    <p:extLst>
      <p:ext uri="{BB962C8B-B14F-4D97-AF65-F5344CB8AC3E}">
        <p14:creationId xmlns:p14="http://schemas.microsoft.com/office/powerpoint/2010/main" val="1422448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28</a:t>
            </a:fld>
            <a:endParaRPr lang="en-US"/>
          </a:p>
        </p:txBody>
      </p:sp>
    </p:spTree>
    <p:extLst>
      <p:ext uri="{BB962C8B-B14F-4D97-AF65-F5344CB8AC3E}">
        <p14:creationId xmlns:p14="http://schemas.microsoft.com/office/powerpoint/2010/main" val="3773614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29</a:t>
            </a:fld>
            <a:endParaRPr lang="en-US"/>
          </a:p>
        </p:txBody>
      </p:sp>
    </p:spTree>
    <p:extLst>
      <p:ext uri="{BB962C8B-B14F-4D97-AF65-F5344CB8AC3E}">
        <p14:creationId xmlns:p14="http://schemas.microsoft.com/office/powerpoint/2010/main" val="36609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a:t>
            </a:fld>
            <a:endParaRPr lang="en-US"/>
          </a:p>
        </p:txBody>
      </p:sp>
    </p:spTree>
    <p:extLst>
      <p:ext uri="{BB962C8B-B14F-4D97-AF65-F5344CB8AC3E}">
        <p14:creationId xmlns:p14="http://schemas.microsoft.com/office/powerpoint/2010/main" val="3512342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30</a:t>
            </a:fld>
            <a:endParaRPr lang="en-US"/>
          </a:p>
        </p:txBody>
      </p:sp>
    </p:spTree>
    <p:extLst>
      <p:ext uri="{BB962C8B-B14F-4D97-AF65-F5344CB8AC3E}">
        <p14:creationId xmlns:p14="http://schemas.microsoft.com/office/powerpoint/2010/main" val="1741138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3938587" cy="2952750"/>
          </a:xfrm>
        </p:spPr>
      </p:sp>
      <p:sp>
        <p:nvSpPr>
          <p:cNvPr id="3" name="Notes Placeholder 2"/>
          <p:cNvSpPr>
            <a:spLocks noGrp="1"/>
          </p:cNvSpPr>
          <p:nvPr>
            <p:ph type="body" idx="1"/>
          </p:nvPr>
        </p:nvSpPr>
        <p:spPr>
          <a:xfrm>
            <a:off x="731520" y="3672745"/>
            <a:ext cx="5852160" cy="520836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31</a:t>
            </a:fld>
            <a:endParaRPr lang="en-US"/>
          </a:p>
        </p:txBody>
      </p:sp>
    </p:spTree>
    <p:extLst>
      <p:ext uri="{BB962C8B-B14F-4D97-AF65-F5344CB8AC3E}">
        <p14:creationId xmlns:p14="http://schemas.microsoft.com/office/powerpoint/2010/main" val="2249176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32</a:t>
            </a:fld>
            <a:endParaRPr lang="en-US"/>
          </a:p>
        </p:txBody>
      </p:sp>
      <p:sp>
        <p:nvSpPr>
          <p:cNvPr id="5" name="Notes Placeholder 2"/>
          <p:cNvSpPr txBox="1">
            <a:spLocks/>
          </p:cNvSpPr>
          <p:nvPr/>
        </p:nvSpPr>
        <p:spPr>
          <a:xfrm>
            <a:off x="883920" y="4712970"/>
            <a:ext cx="5852160" cy="4320540"/>
          </a:xfrm>
          <a:prstGeom prst="rect">
            <a:avLst/>
          </a:prstGeom>
        </p:spPr>
        <p:txBody>
          <a:bodyPr vert="horz" lIns="96619" tIns="48310" rIns="96619" bIns="48310" rtlCol="0">
            <a:normAutofit/>
          </a:bodyPr>
          <a:lstStyle/>
          <a:p>
            <a:pPr defTabSz="913998"/>
            <a:endParaRPr lang="en-US" dirty="0"/>
          </a:p>
        </p:txBody>
      </p:sp>
    </p:spTree>
    <p:extLst>
      <p:ext uri="{BB962C8B-B14F-4D97-AF65-F5344CB8AC3E}">
        <p14:creationId xmlns:p14="http://schemas.microsoft.com/office/powerpoint/2010/main" val="1010371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33</a:t>
            </a:fld>
            <a:endParaRPr lang="en-US"/>
          </a:p>
        </p:txBody>
      </p:sp>
    </p:spTree>
    <p:extLst>
      <p:ext uri="{BB962C8B-B14F-4D97-AF65-F5344CB8AC3E}">
        <p14:creationId xmlns:p14="http://schemas.microsoft.com/office/powerpoint/2010/main" val="1705082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34</a:t>
            </a:fld>
            <a:endParaRPr lang="en-US"/>
          </a:p>
        </p:txBody>
      </p:sp>
    </p:spTree>
    <p:extLst>
      <p:ext uri="{BB962C8B-B14F-4D97-AF65-F5344CB8AC3E}">
        <p14:creationId xmlns:p14="http://schemas.microsoft.com/office/powerpoint/2010/main" val="3235816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35</a:t>
            </a:fld>
            <a:endParaRPr lang="en-US"/>
          </a:p>
        </p:txBody>
      </p:sp>
    </p:spTree>
    <p:extLst>
      <p:ext uri="{BB962C8B-B14F-4D97-AF65-F5344CB8AC3E}">
        <p14:creationId xmlns:p14="http://schemas.microsoft.com/office/powerpoint/2010/main" val="1909356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36</a:t>
            </a:fld>
            <a:endParaRPr lang="en-US"/>
          </a:p>
        </p:txBody>
      </p:sp>
    </p:spTree>
    <p:extLst>
      <p:ext uri="{BB962C8B-B14F-4D97-AF65-F5344CB8AC3E}">
        <p14:creationId xmlns:p14="http://schemas.microsoft.com/office/powerpoint/2010/main" val="2487396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37</a:t>
            </a:fld>
            <a:endParaRPr lang="en-US"/>
          </a:p>
        </p:txBody>
      </p:sp>
    </p:spTree>
    <p:extLst>
      <p:ext uri="{BB962C8B-B14F-4D97-AF65-F5344CB8AC3E}">
        <p14:creationId xmlns:p14="http://schemas.microsoft.com/office/powerpoint/2010/main" val="3785166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38</a:t>
            </a:fld>
            <a:endParaRPr lang="en-US"/>
          </a:p>
        </p:txBody>
      </p:sp>
    </p:spTree>
    <p:extLst>
      <p:ext uri="{BB962C8B-B14F-4D97-AF65-F5344CB8AC3E}">
        <p14:creationId xmlns:p14="http://schemas.microsoft.com/office/powerpoint/2010/main" val="3632854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39</a:t>
            </a:fld>
            <a:endParaRPr lang="en-US"/>
          </a:p>
        </p:txBody>
      </p:sp>
    </p:spTree>
    <p:extLst>
      <p:ext uri="{BB962C8B-B14F-4D97-AF65-F5344CB8AC3E}">
        <p14:creationId xmlns:p14="http://schemas.microsoft.com/office/powerpoint/2010/main" val="116391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a:t>
            </a:fld>
            <a:endParaRPr lang="en-US"/>
          </a:p>
        </p:txBody>
      </p:sp>
    </p:spTree>
    <p:extLst>
      <p:ext uri="{BB962C8B-B14F-4D97-AF65-F5344CB8AC3E}">
        <p14:creationId xmlns:p14="http://schemas.microsoft.com/office/powerpoint/2010/main" val="9257844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40</a:t>
            </a:fld>
            <a:endParaRPr lang="en-US"/>
          </a:p>
        </p:txBody>
      </p:sp>
    </p:spTree>
    <p:extLst>
      <p:ext uri="{BB962C8B-B14F-4D97-AF65-F5344CB8AC3E}">
        <p14:creationId xmlns:p14="http://schemas.microsoft.com/office/powerpoint/2010/main" val="2372579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41</a:t>
            </a:fld>
            <a:endParaRPr lang="en-US"/>
          </a:p>
        </p:txBody>
      </p:sp>
    </p:spTree>
    <p:extLst>
      <p:ext uri="{BB962C8B-B14F-4D97-AF65-F5344CB8AC3E}">
        <p14:creationId xmlns:p14="http://schemas.microsoft.com/office/powerpoint/2010/main" val="3362317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42</a:t>
            </a:fld>
            <a:endParaRPr lang="en-US"/>
          </a:p>
        </p:txBody>
      </p:sp>
    </p:spTree>
    <p:extLst>
      <p:ext uri="{BB962C8B-B14F-4D97-AF65-F5344CB8AC3E}">
        <p14:creationId xmlns:p14="http://schemas.microsoft.com/office/powerpoint/2010/main" val="1641851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43</a:t>
            </a:fld>
            <a:endParaRPr lang="en-US"/>
          </a:p>
        </p:txBody>
      </p:sp>
    </p:spTree>
    <p:extLst>
      <p:ext uri="{BB962C8B-B14F-4D97-AF65-F5344CB8AC3E}">
        <p14:creationId xmlns:p14="http://schemas.microsoft.com/office/powerpoint/2010/main" val="1399142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44</a:t>
            </a:fld>
            <a:endParaRPr lang="en-US"/>
          </a:p>
        </p:txBody>
      </p:sp>
    </p:spTree>
    <p:extLst>
      <p:ext uri="{BB962C8B-B14F-4D97-AF65-F5344CB8AC3E}">
        <p14:creationId xmlns:p14="http://schemas.microsoft.com/office/powerpoint/2010/main" val="823803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45</a:t>
            </a:fld>
            <a:endParaRPr lang="en-US"/>
          </a:p>
        </p:txBody>
      </p:sp>
    </p:spTree>
    <p:extLst>
      <p:ext uri="{BB962C8B-B14F-4D97-AF65-F5344CB8AC3E}">
        <p14:creationId xmlns:p14="http://schemas.microsoft.com/office/powerpoint/2010/main" val="1025227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46</a:t>
            </a:fld>
            <a:endParaRPr lang="en-US"/>
          </a:p>
        </p:txBody>
      </p:sp>
    </p:spTree>
    <p:extLst>
      <p:ext uri="{BB962C8B-B14F-4D97-AF65-F5344CB8AC3E}">
        <p14:creationId xmlns:p14="http://schemas.microsoft.com/office/powerpoint/2010/main" val="3801873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47</a:t>
            </a:fld>
            <a:endParaRPr lang="en-US"/>
          </a:p>
        </p:txBody>
      </p:sp>
    </p:spTree>
    <p:extLst>
      <p:ext uri="{BB962C8B-B14F-4D97-AF65-F5344CB8AC3E}">
        <p14:creationId xmlns:p14="http://schemas.microsoft.com/office/powerpoint/2010/main" val="3020641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3597275" cy="2697163"/>
          </a:xfrm>
        </p:spPr>
      </p:sp>
      <p:sp>
        <p:nvSpPr>
          <p:cNvPr id="3" name="Notes Placeholder 2"/>
          <p:cNvSpPr>
            <a:spLocks noGrp="1"/>
          </p:cNvSpPr>
          <p:nvPr>
            <p:ph type="body" idx="1"/>
          </p:nvPr>
        </p:nvSpPr>
        <p:spPr>
          <a:xfrm>
            <a:off x="731520" y="3417767"/>
            <a:ext cx="5852160" cy="5937248"/>
          </a:xfrm>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48</a:t>
            </a:fld>
            <a:endParaRPr lang="en-US"/>
          </a:p>
        </p:txBody>
      </p:sp>
    </p:spTree>
    <p:extLst>
      <p:ext uri="{BB962C8B-B14F-4D97-AF65-F5344CB8AC3E}">
        <p14:creationId xmlns:p14="http://schemas.microsoft.com/office/powerpoint/2010/main" val="2460238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49</a:t>
            </a:fld>
            <a:endParaRPr lang="en-US"/>
          </a:p>
        </p:txBody>
      </p:sp>
    </p:spTree>
    <p:extLst>
      <p:ext uri="{BB962C8B-B14F-4D97-AF65-F5344CB8AC3E}">
        <p14:creationId xmlns:p14="http://schemas.microsoft.com/office/powerpoint/2010/main" val="375987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5</a:t>
            </a:fld>
            <a:endParaRPr lang="en-US"/>
          </a:p>
        </p:txBody>
      </p:sp>
    </p:spTree>
    <p:extLst>
      <p:ext uri="{BB962C8B-B14F-4D97-AF65-F5344CB8AC3E}">
        <p14:creationId xmlns:p14="http://schemas.microsoft.com/office/powerpoint/2010/main" val="1600126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3430588" cy="2573338"/>
          </a:xfrm>
        </p:spPr>
      </p:sp>
      <p:sp>
        <p:nvSpPr>
          <p:cNvPr id="3" name="Notes Placeholder 2"/>
          <p:cNvSpPr>
            <a:spLocks noGrp="1"/>
          </p:cNvSpPr>
          <p:nvPr>
            <p:ph type="body" idx="1"/>
          </p:nvPr>
        </p:nvSpPr>
        <p:spPr>
          <a:xfrm>
            <a:off x="731520" y="3294185"/>
            <a:ext cx="5852160" cy="5586925"/>
          </a:xfrm>
        </p:spPr>
        <p:txBody>
          <a:bodyPr>
            <a:normAutofit/>
          </a:bodyPr>
          <a:lstStyle/>
          <a:p>
            <a:pPr defTabSz="966187">
              <a:defRPr/>
            </a:pPr>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50</a:t>
            </a:fld>
            <a:endParaRPr lang="en-US"/>
          </a:p>
        </p:txBody>
      </p:sp>
    </p:spTree>
    <p:extLst>
      <p:ext uri="{BB962C8B-B14F-4D97-AF65-F5344CB8AC3E}">
        <p14:creationId xmlns:p14="http://schemas.microsoft.com/office/powerpoint/2010/main" val="18408527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51</a:t>
            </a:fld>
            <a:endParaRPr lang="en-US"/>
          </a:p>
        </p:txBody>
      </p:sp>
    </p:spTree>
    <p:extLst>
      <p:ext uri="{BB962C8B-B14F-4D97-AF65-F5344CB8AC3E}">
        <p14:creationId xmlns:p14="http://schemas.microsoft.com/office/powerpoint/2010/main" val="1421605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368">
              <a:defRPr/>
            </a:pPr>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52</a:t>
            </a:fld>
            <a:endParaRPr lang="en-US"/>
          </a:p>
        </p:txBody>
      </p:sp>
    </p:spTree>
    <p:extLst>
      <p:ext uri="{BB962C8B-B14F-4D97-AF65-F5344CB8AC3E}">
        <p14:creationId xmlns:p14="http://schemas.microsoft.com/office/powerpoint/2010/main" val="32261601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53</a:t>
            </a:fld>
            <a:endParaRPr lang="en-US"/>
          </a:p>
        </p:txBody>
      </p:sp>
    </p:spTree>
    <p:extLst>
      <p:ext uri="{BB962C8B-B14F-4D97-AF65-F5344CB8AC3E}">
        <p14:creationId xmlns:p14="http://schemas.microsoft.com/office/powerpoint/2010/main" val="3971625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54</a:t>
            </a:fld>
            <a:endParaRPr lang="en-US"/>
          </a:p>
        </p:txBody>
      </p:sp>
    </p:spTree>
    <p:extLst>
      <p:ext uri="{BB962C8B-B14F-4D97-AF65-F5344CB8AC3E}">
        <p14:creationId xmlns:p14="http://schemas.microsoft.com/office/powerpoint/2010/main" val="40781685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5646737" cy="4233863"/>
          </a:xfrm>
        </p:spPr>
      </p:sp>
      <p:sp>
        <p:nvSpPr>
          <p:cNvPr id="3" name="Notes Placeholder 2"/>
          <p:cNvSpPr>
            <a:spLocks noGrp="1"/>
          </p:cNvSpPr>
          <p:nvPr>
            <p:ph type="body" idx="1"/>
          </p:nvPr>
        </p:nvSpPr>
        <p:spPr>
          <a:xfrm>
            <a:off x="731520" y="5052434"/>
            <a:ext cx="5852160" cy="4881956"/>
          </a:xfrm>
        </p:spPr>
        <p:txBody>
          <a:bodyPr>
            <a:normAutofit/>
          </a:bodyPr>
          <a:lstStyle/>
          <a:p>
            <a:pPr defTabSz="948368" fontAlgn="base">
              <a:defRPr/>
            </a:pPr>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55</a:t>
            </a:fld>
            <a:endParaRPr lang="en-US"/>
          </a:p>
        </p:txBody>
      </p:sp>
    </p:spTree>
    <p:extLst>
      <p:ext uri="{BB962C8B-B14F-4D97-AF65-F5344CB8AC3E}">
        <p14:creationId xmlns:p14="http://schemas.microsoft.com/office/powerpoint/2010/main" val="421751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6</a:t>
            </a:fld>
            <a:endParaRPr lang="en-US" dirty="0"/>
          </a:p>
        </p:txBody>
      </p:sp>
    </p:spTree>
    <p:extLst>
      <p:ext uri="{BB962C8B-B14F-4D97-AF65-F5344CB8AC3E}">
        <p14:creationId xmlns:p14="http://schemas.microsoft.com/office/powerpoint/2010/main" val="88248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7</a:t>
            </a:fld>
            <a:endParaRPr lang="en-US"/>
          </a:p>
        </p:txBody>
      </p:sp>
    </p:spTree>
    <p:extLst>
      <p:ext uri="{BB962C8B-B14F-4D97-AF65-F5344CB8AC3E}">
        <p14:creationId xmlns:p14="http://schemas.microsoft.com/office/powerpoint/2010/main" val="317328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8</a:t>
            </a:fld>
            <a:endParaRPr lang="en-US"/>
          </a:p>
        </p:txBody>
      </p:sp>
    </p:spTree>
    <p:extLst>
      <p:ext uri="{BB962C8B-B14F-4D97-AF65-F5344CB8AC3E}">
        <p14:creationId xmlns:p14="http://schemas.microsoft.com/office/powerpoint/2010/main" val="13270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25207-892E-42E2-8AFD-8A3E2DFF51AE}" type="slidenum">
              <a:rPr lang="en-US" smtClean="0"/>
              <a:pPr/>
              <a:t>9</a:t>
            </a:fld>
            <a:endParaRPr lang="en-US"/>
          </a:p>
        </p:txBody>
      </p:sp>
    </p:spTree>
    <p:extLst>
      <p:ext uri="{BB962C8B-B14F-4D97-AF65-F5344CB8AC3E}">
        <p14:creationId xmlns:p14="http://schemas.microsoft.com/office/powerpoint/2010/main" val="4024958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Dec 2023</a:t>
            </a:r>
          </a:p>
        </p:txBody>
      </p:sp>
      <p:sp>
        <p:nvSpPr>
          <p:cNvPr id="5" name="Footer Placeholder 4"/>
          <p:cNvSpPr>
            <a:spLocks noGrp="1"/>
          </p:cNvSpPr>
          <p:nvPr>
            <p:ph type="ftr" sz="quarter" idx="11"/>
          </p:nvPr>
        </p:nvSpPr>
        <p:spPr/>
        <p:txBody>
          <a:bodyPr/>
          <a:lstStyle/>
          <a:p>
            <a:r>
              <a:rPr lang="en-US"/>
              <a:t>SUNY Office for Capital Facilities</a:t>
            </a:r>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pic>
        <p:nvPicPr>
          <p:cNvPr id="7" name="Picture 6"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9"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Dec 2023</a:t>
            </a:r>
          </a:p>
        </p:txBody>
      </p:sp>
      <p:sp>
        <p:nvSpPr>
          <p:cNvPr id="5" name="Footer Placeholder 4"/>
          <p:cNvSpPr>
            <a:spLocks noGrp="1"/>
          </p:cNvSpPr>
          <p:nvPr>
            <p:ph type="ftr" sz="quarter" idx="11"/>
          </p:nvPr>
        </p:nvSpPr>
        <p:spPr/>
        <p:txBody>
          <a:bodyPr/>
          <a:lstStyle/>
          <a:p>
            <a:r>
              <a:rPr lang="en-US"/>
              <a:t>SUNY Office for Capital Facilities</a:t>
            </a:r>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pic>
        <p:nvPicPr>
          <p:cNvPr id="7" name="Picture 6"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9"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Dec 2023</a:t>
            </a:r>
          </a:p>
        </p:txBody>
      </p:sp>
      <p:sp>
        <p:nvSpPr>
          <p:cNvPr id="5" name="Footer Placeholder 4"/>
          <p:cNvSpPr>
            <a:spLocks noGrp="1"/>
          </p:cNvSpPr>
          <p:nvPr>
            <p:ph type="ftr" sz="quarter" idx="11"/>
          </p:nvPr>
        </p:nvSpPr>
        <p:spPr/>
        <p:txBody>
          <a:bodyPr/>
          <a:lstStyle/>
          <a:p>
            <a:r>
              <a:rPr lang="en-US"/>
              <a:t>SUNY Office for Capital Facilities</a:t>
            </a:r>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pic>
        <p:nvPicPr>
          <p:cNvPr id="7" name="Picture 6"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9"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Dec 2023</a:t>
            </a:r>
          </a:p>
        </p:txBody>
      </p:sp>
      <p:sp>
        <p:nvSpPr>
          <p:cNvPr id="5" name="Footer Placeholder 4"/>
          <p:cNvSpPr>
            <a:spLocks noGrp="1"/>
          </p:cNvSpPr>
          <p:nvPr>
            <p:ph type="ftr" sz="quarter" idx="11"/>
          </p:nvPr>
        </p:nvSpPr>
        <p:spPr/>
        <p:txBody>
          <a:bodyPr/>
          <a:lstStyle/>
          <a:p>
            <a:r>
              <a:rPr lang="en-US"/>
              <a:t>SUNY Office for Capital Facilities</a:t>
            </a:r>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pic>
        <p:nvPicPr>
          <p:cNvPr id="7" name="Picture 6"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9"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Dec 2023</a:t>
            </a:r>
          </a:p>
        </p:txBody>
      </p:sp>
      <p:sp>
        <p:nvSpPr>
          <p:cNvPr id="5" name="Footer Placeholder 4"/>
          <p:cNvSpPr>
            <a:spLocks noGrp="1"/>
          </p:cNvSpPr>
          <p:nvPr>
            <p:ph type="ftr" sz="quarter" idx="11"/>
          </p:nvPr>
        </p:nvSpPr>
        <p:spPr/>
        <p:txBody>
          <a:bodyPr/>
          <a:lstStyle/>
          <a:p>
            <a:r>
              <a:rPr lang="en-US"/>
              <a:t>SUNY Office for Capital Facilities</a:t>
            </a:r>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pic>
        <p:nvPicPr>
          <p:cNvPr id="7" name="Picture 6"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9"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Dec 2023</a:t>
            </a:r>
          </a:p>
        </p:txBody>
      </p:sp>
      <p:sp>
        <p:nvSpPr>
          <p:cNvPr id="6" name="Footer Placeholder 5"/>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a:t>
            </a:fld>
            <a:endParaRPr lang="en-US"/>
          </a:p>
        </p:txBody>
      </p:sp>
      <p:pic>
        <p:nvPicPr>
          <p:cNvPr id="8" name="Picture 7" descr="SUNYwhite_small_logotext-01.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Dec 2023</a:t>
            </a:r>
          </a:p>
        </p:txBody>
      </p:sp>
      <p:sp>
        <p:nvSpPr>
          <p:cNvPr id="8" name="Footer Placeholder 7"/>
          <p:cNvSpPr>
            <a:spLocks noGrp="1"/>
          </p:cNvSpPr>
          <p:nvPr>
            <p:ph type="ftr" sz="quarter" idx="11"/>
          </p:nvPr>
        </p:nvSpPr>
        <p:spPr/>
        <p:txBody>
          <a:bodyPr/>
          <a:lstStyle/>
          <a:p>
            <a:r>
              <a:rPr lang="en-US"/>
              <a:t>SUNY Office for Capital Facilities</a:t>
            </a:r>
          </a:p>
        </p:txBody>
      </p:sp>
      <p:sp>
        <p:nvSpPr>
          <p:cNvPr id="9" name="Slide Number Placeholder 8"/>
          <p:cNvSpPr>
            <a:spLocks noGrp="1"/>
          </p:cNvSpPr>
          <p:nvPr>
            <p:ph type="sldNum" sz="quarter" idx="12"/>
          </p:nvPr>
        </p:nvSpPr>
        <p:spPr/>
        <p:txBody>
          <a:bodyPr/>
          <a:lstStyle/>
          <a:p>
            <a:fld id="{33D82B13-F593-224D-BA00-C18C518B326E}" type="slidenum">
              <a:rPr lang="en-US" smtClean="0"/>
              <a:pPr/>
              <a:t>‹#›</a:t>
            </a:fld>
            <a:endParaRPr lang="en-US"/>
          </a:p>
        </p:txBody>
      </p:sp>
      <p:pic>
        <p:nvPicPr>
          <p:cNvPr id="11" name="Picture 2" descr="tools_training_communications_cyan"/>
          <p:cNvPicPr>
            <a:picLocks noChangeAspect="1" noChangeArrowheads="1"/>
          </p:cNvPicPr>
          <p:nvPr userDrawn="1"/>
        </p:nvPicPr>
        <p:blipFill>
          <a:blip r:embed="rId2"/>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Dec 2023</a:t>
            </a:r>
          </a:p>
        </p:txBody>
      </p:sp>
      <p:sp>
        <p:nvSpPr>
          <p:cNvPr id="4" name="Footer Placeholder 3"/>
          <p:cNvSpPr>
            <a:spLocks noGrp="1"/>
          </p:cNvSpPr>
          <p:nvPr>
            <p:ph type="ftr" sz="quarter" idx="11"/>
          </p:nvPr>
        </p:nvSpPr>
        <p:spPr/>
        <p:txBody>
          <a:bodyPr/>
          <a:lstStyle/>
          <a:p>
            <a:r>
              <a:rPr lang="en-US"/>
              <a:t>SUNY Office for Capital Facilities</a:t>
            </a:r>
          </a:p>
        </p:txBody>
      </p:sp>
      <p:sp>
        <p:nvSpPr>
          <p:cNvPr id="5" name="Slide Number Placeholder 4"/>
          <p:cNvSpPr>
            <a:spLocks noGrp="1"/>
          </p:cNvSpPr>
          <p:nvPr>
            <p:ph type="sldNum" sz="quarter" idx="12"/>
          </p:nvPr>
        </p:nvSpPr>
        <p:spPr/>
        <p:txBody>
          <a:bodyPr/>
          <a:lstStyle/>
          <a:p>
            <a:fld id="{33D82B13-F593-224D-BA00-C18C518B326E}" type="slidenum">
              <a:rPr lang="en-US" smtClean="0"/>
              <a:pPr/>
              <a:t>‹#›</a:t>
            </a:fld>
            <a:endParaRPr lang="en-US"/>
          </a:p>
        </p:txBody>
      </p:sp>
      <p:pic>
        <p:nvPicPr>
          <p:cNvPr id="6" name="Picture 5"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8"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Dec 2023</a:t>
            </a:r>
          </a:p>
        </p:txBody>
      </p:sp>
      <p:sp>
        <p:nvSpPr>
          <p:cNvPr id="3" name="Footer Placeholder 2"/>
          <p:cNvSpPr>
            <a:spLocks noGrp="1"/>
          </p:cNvSpPr>
          <p:nvPr>
            <p:ph type="ftr" sz="quarter" idx="11"/>
          </p:nvPr>
        </p:nvSpPr>
        <p:spPr/>
        <p:txBody>
          <a:bodyPr/>
          <a:lstStyle/>
          <a:p>
            <a:r>
              <a:rPr lang="en-US"/>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a:t>
            </a:fld>
            <a:endParaRPr lang="en-US"/>
          </a:p>
        </p:txBody>
      </p:sp>
      <p:pic>
        <p:nvPicPr>
          <p:cNvPr id="5" name="Picture 4"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7"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Dec 2023</a:t>
            </a:r>
          </a:p>
        </p:txBody>
      </p:sp>
      <p:sp>
        <p:nvSpPr>
          <p:cNvPr id="6" name="Footer Placeholder 5"/>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a:t>
            </a:fld>
            <a:endParaRPr lang="en-US"/>
          </a:p>
        </p:txBody>
      </p:sp>
      <p:pic>
        <p:nvPicPr>
          <p:cNvPr id="8" name="Picture 7"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10"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Dec 2023</a:t>
            </a:r>
          </a:p>
        </p:txBody>
      </p:sp>
      <p:sp>
        <p:nvSpPr>
          <p:cNvPr id="6" name="Footer Placeholder 5"/>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a:t>
            </a:fld>
            <a:endParaRPr lang="en-US"/>
          </a:p>
        </p:txBody>
      </p:sp>
      <p:pic>
        <p:nvPicPr>
          <p:cNvPr id="8" name="Picture 7" descr="SUNYwhite_small_logotext-01.png"/>
          <p:cNvPicPr>
            <a:picLocks noChangeAspect="1"/>
          </p:cNvPicPr>
          <p:nvPr userDrawn="1"/>
        </p:nvPicPr>
        <p:blipFill>
          <a:blip r:embed="rId2"/>
          <a:stretch>
            <a:fillRect/>
          </a:stretch>
        </p:blipFill>
        <p:spPr>
          <a:xfrm>
            <a:off x="0" y="0"/>
            <a:ext cx="9144000" cy="6858000"/>
          </a:xfrm>
          <a:prstGeom prst="rect">
            <a:avLst/>
          </a:prstGeom>
        </p:spPr>
      </p:pic>
      <p:pic>
        <p:nvPicPr>
          <p:cNvPr id="10" name="Picture 2" descr="tools_training_communications_cyan"/>
          <p:cNvPicPr>
            <a:picLocks noChangeAspect="1" noChangeArrowheads="1"/>
          </p:cNvPicPr>
          <p:nvPr userDrawn="1"/>
        </p:nvPicPr>
        <p:blipFill>
          <a:blip r:embed="rId3"/>
          <a:srcRect/>
          <a:stretch>
            <a:fillRect/>
          </a:stretch>
        </p:blipFill>
        <p:spPr bwMode="auto">
          <a:xfrm>
            <a:off x="8142795" y="23150"/>
            <a:ext cx="914400" cy="974329"/>
          </a:xfrm>
          <a:prstGeom prst="rect">
            <a:avLst/>
          </a:prstGeom>
          <a:noFill/>
          <a:ln w="9525" algn="in">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Dec 2023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SUNY Office for Capital Facilities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82B13-F593-224D-BA00-C18C518B32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ystem.suny.edu/capital-facilities/campus-let-contracts-program/too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suny.edu/sunypp/lookup.cfm?lookup_id=48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yscr.org/Public/Index.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suny.edu/capitalfacilities/" TargetMode="External"/><Relationship Id="rId4" Type="http://schemas.openxmlformats.org/officeDocument/2006/relationships/hyperlink" Target="mailto:essica.miller@suny.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uny.edu/sunypp/documents.cfm?doc_id=43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ystem.suny.edu/capital-facilities/campus-let-contracts-program/communi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acquisition.gov/far/part-31"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ogs.ny.gov/design-construction/design-construction-form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package" Target="../embeddings/Microsoft_Excel_Worksheet.xlsx"/></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osc.state.ny.us/vendrep/info_vresp_agency.ht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www.osc.state.ny.us/agencies/guide/MyWebHelp/" TargetMode="External"/><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suny.edu/sunypp/lookup.cfm?lookup_id=720"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ystem.jpg"/>
          <p:cNvPicPr>
            <a:picLocks noChangeAspect="1"/>
          </p:cNvPicPr>
          <p:nvPr/>
        </p:nvPicPr>
        <p:blipFill>
          <a:blip r:embed="rId3"/>
          <a:stretch>
            <a:fillRect/>
          </a:stretch>
        </p:blipFill>
        <p:spPr>
          <a:xfrm>
            <a:off x="487" y="-1052184"/>
            <a:ext cx="9143516" cy="6858368"/>
          </a:xfrm>
          <a:prstGeom prst="rect">
            <a:avLst/>
          </a:prstGeom>
        </p:spPr>
      </p:pic>
      <p:sp>
        <p:nvSpPr>
          <p:cNvPr id="8" name="Rectangle 7"/>
          <p:cNvSpPr/>
          <p:nvPr/>
        </p:nvSpPr>
        <p:spPr>
          <a:xfrm>
            <a:off x="-1" y="4075297"/>
            <a:ext cx="9144001" cy="2782704"/>
          </a:xfrm>
          <a:prstGeom prst="rect">
            <a:avLst/>
          </a:prstGeom>
          <a:solidFill>
            <a:srgbClr val="004C9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sz="3600" b="1" spc="-150" dirty="0">
              <a:solidFill>
                <a:schemeClr val="bg1"/>
              </a:solidFill>
              <a:latin typeface="Arial" pitchFamily="34" charset="0"/>
              <a:cs typeface="Arial" pitchFamily="34" charset="0"/>
            </a:endParaRPr>
          </a:p>
        </p:txBody>
      </p:sp>
      <p:sp>
        <p:nvSpPr>
          <p:cNvPr id="6" name="Rectangle 5"/>
          <p:cNvSpPr/>
          <p:nvPr/>
        </p:nvSpPr>
        <p:spPr>
          <a:xfrm>
            <a:off x="2" y="5672409"/>
            <a:ext cx="5833531" cy="923330"/>
          </a:xfrm>
          <a:prstGeom prst="rect">
            <a:avLst/>
          </a:prstGeom>
        </p:spPr>
        <p:txBody>
          <a:bodyPr wrap="square" anchor="ctr" anchorCtr="0">
            <a:spAutoFit/>
          </a:bodyPr>
          <a:lstStyle/>
          <a:p>
            <a:r>
              <a:rPr lang="en-US" b="1" dirty="0">
                <a:solidFill>
                  <a:schemeClr val="bg1"/>
                </a:solidFill>
                <a:latin typeface="Arial" pitchFamily="34" charset="0"/>
                <a:cs typeface="Arial" pitchFamily="34" charset="0"/>
              </a:rPr>
              <a:t>For State Operated Campuses</a:t>
            </a:r>
          </a:p>
          <a:p>
            <a:r>
              <a:rPr lang="en-US" dirty="0">
                <a:solidFill>
                  <a:schemeClr val="bg1"/>
                </a:solidFill>
                <a:latin typeface="Arial" pitchFamily="34" charset="0"/>
                <a:cs typeface="Arial" pitchFamily="34" charset="0"/>
              </a:rPr>
              <a:t>Webinar Series</a:t>
            </a:r>
          </a:p>
          <a:p>
            <a:r>
              <a:rPr lang="en-US" dirty="0">
                <a:solidFill>
                  <a:schemeClr val="bg1"/>
                </a:solidFill>
                <a:latin typeface="Arial" pitchFamily="34" charset="0"/>
                <a:cs typeface="Arial" pitchFamily="34" charset="0"/>
              </a:rPr>
              <a:t>December 2023</a:t>
            </a:r>
          </a:p>
        </p:txBody>
      </p:sp>
      <p:pic>
        <p:nvPicPr>
          <p:cNvPr id="5" name="Picture 4" descr="SUNY-logo-full-white-trans.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47990" y="4049591"/>
            <a:ext cx="3892812" cy="2808411"/>
          </a:xfrm>
          <a:prstGeom prst="rect">
            <a:avLst/>
          </a:prstGeom>
        </p:spPr>
      </p:pic>
      <p:sp>
        <p:nvSpPr>
          <p:cNvPr id="9" name="Rectangle 8"/>
          <p:cNvSpPr/>
          <p:nvPr/>
        </p:nvSpPr>
        <p:spPr>
          <a:xfrm>
            <a:off x="3" y="4075297"/>
            <a:ext cx="5994398" cy="1323439"/>
          </a:xfrm>
          <a:prstGeom prst="rect">
            <a:avLst/>
          </a:prstGeom>
        </p:spPr>
        <p:txBody>
          <a:bodyPr wrap="square">
            <a:spAutoFit/>
          </a:bodyPr>
          <a:lstStyle/>
          <a:p>
            <a:r>
              <a:rPr lang="en-US" sz="4000" b="1" spc="-150" dirty="0">
                <a:solidFill>
                  <a:schemeClr val="bg1"/>
                </a:solidFill>
                <a:latin typeface="Arial" pitchFamily="34" charset="0"/>
                <a:cs typeface="Arial" pitchFamily="34" charset="0"/>
              </a:rPr>
              <a:t>An Introduction to Campus Let Contracts</a:t>
            </a:r>
          </a:p>
        </p:txBody>
      </p:sp>
      <p:sp>
        <p:nvSpPr>
          <p:cNvPr id="12" name="Slide Number Placeholder 11"/>
          <p:cNvSpPr>
            <a:spLocks noGrp="1"/>
          </p:cNvSpPr>
          <p:nvPr>
            <p:ph type="sldNum" sz="quarter" idx="12"/>
          </p:nvPr>
        </p:nvSpPr>
        <p:spPr/>
        <p:txBody>
          <a:bodyPr/>
          <a:lstStyle/>
          <a:p>
            <a:fld id="{33D82B13-F593-224D-BA00-C18C518B326E}" type="slidenum">
              <a:rPr lang="en-US" smtClean="0"/>
              <a:pPr/>
              <a:t>1</a:t>
            </a:fld>
            <a:endParaRPr lang="en-US"/>
          </a:p>
        </p:txBody>
      </p:sp>
      <p:sp>
        <p:nvSpPr>
          <p:cNvPr id="3" name="Footer Placeholder 2">
            <a:extLst>
              <a:ext uri="{FF2B5EF4-FFF2-40B4-BE49-F238E27FC236}">
                <a16:creationId xmlns:a16="http://schemas.microsoft.com/office/drawing/2014/main" id="{F7387702-7125-1D8E-002F-CE0D6D4E37F2}"/>
              </a:ext>
            </a:extLst>
          </p:cNvPr>
          <p:cNvSpPr>
            <a:spLocks noGrp="1"/>
          </p:cNvSpPr>
          <p:nvPr>
            <p:ph type="ftr" sz="quarter" idx="11"/>
          </p:nvPr>
        </p:nvSpPr>
        <p:spPr/>
        <p:txBody>
          <a:bodyPr/>
          <a:lstStyle/>
          <a:p>
            <a:r>
              <a:rPr lang="en-US"/>
              <a:t>SUNY Office for Capital Facilities</a:t>
            </a:r>
          </a:p>
        </p:txBody>
      </p:sp>
    </p:spTree>
    <p:extLst>
      <p:ext uri="{BB962C8B-B14F-4D97-AF65-F5344CB8AC3E}">
        <p14:creationId xmlns:p14="http://schemas.microsoft.com/office/powerpoint/2010/main" val="115354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txBox="1">
            <a:spLocks/>
          </p:cNvSpPr>
          <p:nvPr/>
        </p:nvSpPr>
        <p:spPr bwMode="auto">
          <a:xfrm>
            <a:off x="538163" y="2057400"/>
            <a:ext cx="7526337" cy="3086100"/>
          </a:xfrm>
          <a:prstGeom prst="rect">
            <a:avLst/>
          </a:prstGeom>
          <a:noFill/>
          <a:ln w="9525">
            <a:noFill/>
            <a:miter lim="800000"/>
            <a:headEnd/>
            <a:tailEnd/>
          </a:ln>
        </p:spPr>
        <p:txBody>
          <a:bodyPr/>
          <a:lstStyle/>
          <a:p>
            <a:endParaRPr lang="en-US" sz="2400" dirty="0">
              <a:solidFill>
                <a:srgbClr val="404040"/>
              </a:solidFill>
              <a:latin typeface="AauxPro OT Bold" charset="0"/>
            </a:endParaRPr>
          </a:p>
        </p:txBody>
      </p:sp>
      <p:sp>
        <p:nvSpPr>
          <p:cNvPr id="7" name="TextBox 6"/>
          <p:cNvSpPr txBox="1"/>
          <p:nvPr/>
        </p:nvSpPr>
        <p:spPr>
          <a:xfrm>
            <a:off x="729343" y="468086"/>
            <a:ext cx="2950029" cy="369332"/>
          </a:xfrm>
          <a:prstGeom prst="rect">
            <a:avLst/>
          </a:prstGeom>
          <a:noFill/>
        </p:spPr>
        <p:txBody>
          <a:bodyPr wrap="square" rtlCol="0">
            <a:spAutoFit/>
          </a:bodyPr>
          <a:lstStyle/>
          <a:p>
            <a:endParaRPr lang="en-US" dirty="0"/>
          </a:p>
        </p:txBody>
      </p:sp>
      <p:graphicFrame>
        <p:nvGraphicFramePr>
          <p:cNvPr id="11" name="Diagram 10"/>
          <p:cNvGraphicFramePr/>
          <p:nvPr/>
        </p:nvGraphicFramePr>
        <p:xfrm>
          <a:off x="396649" y="2152923"/>
          <a:ext cx="8518751" cy="1469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Flowchart: Process 19"/>
          <p:cNvSpPr/>
          <p:nvPr/>
        </p:nvSpPr>
        <p:spPr>
          <a:xfrm>
            <a:off x="4438650" y="3316504"/>
            <a:ext cx="2114547" cy="858439"/>
          </a:xfrm>
          <a:prstGeom prst="flowChartProcess">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b="1" dirty="0"/>
              <a:t> </a:t>
            </a:r>
            <a:r>
              <a:rPr lang="en-US" sz="1200" b="1" dirty="0"/>
              <a:t>MWBE Program Coordinator reviews  the SOQ and provides the GFE form to the selection committee</a:t>
            </a:r>
            <a:endParaRPr lang="en-US" sz="1200" dirty="0"/>
          </a:p>
        </p:txBody>
      </p:sp>
      <p:graphicFrame>
        <p:nvGraphicFramePr>
          <p:cNvPr id="21" name="Diagram 20"/>
          <p:cNvGraphicFramePr/>
          <p:nvPr/>
        </p:nvGraphicFramePr>
        <p:xfrm>
          <a:off x="398349" y="4368167"/>
          <a:ext cx="8518751" cy="14695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30" name="Straight Arrow Connector 29"/>
          <p:cNvCxnSpPr/>
          <p:nvPr/>
        </p:nvCxnSpPr>
        <p:spPr>
          <a:xfrm>
            <a:off x="5343525" y="2982450"/>
            <a:ext cx="0" cy="376917"/>
          </a:xfrm>
          <a:prstGeom prst="straightConnector1">
            <a:avLst/>
          </a:prstGeom>
          <a:ln>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Flowchart: Process 37"/>
          <p:cNvSpPr/>
          <p:nvPr/>
        </p:nvSpPr>
        <p:spPr>
          <a:xfrm>
            <a:off x="3419475" y="5564404"/>
            <a:ext cx="2381248" cy="1013562"/>
          </a:xfrm>
          <a:prstGeom prst="flowChartProcess">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b="1" dirty="0"/>
              <a:t> </a:t>
            </a:r>
            <a:r>
              <a:rPr lang="en-US" sz="1200" b="1" dirty="0"/>
              <a:t>MWBE Program Coordinator reviews the completed consultant rating form, cost proposal, and staffing list to evaluate GFE</a:t>
            </a:r>
            <a:endParaRPr lang="en-US" sz="1200" dirty="0"/>
          </a:p>
        </p:txBody>
      </p:sp>
      <p:cxnSp>
        <p:nvCxnSpPr>
          <p:cNvPr id="39" name="Straight Arrow Connector 38"/>
          <p:cNvCxnSpPr/>
          <p:nvPr/>
        </p:nvCxnSpPr>
        <p:spPr>
          <a:xfrm>
            <a:off x="4324350" y="5230350"/>
            <a:ext cx="0" cy="376917"/>
          </a:xfrm>
          <a:prstGeom prst="straightConnector1">
            <a:avLst/>
          </a:prstGeom>
          <a:ln>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4" name="Flowchart: Process 43"/>
          <p:cNvSpPr/>
          <p:nvPr/>
        </p:nvSpPr>
        <p:spPr>
          <a:xfrm>
            <a:off x="2657475" y="1262189"/>
            <a:ext cx="1590675" cy="696151"/>
          </a:xfrm>
          <a:prstGeom prst="flowChartProcess">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b="1" dirty="0"/>
              <a:t> </a:t>
            </a:r>
            <a:r>
              <a:rPr lang="en-US" sz="1200" b="1" dirty="0"/>
              <a:t>short listed firms must have MWBEs in their staffing plans </a:t>
            </a:r>
            <a:endParaRPr lang="en-US" sz="1200" dirty="0"/>
          </a:p>
        </p:txBody>
      </p:sp>
      <p:cxnSp>
        <p:nvCxnSpPr>
          <p:cNvPr id="47" name="Straight Arrow Connector 46"/>
          <p:cNvCxnSpPr/>
          <p:nvPr/>
        </p:nvCxnSpPr>
        <p:spPr>
          <a:xfrm>
            <a:off x="3467100" y="1868025"/>
            <a:ext cx="0" cy="376917"/>
          </a:xfrm>
          <a:prstGeom prst="straightConnector1">
            <a:avLst/>
          </a:prstGeom>
          <a:ln>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8" name="Flowchart: Process 47"/>
          <p:cNvSpPr/>
          <p:nvPr/>
        </p:nvSpPr>
        <p:spPr>
          <a:xfrm>
            <a:off x="6096001" y="5854065"/>
            <a:ext cx="1238250" cy="304800"/>
          </a:xfrm>
          <a:prstGeom prst="flowChartProcess">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b="1" dirty="0"/>
              <a:t> </a:t>
            </a:r>
            <a:r>
              <a:rPr lang="en-US" sz="1200" b="1" dirty="0"/>
              <a:t>Waivers</a:t>
            </a:r>
            <a:endParaRPr lang="en-US" sz="1200" dirty="0"/>
          </a:p>
        </p:txBody>
      </p:sp>
      <p:cxnSp>
        <p:nvCxnSpPr>
          <p:cNvPr id="49" name="Straight Arrow Connector 48"/>
          <p:cNvCxnSpPr/>
          <p:nvPr/>
        </p:nvCxnSpPr>
        <p:spPr>
          <a:xfrm>
            <a:off x="5867400" y="5230350"/>
            <a:ext cx="561975" cy="585615"/>
          </a:xfrm>
          <a:prstGeom prst="straightConnector1">
            <a:avLst/>
          </a:prstGeom>
          <a:ln>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63230" y="677414"/>
            <a:ext cx="7292830" cy="584775"/>
          </a:xfrm>
          <a:prstGeom prst="rect">
            <a:avLst/>
          </a:prstGeom>
          <a:noFill/>
        </p:spPr>
        <p:txBody>
          <a:bodyPr wrap="square" rtlCol="0">
            <a:spAutoFit/>
          </a:bodyPr>
          <a:lstStyle/>
          <a:p>
            <a:pPr algn="ctr"/>
            <a:r>
              <a:rPr lang="en-US" sz="3200" b="1" dirty="0">
                <a:solidFill>
                  <a:srgbClr val="1552A6"/>
                </a:solidFill>
                <a:latin typeface="AauxPro OT"/>
              </a:rPr>
              <a:t>Consultant Selection Process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10</a:t>
            </a:fld>
            <a:endParaRPr lang="en-US"/>
          </a:p>
        </p:txBody>
      </p:sp>
      <p:sp>
        <p:nvSpPr>
          <p:cNvPr id="3" name="Footer Placeholder 2"/>
          <p:cNvSpPr>
            <a:spLocks noGrp="1"/>
          </p:cNvSpPr>
          <p:nvPr>
            <p:ph type="ftr" sz="quarter" idx="11"/>
          </p:nvPr>
        </p:nvSpPr>
        <p:spPr>
          <a:xfrm>
            <a:off x="3124200" y="6489082"/>
            <a:ext cx="2895600" cy="365125"/>
          </a:xfrm>
        </p:spPr>
        <p:txBody>
          <a:bodyPr/>
          <a:lstStyle/>
          <a:p>
            <a:r>
              <a:rPr lang="en-US" dirty="0"/>
              <a:t>SUNY Office for Capital Facilities</a:t>
            </a:r>
          </a:p>
        </p:txBody>
      </p:sp>
      <p:sp>
        <p:nvSpPr>
          <p:cNvPr id="2" name="Date Placeholder 1">
            <a:extLst>
              <a:ext uri="{FF2B5EF4-FFF2-40B4-BE49-F238E27FC236}">
                <a16:creationId xmlns:a16="http://schemas.microsoft.com/office/drawing/2014/main" id="{0994774B-431E-4E1F-954A-49D69DADBF3A}"/>
              </a:ext>
            </a:extLst>
          </p:cNvPr>
          <p:cNvSpPr>
            <a:spLocks noGrp="1"/>
          </p:cNvSpPr>
          <p:nvPr>
            <p:ph type="dt" sz="half" idx="10"/>
          </p:nvPr>
        </p:nvSpPr>
        <p:spPr/>
        <p:txBody>
          <a:bodyPr/>
          <a:lstStyle/>
          <a:p>
            <a:r>
              <a:rPr lang="en-US"/>
              <a:t>Dec 2023</a:t>
            </a:r>
          </a:p>
        </p:txBody>
      </p:sp>
    </p:spTree>
    <p:extLst>
      <p:ext uri="{BB962C8B-B14F-4D97-AF65-F5344CB8AC3E}">
        <p14:creationId xmlns:p14="http://schemas.microsoft.com/office/powerpoint/2010/main" val="209727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ash2.jpg"/>
          <p:cNvPicPr>
            <a:picLocks noChangeAspect="1"/>
          </p:cNvPicPr>
          <p:nvPr/>
        </p:nvPicPr>
        <p:blipFill>
          <a:blip r:embed="rId3"/>
          <a:stretch>
            <a:fillRect/>
          </a:stretch>
        </p:blipFill>
        <p:spPr>
          <a:xfrm>
            <a:off x="1387351" y="2480406"/>
            <a:ext cx="2270981" cy="1679308"/>
          </a:xfrm>
          <a:prstGeom prst="rect">
            <a:avLst/>
          </a:prstGeom>
        </p:spPr>
      </p:pic>
      <p:sp>
        <p:nvSpPr>
          <p:cNvPr id="7" name="Date Placeholder 6"/>
          <p:cNvSpPr>
            <a:spLocks noGrp="1"/>
          </p:cNvSpPr>
          <p:nvPr>
            <p:ph type="dt" sz="half" idx="10"/>
          </p:nvPr>
        </p:nvSpPr>
        <p:spPr>
          <a:xfrm>
            <a:off x="457200" y="6356350"/>
            <a:ext cx="2133600" cy="365125"/>
          </a:xfrm>
        </p:spPr>
        <p:txBody>
          <a:bodyPr/>
          <a:lstStyle/>
          <a:p>
            <a:r>
              <a:rPr lang="en-US"/>
              <a:t>Dec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11</a:t>
            </a:fld>
            <a:endParaRPr lang="en-US"/>
          </a:p>
        </p:txBody>
      </p:sp>
      <p:sp>
        <p:nvSpPr>
          <p:cNvPr id="11" name="Title 1"/>
          <p:cNvSpPr>
            <a:spLocks noGrp="1"/>
          </p:cNvSpPr>
          <p:nvPr>
            <p:ph type="title"/>
          </p:nvPr>
        </p:nvSpPr>
        <p:spPr>
          <a:xfrm>
            <a:off x="572950" y="461536"/>
            <a:ext cx="8113850" cy="1143000"/>
          </a:xfrm>
        </p:spPr>
        <p:txBody>
          <a:bodyPr>
            <a:normAutofit/>
          </a:bodyPr>
          <a:lstStyle/>
          <a:p>
            <a:r>
              <a:rPr lang="en-US" sz="3200" b="1" dirty="0">
                <a:solidFill>
                  <a:srgbClr val="1552A6"/>
                </a:solidFill>
                <a:latin typeface="AauxPro OT"/>
              </a:rPr>
              <a:t>Funding </a:t>
            </a:r>
          </a:p>
        </p:txBody>
      </p:sp>
      <p:sp>
        <p:nvSpPr>
          <p:cNvPr id="14" name="Rectangle 13"/>
          <p:cNvSpPr/>
          <p:nvPr/>
        </p:nvSpPr>
        <p:spPr>
          <a:xfrm>
            <a:off x="446388" y="3954600"/>
            <a:ext cx="3598486" cy="1200329"/>
          </a:xfrm>
          <a:prstGeom prst="rect">
            <a:avLst/>
          </a:prstGeom>
          <a:noFill/>
        </p:spPr>
        <p:txBody>
          <a:bodyPr wrap="square" lIns="91440" tIns="45720" rIns="91440" bIns="45720">
            <a:spAutoFit/>
          </a:bodyPr>
          <a:lstStyle/>
          <a:p>
            <a:pPr algn="ctr"/>
            <a:r>
              <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Campus Let vs.</a:t>
            </a:r>
          </a:p>
          <a:p>
            <a:pPr algn="ctr"/>
            <a:r>
              <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Campus Funded</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5" name="Rectangle 14"/>
          <p:cNvSpPr/>
          <p:nvPr/>
        </p:nvSpPr>
        <p:spPr>
          <a:xfrm rot="20810124">
            <a:off x="233052" y="1767266"/>
            <a:ext cx="3773790" cy="769441"/>
          </a:xfrm>
          <a:prstGeom prst="rect">
            <a:avLst/>
          </a:prstGeom>
          <a:noFill/>
        </p:spPr>
        <p:txBody>
          <a:bodyPr wrap="none" lIns="91440" tIns="45720" rIns="91440" bIns="45720">
            <a:spAutoFit/>
          </a:bodyPr>
          <a:lstStyle/>
          <a:p>
            <a:pPr algn="ctr"/>
            <a:r>
              <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Funding Source</a:t>
            </a:r>
          </a:p>
        </p:txBody>
      </p:sp>
      <p:sp>
        <p:nvSpPr>
          <p:cNvPr id="16" name="TextBox 15">
            <a:extLst>
              <a:ext uri="{FF2B5EF4-FFF2-40B4-BE49-F238E27FC236}">
                <a16:creationId xmlns:a16="http://schemas.microsoft.com/office/drawing/2014/main" id="{805C0097-CE9F-4004-9573-F778BCF6E25D}"/>
              </a:ext>
            </a:extLst>
          </p:cNvPr>
          <p:cNvSpPr txBox="1"/>
          <p:nvPr/>
        </p:nvSpPr>
        <p:spPr>
          <a:xfrm>
            <a:off x="4322085" y="1415742"/>
            <a:ext cx="4742644" cy="5093702"/>
          </a:xfrm>
          <a:prstGeom prst="rect">
            <a:avLst/>
          </a:prstGeom>
          <a:noFill/>
        </p:spPr>
        <p:txBody>
          <a:bodyPr wrap="square" rtlCol="0">
            <a:spAutoFit/>
          </a:bodyPr>
          <a:lstStyle/>
          <a:p>
            <a:pPr marL="457200" lvl="0" indent="-457200">
              <a:spcAft>
                <a:spcPts val="600"/>
              </a:spcAft>
            </a:pPr>
            <a:r>
              <a:rPr lang="en-US" sz="2000" b="1" dirty="0">
                <a:latin typeface="+mj-lt"/>
                <a:cs typeface="Times New Roman" pitchFamily="18" charset="0"/>
              </a:rPr>
              <a:t>Campus Let Projects</a:t>
            </a:r>
          </a:p>
          <a:p>
            <a:pPr marL="457200" lvl="0" indent="-457200">
              <a:spcAft>
                <a:spcPts val="600"/>
              </a:spcAft>
              <a:buFont typeface="Arial" pitchFamily="34" charset="0"/>
              <a:buChar char="•"/>
            </a:pPr>
            <a:r>
              <a:rPr lang="en-US" sz="2000" dirty="0">
                <a:latin typeface="+mj-lt"/>
                <a:cs typeface="Times New Roman" pitchFamily="18" charset="0"/>
              </a:rPr>
              <a:t>Campus managed construction projects funded by capital appropriations through the Fund </a:t>
            </a:r>
          </a:p>
          <a:p>
            <a:pPr marL="457200" lvl="0" indent="-457200">
              <a:spcAft>
                <a:spcPts val="600"/>
              </a:spcAft>
              <a:buFont typeface="Arial" pitchFamily="34" charset="0"/>
              <a:buChar char="•"/>
            </a:pPr>
            <a:r>
              <a:rPr lang="en-US" sz="2000" dirty="0">
                <a:latin typeface="+mj-lt"/>
                <a:cs typeface="Times New Roman" pitchFamily="18" charset="0"/>
              </a:rPr>
              <a:t>Campus Administered Procedures apply </a:t>
            </a:r>
          </a:p>
          <a:p>
            <a:pPr marL="457200" lvl="0" indent="-457200">
              <a:spcAft>
                <a:spcPts val="600"/>
              </a:spcAft>
            </a:pPr>
            <a:endParaRPr lang="en-US" sz="2000" dirty="0">
              <a:latin typeface="+mj-lt"/>
              <a:cs typeface="Times New Roman" pitchFamily="18" charset="0"/>
            </a:endParaRPr>
          </a:p>
          <a:p>
            <a:pPr marL="457200" lvl="0" indent="-457200">
              <a:spcAft>
                <a:spcPts val="600"/>
              </a:spcAft>
            </a:pPr>
            <a:r>
              <a:rPr lang="en-US" sz="2000" b="1" dirty="0">
                <a:latin typeface="+mj-lt"/>
                <a:cs typeface="Times New Roman" pitchFamily="18" charset="0"/>
              </a:rPr>
              <a:t>Campus Funded Projects</a:t>
            </a:r>
          </a:p>
          <a:p>
            <a:pPr marL="457200" indent="-457200">
              <a:spcAft>
                <a:spcPts val="600"/>
              </a:spcAft>
              <a:buFont typeface="Arial" pitchFamily="34" charset="0"/>
              <a:buChar char="•"/>
            </a:pPr>
            <a:r>
              <a:rPr lang="en-US" sz="2000" dirty="0">
                <a:latin typeface="+mj-lt"/>
                <a:cs typeface="Times New Roman" pitchFamily="18" charset="0"/>
              </a:rPr>
              <a:t>Campus managed construction projects funded by SUNY appropriations or other funds such including those from the Foundation, Research Foundation, Auxiliary Service Corporation, Alumni Association, Income Fund Reimbursable (IFR) accounts or Grants.</a:t>
            </a:r>
          </a:p>
        </p:txBody>
      </p:sp>
    </p:spTree>
    <p:extLst>
      <p:ext uri="{BB962C8B-B14F-4D97-AF65-F5344CB8AC3E}">
        <p14:creationId xmlns:p14="http://schemas.microsoft.com/office/powerpoint/2010/main" val="218903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Dec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12</a:t>
            </a:fld>
            <a:endParaRPr lang="en-US"/>
          </a:p>
        </p:txBody>
      </p:sp>
      <p:sp>
        <p:nvSpPr>
          <p:cNvPr id="9" name="Rectangle 8"/>
          <p:cNvSpPr/>
          <p:nvPr/>
        </p:nvSpPr>
        <p:spPr>
          <a:xfrm>
            <a:off x="1343199" y="5243751"/>
            <a:ext cx="6457601" cy="707886"/>
          </a:xfrm>
          <a:prstGeom prst="rect">
            <a:avLst/>
          </a:prstGeom>
        </p:spPr>
        <p:txBody>
          <a:bodyPr wrap="none">
            <a:spAutoFit/>
          </a:bodyPr>
          <a:lstStyle/>
          <a:p>
            <a:pPr algn="ctr"/>
            <a:r>
              <a:rPr lang="en-US" sz="2000" b="1" dirty="0">
                <a:solidFill>
                  <a:schemeClr val="accent3"/>
                </a:solidFill>
                <a:latin typeface="Times New Roman" pitchFamily="18" charset="0"/>
                <a:cs typeface="Times New Roman" pitchFamily="18" charset="0"/>
              </a:rPr>
              <a:t>Project Funding Requests must be approved by the Fund </a:t>
            </a:r>
          </a:p>
          <a:p>
            <a:pPr algn="ctr"/>
            <a:r>
              <a:rPr lang="en-US" sz="2000" b="1" dirty="0">
                <a:solidFill>
                  <a:schemeClr val="accent3"/>
                </a:solidFill>
                <a:latin typeface="Times New Roman" pitchFamily="18" charset="0"/>
                <a:cs typeface="Times New Roman" pitchFamily="18" charset="0"/>
              </a:rPr>
              <a:t>prior to placing an advertisement</a:t>
            </a:r>
          </a:p>
        </p:txBody>
      </p:sp>
      <p:sp>
        <p:nvSpPr>
          <p:cNvPr id="10" name="TextBox 9"/>
          <p:cNvSpPr txBox="1"/>
          <p:nvPr/>
        </p:nvSpPr>
        <p:spPr>
          <a:xfrm>
            <a:off x="1227908" y="1486575"/>
            <a:ext cx="6795337" cy="3554819"/>
          </a:xfrm>
          <a:prstGeom prst="rect">
            <a:avLst/>
          </a:prstGeom>
          <a:noFill/>
        </p:spPr>
        <p:txBody>
          <a:bodyPr wrap="square" rtlCol="0">
            <a:spAutoFit/>
          </a:bodyPr>
          <a:lstStyle/>
          <a:p>
            <a:pPr>
              <a:spcAft>
                <a:spcPts val="600"/>
              </a:spcAft>
            </a:pPr>
            <a:r>
              <a:rPr lang="en-US" sz="2800" dirty="0">
                <a:latin typeface="+mj-lt"/>
                <a:cs typeface="Times New Roman" pitchFamily="18" charset="0"/>
              </a:rPr>
              <a:t>Projects funded with Capital, follow the Campus Administered Procedures:</a:t>
            </a:r>
          </a:p>
          <a:p>
            <a:pPr>
              <a:spcAft>
                <a:spcPts val="600"/>
              </a:spcAft>
            </a:pPr>
            <a:endParaRPr lang="en-US" sz="1200" dirty="0">
              <a:latin typeface="+mj-lt"/>
              <a:cs typeface="Times New Roman" pitchFamily="18" charset="0"/>
            </a:endParaRPr>
          </a:p>
          <a:p>
            <a:pPr lvl="1" indent="-457200">
              <a:spcAft>
                <a:spcPts val="600"/>
              </a:spcAft>
              <a:buFont typeface="Arial" pitchFamily="34" charset="0"/>
              <a:buChar char="•"/>
            </a:pPr>
            <a:r>
              <a:rPr lang="en-US" sz="2800" dirty="0">
                <a:latin typeface="+mj-lt"/>
                <a:cs typeface="Times New Roman" pitchFamily="18" charset="0"/>
              </a:rPr>
              <a:t>Capital Project Request </a:t>
            </a:r>
          </a:p>
          <a:p>
            <a:pPr lvl="1" indent="-457200">
              <a:spcAft>
                <a:spcPts val="600"/>
              </a:spcAft>
              <a:buFont typeface="Arial" pitchFamily="34" charset="0"/>
              <a:buChar char="•"/>
            </a:pPr>
            <a:r>
              <a:rPr lang="en-US" sz="2800" dirty="0">
                <a:latin typeface="+mj-lt"/>
                <a:cs typeface="Times New Roman" pitchFamily="18" charset="0"/>
              </a:rPr>
              <a:t>B-1184 Approval - Division of Budget </a:t>
            </a:r>
          </a:p>
          <a:p>
            <a:pPr lvl="1" indent="-457200">
              <a:spcAft>
                <a:spcPts val="600"/>
              </a:spcAft>
              <a:buFont typeface="Arial" pitchFamily="34" charset="0"/>
              <a:buChar char="•"/>
            </a:pPr>
            <a:r>
              <a:rPr lang="en-US" sz="2800" dirty="0">
                <a:cs typeface="Times New Roman" pitchFamily="18" charset="0"/>
              </a:rPr>
              <a:t>B-1223 Approval - Division of Budget </a:t>
            </a:r>
            <a:r>
              <a:rPr lang="en-US" sz="2000" dirty="0">
                <a:cs typeface="Times New Roman" pitchFamily="18" charset="0"/>
              </a:rPr>
              <a:t>(managed through your Fund Program Manager)</a:t>
            </a:r>
          </a:p>
          <a:p>
            <a:pPr lvl="1" indent="-457200">
              <a:spcAft>
                <a:spcPts val="600"/>
              </a:spcAft>
              <a:buFont typeface="Arial" pitchFamily="34" charset="0"/>
              <a:buChar char="•"/>
            </a:pPr>
            <a:r>
              <a:rPr lang="en-US" sz="2800" dirty="0">
                <a:latin typeface="+mj-lt"/>
                <a:cs typeface="Times New Roman" pitchFamily="18" charset="0"/>
              </a:rPr>
              <a:t>Project Funding Request </a:t>
            </a:r>
          </a:p>
        </p:txBody>
      </p:sp>
      <p:sp>
        <p:nvSpPr>
          <p:cNvPr id="11" name="Title 1"/>
          <p:cNvSpPr>
            <a:spLocks noGrp="1"/>
          </p:cNvSpPr>
          <p:nvPr>
            <p:ph type="title"/>
          </p:nvPr>
        </p:nvSpPr>
        <p:spPr>
          <a:xfrm>
            <a:off x="572950" y="461536"/>
            <a:ext cx="8113850" cy="1143000"/>
          </a:xfrm>
        </p:spPr>
        <p:txBody>
          <a:bodyPr>
            <a:normAutofit/>
          </a:bodyPr>
          <a:lstStyle/>
          <a:p>
            <a:r>
              <a:rPr lang="en-US" sz="3200" b="1" dirty="0">
                <a:solidFill>
                  <a:srgbClr val="1552A6"/>
                </a:solidFill>
                <a:latin typeface="AauxPro OT"/>
              </a:rPr>
              <a:t>Campus Let Contracts </a:t>
            </a:r>
          </a:p>
        </p:txBody>
      </p:sp>
      <p:sp>
        <p:nvSpPr>
          <p:cNvPr id="2" name="TextBox 1">
            <a:extLst>
              <a:ext uri="{FF2B5EF4-FFF2-40B4-BE49-F238E27FC236}">
                <a16:creationId xmlns:a16="http://schemas.microsoft.com/office/drawing/2014/main" id="{471CD7A3-255E-4F3F-8120-F57646AB6FBC}"/>
              </a:ext>
            </a:extLst>
          </p:cNvPr>
          <p:cNvSpPr txBox="1"/>
          <p:nvPr/>
        </p:nvSpPr>
        <p:spPr>
          <a:xfrm>
            <a:off x="1565645" y="5120640"/>
            <a:ext cx="184731" cy="369332"/>
          </a:xfrm>
          <a:prstGeom prst="rect">
            <a:avLst/>
          </a:prstGeom>
          <a:noFill/>
        </p:spPr>
        <p:txBody>
          <a:bodyPr wrap="none" rtlCol="0">
            <a:spAutoFit/>
          </a:bodyPr>
          <a:lstStyle/>
          <a:p>
            <a:endParaRPr lang="en-US" dirty="0"/>
          </a:p>
        </p:txBody>
      </p:sp>
      <p:sp>
        <p:nvSpPr>
          <p:cNvPr id="12" name="Rectangle 11">
            <a:extLst>
              <a:ext uri="{FF2B5EF4-FFF2-40B4-BE49-F238E27FC236}">
                <a16:creationId xmlns:a16="http://schemas.microsoft.com/office/drawing/2014/main" id="{ED5A7154-851F-49CE-AA74-0902E0908CA2}"/>
              </a:ext>
            </a:extLst>
          </p:cNvPr>
          <p:cNvSpPr/>
          <p:nvPr/>
        </p:nvSpPr>
        <p:spPr>
          <a:xfrm>
            <a:off x="2440203" y="5894685"/>
            <a:ext cx="4370748" cy="461665"/>
          </a:xfrm>
          <a:prstGeom prst="rect">
            <a:avLst/>
          </a:prstGeom>
        </p:spPr>
        <p:txBody>
          <a:bodyPr wrap="none">
            <a:spAutoFit/>
          </a:bodyPr>
          <a:lstStyle/>
          <a:p>
            <a:pPr>
              <a:spcAft>
                <a:spcPts val="600"/>
              </a:spcAft>
            </a:pPr>
            <a:r>
              <a:rPr lang="en-US" sz="2400" dirty="0">
                <a:solidFill>
                  <a:srgbClr val="1552A6"/>
                </a:solidFill>
                <a:latin typeface="Times New Roman" pitchFamily="18" charset="0"/>
                <a:cs typeface="Times New Roman" pitchFamily="18" charset="0"/>
                <a:hlinkClick r:id="rId3"/>
              </a:rPr>
              <a:t>Campus Administered Procedures</a:t>
            </a:r>
            <a:endParaRPr lang="en-US" sz="2400" dirty="0">
              <a:solidFill>
                <a:srgbClr val="1552A6"/>
              </a:solidFill>
              <a:latin typeface="Times New Roman" pitchFamily="18" charset="0"/>
              <a:cs typeface="Times New Roman" pitchFamily="18" charset="0"/>
            </a:endParaRPr>
          </a:p>
        </p:txBody>
      </p:sp>
    </p:spTree>
    <p:extLst>
      <p:ext uri="{BB962C8B-B14F-4D97-AF65-F5344CB8AC3E}">
        <p14:creationId xmlns:p14="http://schemas.microsoft.com/office/powerpoint/2010/main" val="75002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1094243"/>
            <a:ext cx="7292830" cy="6432530"/>
          </a:xfrm>
          <a:prstGeom prst="rect">
            <a:avLst/>
          </a:prstGeom>
          <a:noFill/>
        </p:spPr>
        <p:txBody>
          <a:bodyPr wrap="square" rtlCol="0">
            <a:spAutoFit/>
          </a:bodyPr>
          <a:lstStyle/>
          <a:p>
            <a:pPr algn="ctr"/>
            <a:r>
              <a:rPr lang="en-US" sz="3200" b="1" dirty="0">
                <a:solidFill>
                  <a:srgbClr val="1552A6"/>
                </a:solidFill>
                <a:latin typeface="AauxPro OT"/>
              </a:rPr>
              <a:t>Selection Committee</a:t>
            </a:r>
            <a:endParaRPr lang="en-US" sz="3200" dirty="0">
              <a:solidFill>
                <a:srgbClr val="1552A6"/>
              </a:solidFill>
              <a:latin typeface="AauxPro OT"/>
            </a:endParaRPr>
          </a:p>
          <a:p>
            <a:pPr lvl="0">
              <a:spcAft>
                <a:spcPts val="600"/>
              </a:spcAft>
            </a:pPr>
            <a:endParaRPr lang="en-US" sz="2000" dirty="0">
              <a:latin typeface="AauxPro OT"/>
            </a:endParaRPr>
          </a:p>
          <a:p>
            <a:pPr indent="-457200">
              <a:spcAft>
                <a:spcPts val="600"/>
              </a:spcAft>
              <a:buFont typeface="Arial" pitchFamily="34" charset="0"/>
              <a:buChar char="•"/>
            </a:pPr>
            <a:r>
              <a:rPr lang="en-US" sz="2800" dirty="0">
                <a:latin typeface="+mj-lt"/>
                <a:cs typeface="Times New Roman" pitchFamily="18" charset="0"/>
              </a:rPr>
              <a:t>A minimum of three members are required</a:t>
            </a:r>
          </a:p>
          <a:p>
            <a:pPr indent="-457200">
              <a:spcAft>
                <a:spcPts val="600"/>
              </a:spcAft>
              <a:buFont typeface="Arial" pitchFamily="34" charset="0"/>
              <a:buChar char="•"/>
            </a:pPr>
            <a:r>
              <a:rPr lang="en-US" sz="2800" dirty="0">
                <a:latin typeface="+mj-lt"/>
                <a:cs typeface="Times New Roman" pitchFamily="18" charset="0"/>
              </a:rPr>
              <a:t>If interviews are held, all voting committee 	members must attend all interviews </a:t>
            </a:r>
          </a:p>
          <a:p>
            <a:pPr indent="-457200">
              <a:spcAft>
                <a:spcPts val="600"/>
              </a:spcAft>
              <a:buFont typeface="Arial" pitchFamily="34" charset="0"/>
              <a:buChar char="•"/>
            </a:pPr>
            <a:r>
              <a:rPr lang="en-US" sz="2800" dirty="0">
                <a:latin typeface="+mj-lt"/>
                <a:cs typeface="Times New Roman" pitchFamily="18" charset="0"/>
              </a:rPr>
              <a:t>At a minimum the committee chair must have 	completed the Consultant Selection Training</a:t>
            </a:r>
          </a:p>
          <a:p>
            <a:pPr lvl="1"/>
            <a:endParaRPr lang="en-US" sz="2000" dirty="0">
              <a:latin typeface="AauxPro OT"/>
            </a:endParaRPr>
          </a:p>
          <a:p>
            <a:pPr lvl="1">
              <a:buFont typeface="Arial" pitchFamily="34" charset="0"/>
              <a:buChar char="•"/>
            </a:pPr>
            <a:endParaRPr lang="en-US" sz="2000" dirty="0">
              <a:latin typeface="AauxPro OT"/>
            </a:endParaRPr>
          </a:p>
          <a:p>
            <a:pPr lvl="1"/>
            <a:endParaRPr lang="en-US" sz="2000" dirty="0">
              <a:latin typeface="AauxPro OT"/>
            </a:endParaRPr>
          </a:p>
          <a:p>
            <a:pPr>
              <a:buFont typeface="Arial" pitchFamily="34" charset="0"/>
              <a:buChar char="•"/>
            </a:pPr>
            <a:endParaRPr lang="en-US" sz="2000" dirty="0">
              <a:latin typeface="AauxPro OT"/>
            </a:endParaRPr>
          </a:p>
          <a:p>
            <a:pPr lvl="1"/>
            <a:endParaRPr lang="en-US" sz="2000" dirty="0">
              <a:latin typeface="AauxPro OT"/>
            </a:endParaRPr>
          </a:p>
          <a:p>
            <a:pPr>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endParaRPr lang="en-US" sz="2000" dirty="0">
              <a:latin typeface="AauxPro OT"/>
            </a:endParaRPr>
          </a:p>
          <a:p>
            <a:endParaRPr lang="en-US" sz="2000" b="1" dirty="0">
              <a:solidFill>
                <a:srgbClr val="1552A6"/>
              </a:solidFill>
              <a:latin typeface="AauxPro OT"/>
            </a:endParaRPr>
          </a:p>
        </p:txBody>
      </p:sp>
      <p:sp>
        <p:nvSpPr>
          <p:cNvPr id="8" name="Date Placeholder 7"/>
          <p:cNvSpPr>
            <a:spLocks noGrp="1"/>
          </p:cNvSpPr>
          <p:nvPr>
            <p:ph type="dt" sz="half" idx="10"/>
          </p:nvPr>
        </p:nvSpPr>
        <p:spPr>
          <a:xfrm>
            <a:off x="457200" y="6356350"/>
            <a:ext cx="2133600" cy="365125"/>
          </a:xfrm>
        </p:spPr>
        <p:txBody>
          <a:bodyPr/>
          <a:lstStyle/>
          <a:p>
            <a:r>
              <a:rPr lang="en-US"/>
              <a:t>Dec 2023</a:t>
            </a:r>
          </a:p>
        </p:txBody>
      </p:sp>
      <p:sp>
        <p:nvSpPr>
          <p:cNvPr id="6" name="Footer Placeholder 5"/>
          <p:cNvSpPr>
            <a:spLocks noGrp="1"/>
          </p:cNvSpPr>
          <p:nvPr>
            <p:ph type="ftr" sz="quarter" idx="11"/>
          </p:nvPr>
        </p:nvSpPr>
        <p:spPr>
          <a:xfrm>
            <a:off x="3124200" y="6356350"/>
            <a:ext cx="2895600" cy="365125"/>
          </a:xfrm>
        </p:spPr>
        <p:txBody>
          <a:bodyPr/>
          <a:lstStyle/>
          <a:p>
            <a:r>
              <a:rPr lang="en-US"/>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13</a:t>
            </a:fld>
            <a:endParaRPr lang="en-US"/>
          </a:p>
        </p:txBody>
      </p:sp>
      <p:pic>
        <p:nvPicPr>
          <p:cNvPr id="7" name="Picture 6" descr="committee.jpg"/>
          <p:cNvPicPr>
            <a:picLocks noChangeAspect="1"/>
          </p:cNvPicPr>
          <p:nvPr/>
        </p:nvPicPr>
        <p:blipFill>
          <a:blip r:embed="rId3"/>
          <a:stretch>
            <a:fillRect/>
          </a:stretch>
        </p:blipFill>
        <p:spPr>
          <a:xfrm>
            <a:off x="3162774" y="4328939"/>
            <a:ext cx="2899113" cy="2106689"/>
          </a:xfrm>
          <a:prstGeom prst="rect">
            <a:avLst/>
          </a:prstGeom>
        </p:spPr>
      </p:pic>
    </p:spTree>
    <p:extLst>
      <p:ext uri="{BB962C8B-B14F-4D97-AF65-F5344CB8AC3E}">
        <p14:creationId xmlns:p14="http://schemas.microsoft.com/office/powerpoint/2010/main" val="223986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1094243"/>
            <a:ext cx="7292830" cy="6894195"/>
          </a:xfrm>
          <a:prstGeom prst="rect">
            <a:avLst/>
          </a:prstGeom>
          <a:noFill/>
        </p:spPr>
        <p:txBody>
          <a:bodyPr wrap="square" rtlCol="0">
            <a:spAutoFit/>
          </a:bodyPr>
          <a:lstStyle/>
          <a:p>
            <a:pPr algn="ctr"/>
            <a:r>
              <a:rPr lang="en-US" sz="3200" b="1" dirty="0">
                <a:solidFill>
                  <a:srgbClr val="1552A6"/>
                </a:solidFill>
                <a:latin typeface="AauxPro OT"/>
              </a:rPr>
              <a:t>Procurement Lobbying Act </a:t>
            </a:r>
          </a:p>
          <a:p>
            <a:endParaRPr lang="en-US" sz="2400" dirty="0">
              <a:solidFill>
                <a:srgbClr val="1552A6"/>
              </a:solidFill>
              <a:latin typeface="AauxPro OT"/>
            </a:endParaRPr>
          </a:p>
          <a:p>
            <a:pPr lvl="0" indent="-457200">
              <a:spcAft>
                <a:spcPts val="600"/>
              </a:spcAft>
              <a:buFont typeface="Arial" pitchFamily="34" charset="0"/>
              <a:buChar char="•"/>
            </a:pPr>
            <a:r>
              <a:rPr lang="en-US" sz="2400" dirty="0">
                <a:latin typeface="+mj-lt"/>
                <a:cs typeface="Times New Roman" pitchFamily="18" charset="0"/>
              </a:rPr>
              <a:t>Limits communications during the Restricted 	Period – from Contract Reporter Ad to Contract 	Execution</a:t>
            </a:r>
          </a:p>
          <a:p>
            <a:pPr lvl="0" indent="-457200">
              <a:spcAft>
                <a:spcPts val="600"/>
              </a:spcAft>
              <a:buFont typeface="Arial" pitchFamily="34" charset="0"/>
              <a:buChar char="•"/>
            </a:pPr>
            <a:r>
              <a:rPr lang="en-US" sz="2400" dirty="0">
                <a:latin typeface="+mj-lt"/>
                <a:cs typeface="Times New Roman" pitchFamily="18" charset="0"/>
              </a:rPr>
              <a:t>All inquires must be directed to the Designated 	Contact</a:t>
            </a:r>
          </a:p>
          <a:p>
            <a:pPr lvl="0" indent="-457200">
              <a:spcAft>
                <a:spcPts val="600"/>
              </a:spcAft>
              <a:buFont typeface="Arial" pitchFamily="34" charset="0"/>
              <a:buChar char="•"/>
            </a:pPr>
            <a:r>
              <a:rPr lang="en-US" sz="2400" dirty="0">
                <a:latin typeface="+mj-lt"/>
                <a:cs typeface="Times New Roman" pitchFamily="18" charset="0"/>
              </a:rPr>
              <a:t>Requires vendor affirmation, 	certification and 	disclosure of compliance</a:t>
            </a:r>
          </a:p>
          <a:p>
            <a:pPr indent="-457200">
              <a:spcAft>
                <a:spcPts val="600"/>
              </a:spcAft>
              <a:buFont typeface="Arial" pitchFamily="34" charset="0"/>
              <a:buChar char="•"/>
            </a:pPr>
            <a:r>
              <a:rPr lang="en-US" sz="2400" dirty="0">
                <a:latin typeface="+mj-lt"/>
                <a:cs typeface="Times New Roman" pitchFamily="18" charset="0"/>
              </a:rPr>
              <a:t>Applicability: &gt;$15,000</a:t>
            </a:r>
          </a:p>
          <a:p>
            <a:pPr indent="-457200">
              <a:spcAft>
                <a:spcPts val="600"/>
              </a:spcAft>
              <a:buFont typeface="Arial" pitchFamily="34" charset="0"/>
              <a:buChar char="•"/>
            </a:pPr>
            <a:r>
              <a:rPr lang="en-US" sz="2400" dirty="0">
                <a:latin typeface="+mj-lt"/>
                <a:cs typeface="Times New Roman" pitchFamily="18" charset="0"/>
              </a:rPr>
              <a:t>SUNY Procedure #7552</a:t>
            </a:r>
          </a:p>
          <a:p>
            <a:pPr lvl="0" indent="-457200">
              <a:spcAft>
                <a:spcPts val="600"/>
              </a:spcAft>
              <a:buFont typeface="Arial" pitchFamily="34" charset="0"/>
              <a:buChar char="•"/>
            </a:pPr>
            <a:endParaRPr lang="en-US" sz="2000" i="1" dirty="0">
              <a:latin typeface="AauxPro OT"/>
            </a:endParaRPr>
          </a:p>
          <a:p>
            <a:pPr lvl="1"/>
            <a:endParaRPr lang="en-US" sz="2000" dirty="0">
              <a:latin typeface="AauxPro OT"/>
            </a:endParaRPr>
          </a:p>
          <a:p>
            <a:pPr>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endParaRPr lang="en-US" sz="2000" dirty="0">
              <a:latin typeface="AauxPro OT"/>
            </a:endParaRPr>
          </a:p>
          <a:p>
            <a:endParaRPr lang="en-US" sz="2000" b="1" dirty="0">
              <a:solidFill>
                <a:srgbClr val="1552A6"/>
              </a:solidFill>
              <a:latin typeface="AauxPro OT"/>
            </a:endParaRPr>
          </a:p>
        </p:txBody>
      </p:sp>
      <p:sp>
        <p:nvSpPr>
          <p:cNvPr id="8" name="Date Placeholder 7"/>
          <p:cNvSpPr>
            <a:spLocks noGrp="1"/>
          </p:cNvSpPr>
          <p:nvPr>
            <p:ph type="dt" sz="half" idx="10"/>
          </p:nvPr>
        </p:nvSpPr>
        <p:spPr>
          <a:xfrm>
            <a:off x="457200" y="6356350"/>
            <a:ext cx="2133600" cy="365125"/>
          </a:xfrm>
        </p:spPr>
        <p:txBody>
          <a:bodyPr/>
          <a:lstStyle/>
          <a:p>
            <a:r>
              <a:rPr lang="en-US"/>
              <a:t>Dec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14</a:t>
            </a:fld>
            <a:endParaRPr lang="en-US"/>
          </a:p>
        </p:txBody>
      </p:sp>
      <p:sp>
        <p:nvSpPr>
          <p:cNvPr id="10" name="Rectangle 9"/>
          <p:cNvSpPr/>
          <p:nvPr/>
        </p:nvSpPr>
        <p:spPr>
          <a:xfrm>
            <a:off x="200591" y="5921732"/>
            <a:ext cx="3467616" cy="400110"/>
          </a:xfrm>
          <a:prstGeom prst="rect">
            <a:avLst/>
          </a:prstGeom>
        </p:spPr>
        <p:txBody>
          <a:bodyPr wrap="none">
            <a:spAutoFit/>
          </a:bodyPr>
          <a:lstStyle/>
          <a:p>
            <a:pPr>
              <a:spcAft>
                <a:spcPts val="600"/>
              </a:spcAft>
            </a:pPr>
            <a:r>
              <a:rPr lang="en-US" sz="2000" dirty="0">
                <a:solidFill>
                  <a:srgbClr val="1552A6"/>
                </a:solidFill>
                <a:latin typeface="Times New Roman" pitchFamily="18" charset="0"/>
                <a:cs typeface="Times New Roman" pitchFamily="18" charset="0"/>
              </a:rPr>
              <a:t>NYS State Finance Law § 139-j</a:t>
            </a:r>
          </a:p>
        </p:txBody>
      </p:sp>
      <p:pic>
        <p:nvPicPr>
          <p:cNvPr id="11" name="Picture 10" descr="integrity.jpg"/>
          <p:cNvPicPr>
            <a:picLocks noChangeAspect="1"/>
          </p:cNvPicPr>
          <p:nvPr/>
        </p:nvPicPr>
        <p:blipFill>
          <a:blip r:embed="rId3"/>
          <a:stretch>
            <a:fillRect/>
          </a:stretch>
        </p:blipFill>
        <p:spPr>
          <a:xfrm>
            <a:off x="5860098" y="4485973"/>
            <a:ext cx="2676231" cy="1870377"/>
          </a:xfrm>
          <a:prstGeom prst="rect">
            <a:avLst/>
          </a:prstGeom>
          <a:ln w="22225">
            <a:solidFill>
              <a:schemeClr val="tx1"/>
            </a:solidFill>
          </a:ln>
        </p:spPr>
      </p:pic>
    </p:spTree>
    <p:extLst>
      <p:ext uri="{BB962C8B-B14F-4D97-AF65-F5344CB8AC3E}">
        <p14:creationId xmlns:p14="http://schemas.microsoft.com/office/powerpoint/2010/main" val="269426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952573"/>
            <a:ext cx="7292830" cy="584775"/>
          </a:xfrm>
          <a:prstGeom prst="rect">
            <a:avLst/>
          </a:prstGeom>
          <a:noFill/>
        </p:spPr>
        <p:txBody>
          <a:bodyPr wrap="square" rtlCol="0">
            <a:spAutoFit/>
          </a:bodyPr>
          <a:lstStyle/>
          <a:p>
            <a:pPr algn="ctr"/>
            <a:r>
              <a:rPr lang="en-US" sz="3200" b="1" dirty="0">
                <a:solidFill>
                  <a:srgbClr val="1552A6"/>
                </a:solidFill>
                <a:latin typeface="AauxPro OT"/>
              </a:rPr>
              <a:t>Conflict of Interest </a:t>
            </a:r>
            <a:endParaRPr lang="en-US" sz="2000" b="1" dirty="0">
              <a:solidFill>
                <a:srgbClr val="1552A6"/>
              </a:solidFill>
              <a:latin typeface="AauxPro OT"/>
            </a:endParaRPr>
          </a:p>
        </p:txBody>
      </p:sp>
      <p:sp>
        <p:nvSpPr>
          <p:cNvPr id="7" name="Rectangle 6"/>
          <p:cNvSpPr/>
          <p:nvPr/>
        </p:nvSpPr>
        <p:spPr>
          <a:xfrm>
            <a:off x="1513697" y="5987018"/>
            <a:ext cx="6167971" cy="461665"/>
          </a:xfrm>
          <a:prstGeom prst="rect">
            <a:avLst/>
          </a:prstGeom>
        </p:spPr>
        <p:txBody>
          <a:bodyPr wrap="none">
            <a:spAutoFit/>
          </a:bodyPr>
          <a:lstStyle/>
          <a:p>
            <a:pPr algn="ctr"/>
            <a:r>
              <a:rPr lang="en-US" sz="2400" b="1" dirty="0">
                <a:solidFill>
                  <a:schemeClr val="accent3"/>
                </a:solidFill>
                <a:latin typeface="Times New Roman" pitchFamily="18" charset="0"/>
                <a:cs typeface="Times New Roman" pitchFamily="18" charset="0"/>
              </a:rPr>
              <a:t>Contact your campus ethics officer or counsel</a:t>
            </a:r>
          </a:p>
        </p:txBody>
      </p:sp>
      <p:sp>
        <p:nvSpPr>
          <p:cNvPr id="8" name="Date Placeholder 7"/>
          <p:cNvSpPr>
            <a:spLocks noGrp="1"/>
          </p:cNvSpPr>
          <p:nvPr>
            <p:ph type="dt" sz="half" idx="10"/>
          </p:nvPr>
        </p:nvSpPr>
        <p:spPr>
          <a:xfrm>
            <a:off x="457200" y="6356350"/>
            <a:ext cx="2133600" cy="365125"/>
          </a:xfrm>
        </p:spPr>
        <p:txBody>
          <a:bodyPr/>
          <a:lstStyle/>
          <a:p>
            <a:r>
              <a:rPr lang="en-US"/>
              <a:t>Dec 2023</a:t>
            </a:r>
          </a:p>
        </p:txBody>
      </p:sp>
      <p:sp>
        <p:nvSpPr>
          <p:cNvPr id="6" name="Footer Placeholder 5"/>
          <p:cNvSpPr>
            <a:spLocks noGrp="1"/>
          </p:cNvSpPr>
          <p:nvPr>
            <p:ph type="ftr" sz="quarter" idx="11"/>
          </p:nvPr>
        </p:nvSpPr>
        <p:spPr>
          <a:xfrm>
            <a:off x="3124200" y="6356350"/>
            <a:ext cx="2895600" cy="365125"/>
          </a:xfrm>
        </p:spPr>
        <p:txBody>
          <a:bodyPr/>
          <a:lstStyle/>
          <a:p>
            <a:r>
              <a:rPr lang="en-US"/>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15</a:t>
            </a:fld>
            <a:endParaRPr lang="en-US"/>
          </a:p>
        </p:txBody>
      </p:sp>
      <p:pic>
        <p:nvPicPr>
          <p:cNvPr id="9" name="Picture 8" descr="COI.jpg"/>
          <p:cNvPicPr>
            <a:picLocks noChangeAspect="1"/>
          </p:cNvPicPr>
          <p:nvPr/>
        </p:nvPicPr>
        <p:blipFill>
          <a:blip r:embed="rId3"/>
          <a:stretch>
            <a:fillRect/>
          </a:stretch>
        </p:blipFill>
        <p:spPr>
          <a:xfrm>
            <a:off x="3154144" y="4515822"/>
            <a:ext cx="2887076" cy="1412405"/>
          </a:xfrm>
          <a:prstGeom prst="rect">
            <a:avLst/>
          </a:prstGeom>
        </p:spPr>
      </p:pic>
      <p:sp>
        <p:nvSpPr>
          <p:cNvPr id="10" name="TextBox 9"/>
          <p:cNvSpPr txBox="1"/>
          <p:nvPr/>
        </p:nvSpPr>
        <p:spPr>
          <a:xfrm>
            <a:off x="967958" y="1691640"/>
            <a:ext cx="7292830" cy="3062377"/>
          </a:xfrm>
          <a:prstGeom prst="rect">
            <a:avLst/>
          </a:prstGeom>
          <a:noFill/>
        </p:spPr>
        <p:txBody>
          <a:bodyPr wrap="square" rtlCol="0">
            <a:spAutoFit/>
          </a:bodyPr>
          <a:lstStyle/>
          <a:p>
            <a:pPr>
              <a:spcAft>
                <a:spcPts val="600"/>
              </a:spcAft>
            </a:pPr>
            <a:r>
              <a:rPr lang="en-US" sz="2800" dirty="0">
                <a:latin typeface="+mj-lt"/>
                <a:cs typeface="Times New Roman" pitchFamily="18" charset="0"/>
              </a:rPr>
              <a:t>A conflict of interest occurs when the Committee member or an immediate family member (spouse/domestic partner, parent, sibling or child) has a financial interest in or has been employed by any of the firms under consideration within the previous two years.</a:t>
            </a:r>
            <a:r>
              <a:rPr lang="en-US" sz="2800" dirty="0">
                <a:latin typeface="Times New Roman" pitchFamily="18" charset="0"/>
                <a:cs typeface="Times New Roman" pitchFamily="18" charset="0"/>
              </a:rPr>
              <a:t> </a:t>
            </a:r>
            <a:endParaRPr lang="en-US" sz="2000" dirty="0">
              <a:latin typeface="AauxPro OT"/>
            </a:endParaRPr>
          </a:p>
          <a:p>
            <a:endParaRPr lang="en-US" sz="2000" b="1" dirty="0">
              <a:solidFill>
                <a:srgbClr val="1552A6"/>
              </a:solidFill>
              <a:latin typeface="AauxPro OT"/>
            </a:endParaRPr>
          </a:p>
        </p:txBody>
      </p:sp>
    </p:spTree>
    <p:extLst>
      <p:ext uri="{BB962C8B-B14F-4D97-AF65-F5344CB8AC3E}">
        <p14:creationId xmlns:p14="http://schemas.microsoft.com/office/powerpoint/2010/main" val="241305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icture1.png"/>
          <p:cNvPicPr>
            <a:picLocks noChangeAspect="1"/>
          </p:cNvPicPr>
          <p:nvPr/>
        </p:nvPicPr>
        <p:blipFill>
          <a:blip r:embed="rId3">
            <a:lum bright="-8000" contrast="10000"/>
          </a:blip>
          <a:stretch>
            <a:fillRect/>
          </a:stretch>
        </p:blipFill>
        <p:spPr>
          <a:xfrm rot="704788">
            <a:off x="4067550" y="1654455"/>
            <a:ext cx="3904499" cy="5054976"/>
          </a:xfrm>
          <a:prstGeom prst="rect">
            <a:avLst/>
          </a:prstGeom>
          <a:ln>
            <a:solidFill>
              <a:schemeClr val="accent1"/>
            </a:solidFill>
          </a:ln>
        </p:spPr>
      </p:pic>
      <p:sp>
        <p:nvSpPr>
          <p:cNvPr id="9" name="Rectangle 8"/>
          <p:cNvSpPr/>
          <p:nvPr/>
        </p:nvSpPr>
        <p:spPr>
          <a:xfrm>
            <a:off x="614018" y="3490970"/>
            <a:ext cx="3106171" cy="461665"/>
          </a:xfrm>
          <a:prstGeom prst="rect">
            <a:avLst/>
          </a:prstGeom>
        </p:spPr>
        <p:txBody>
          <a:bodyPr wrap="none">
            <a:spAutoFit/>
          </a:bodyPr>
          <a:lstStyle/>
          <a:p>
            <a:pPr algn="ctr"/>
            <a:r>
              <a:rPr lang="en-US" sz="2400" b="1" dirty="0">
                <a:solidFill>
                  <a:srgbClr val="1552A6"/>
                </a:solidFill>
                <a:latin typeface="AauxPro OT"/>
                <a:hlinkClick r:id="rId4"/>
              </a:rPr>
              <a:t>SUNY Form 7555-01</a:t>
            </a:r>
            <a:endParaRPr lang="en-US" sz="2400" b="1" dirty="0">
              <a:solidFill>
                <a:srgbClr val="1552A6"/>
              </a:solidFill>
              <a:latin typeface="AauxPro OT"/>
            </a:endParaRPr>
          </a:p>
        </p:txBody>
      </p:sp>
      <p:sp>
        <p:nvSpPr>
          <p:cNvPr id="8" name="Date Placeholder 7"/>
          <p:cNvSpPr>
            <a:spLocks noGrp="1"/>
          </p:cNvSpPr>
          <p:nvPr>
            <p:ph type="dt" sz="half" idx="10"/>
          </p:nvPr>
        </p:nvSpPr>
        <p:spPr>
          <a:xfrm>
            <a:off x="457200" y="6356350"/>
            <a:ext cx="2133600" cy="365125"/>
          </a:xfrm>
        </p:spPr>
        <p:txBody>
          <a:bodyPr/>
          <a:lstStyle/>
          <a:p>
            <a:r>
              <a:rPr lang="en-US"/>
              <a:t>Dec 2023</a:t>
            </a:r>
          </a:p>
        </p:txBody>
      </p:sp>
      <p:sp>
        <p:nvSpPr>
          <p:cNvPr id="7" name="Footer Placeholder 6"/>
          <p:cNvSpPr>
            <a:spLocks noGrp="1"/>
          </p:cNvSpPr>
          <p:nvPr>
            <p:ph type="ftr" sz="quarter" idx="11"/>
          </p:nvPr>
        </p:nvSpPr>
        <p:spPr>
          <a:xfrm>
            <a:off x="3124200" y="6356350"/>
            <a:ext cx="2895600" cy="365125"/>
          </a:xfrm>
        </p:spPr>
        <p:txBody>
          <a:bodyPr/>
          <a:lstStyle/>
          <a:p>
            <a:r>
              <a:rPr lang="en-US"/>
              <a:t>SUNY Office for Capital Facilities</a:t>
            </a:r>
          </a:p>
        </p:txBody>
      </p:sp>
      <p:sp>
        <p:nvSpPr>
          <p:cNvPr id="6" name="Slide Number Placeholder 5"/>
          <p:cNvSpPr>
            <a:spLocks noGrp="1"/>
          </p:cNvSpPr>
          <p:nvPr>
            <p:ph type="sldNum" sz="quarter" idx="12"/>
          </p:nvPr>
        </p:nvSpPr>
        <p:spPr>
          <a:xfrm>
            <a:off x="6553200" y="6356350"/>
            <a:ext cx="2133600" cy="365125"/>
          </a:xfrm>
        </p:spPr>
        <p:txBody>
          <a:bodyPr/>
          <a:lstStyle/>
          <a:p>
            <a:fld id="{33D82B13-F593-224D-BA00-C18C518B326E}" type="slidenum">
              <a:rPr lang="en-US" smtClean="0"/>
              <a:pPr/>
              <a:t>16</a:t>
            </a:fld>
            <a:endParaRPr lang="en-US"/>
          </a:p>
        </p:txBody>
      </p:sp>
      <p:sp>
        <p:nvSpPr>
          <p:cNvPr id="12" name="Title 1"/>
          <p:cNvSpPr>
            <a:spLocks noGrp="1"/>
          </p:cNvSpPr>
          <p:nvPr>
            <p:ph type="title"/>
          </p:nvPr>
        </p:nvSpPr>
        <p:spPr>
          <a:xfrm>
            <a:off x="572950" y="461536"/>
            <a:ext cx="8229600" cy="1143000"/>
          </a:xfrm>
        </p:spPr>
        <p:txBody>
          <a:bodyPr>
            <a:normAutofit/>
          </a:bodyPr>
          <a:lstStyle/>
          <a:p>
            <a:r>
              <a:rPr lang="en-US" sz="3200" b="1" dirty="0">
                <a:solidFill>
                  <a:srgbClr val="1552A6"/>
                </a:solidFill>
                <a:latin typeface="AauxPro OT"/>
              </a:rPr>
              <a:t>Request for Qualifications</a:t>
            </a:r>
          </a:p>
        </p:txBody>
      </p:sp>
    </p:spTree>
    <p:extLst>
      <p:ext uri="{BB962C8B-B14F-4D97-AF65-F5344CB8AC3E}">
        <p14:creationId xmlns:p14="http://schemas.microsoft.com/office/powerpoint/2010/main" val="73812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Dec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17</a:t>
            </a:fld>
            <a:endParaRPr lang="en-US"/>
          </a:p>
        </p:txBody>
      </p:sp>
      <p:sp>
        <p:nvSpPr>
          <p:cNvPr id="10" name="TextBox 9"/>
          <p:cNvSpPr txBox="1"/>
          <p:nvPr/>
        </p:nvSpPr>
        <p:spPr>
          <a:xfrm>
            <a:off x="4186237" y="1452169"/>
            <a:ext cx="4733925" cy="4632037"/>
          </a:xfrm>
          <a:prstGeom prst="rect">
            <a:avLst/>
          </a:prstGeom>
          <a:noFill/>
        </p:spPr>
        <p:txBody>
          <a:bodyPr wrap="square" rtlCol="0">
            <a:spAutoFit/>
          </a:bodyPr>
          <a:lstStyle/>
          <a:p>
            <a:pPr algn="ctr">
              <a:spcAft>
                <a:spcPts val="600"/>
              </a:spcAft>
            </a:pPr>
            <a:endParaRPr lang="en-US" sz="1000" dirty="0">
              <a:latin typeface="+mj-lt"/>
              <a:cs typeface="Times New Roman" pitchFamily="18" charset="0"/>
            </a:endParaRPr>
          </a:p>
          <a:p>
            <a:pPr algn="ctr">
              <a:spcAft>
                <a:spcPts val="600"/>
              </a:spcAft>
            </a:pPr>
            <a:endParaRPr lang="en-US" sz="1000" dirty="0">
              <a:latin typeface="+mj-lt"/>
              <a:cs typeface="Times New Roman" pitchFamily="18" charset="0"/>
            </a:endParaRPr>
          </a:p>
          <a:p>
            <a:pPr algn="ctr">
              <a:spcAft>
                <a:spcPts val="600"/>
              </a:spcAft>
            </a:pPr>
            <a:r>
              <a:rPr lang="en-US" sz="2400" u="sng" dirty="0">
                <a:latin typeface="+mj-lt"/>
                <a:cs typeface="Times New Roman" pitchFamily="18" charset="0"/>
              </a:rPr>
              <a:t>Assign Goals</a:t>
            </a:r>
          </a:p>
          <a:p>
            <a:pPr>
              <a:spcAft>
                <a:spcPts val="600"/>
              </a:spcAft>
              <a:buFont typeface="Arial" pitchFamily="34" charset="0"/>
              <a:buChar char="•"/>
            </a:pPr>
            <a:r>
              <a:rPr lang="en-US" sz="2400" dirty="0">
                <a:latin typeface="+mj-lt"/>
                <a:cs typeface="Times New Roman" pitchFamily="18" charset="0"/>
              </a:rPr>
              <a:t>Applicable on contracts &gt;$100,000 for construction; &gt;$25,000 for commodities, services and construction related services</a:t>
            </a:r>
          </a:p>
          <a:p>
            <a:pPr>
              <a:spcAft>
                <a:spcPts val="600"/>
              </a:spcAft>
              <a:buFont typeface="Arial" pitchFamily="34" charset="0"/>
              <a:buChar char="•"/>
            </a:pPr>
            <a:r>
              <a:rPr lang="en-US" sz="2400" dirty="0">
                <a:latin typeface="+mj-lt"/>
                <a:cs typeface="Times New Roman" pitchFamily="18" charset="0"/>
              </a:rPr>
              <a:t>Set Goals using the Goal Setting Methodology</a:t>
            </a:r>
          </a:p>
          <a:p>
            <a:pPr>
              <a:spcAft>
                <a:spcPts val="600"/>
              </a:spcAft>
              <a:buFont typeface="Arial" pitchFamily="34" charset="0"/>
              <a:buChar char="•"/>
            </a:pPr>
            <a:r>
              <a:rPr lang="en-US" sz="2400" dirty="0">
                <a:latin typeface="+mj-lt"/>
                <a:cs typeface="Times New Roman" pitchFamily="18" charset="0"/>
              </a:rPr>
              <a:t>Governors Aspirational Goals: 30%</a:t>
            </a:r>
          </a:p>
          <a:p>
            <a:pPr algn="ctr">
              <a:spcAft>
                <a:spcPts val="600"/>
              </a:spcAft>
            </a:pPr>
            <a:endParaRPr lang="en-US" sz="2800" dirty="0">
              <a:latin typeface="+mj-lt"/>
              <a:cs typeface="Times New Roman" pitchFamily="18" charset="0"/>
            </a:endParaRPr>
          </a:p>
          <a:p>
            <a:pPr>
              <a:spcAft>
                <a:spcPts val="600"/>
              </a:spcAft>
            </a:pPr>
            <a:endParaRPr lang="en-US" sz="2000" b="1" dirty="0">
              <a:solidFill>
                <a:srgbClr val="1552A6"/>
              </a:solidFill>
              <a:latin typeface="+mj-lt"/>
            </a:endParaRPr>
          </a:p>
        </p:txBody>
      </p:sp>
      <p:sp>
        <p:nvSpPr>
          <p:cNvPr id="11" name="Title 1"/>
          <p:cNvSpPr>
            <a:spLocks noGrp="1"/>
          </p:cNvSpPr>
          <p:nvPr>
            <p:ph type="title"/>
          </p:nvPr>
        </p:nvSpPr>
        <p:spPr>
          <a:xfrm>
            <a:off x="572950" y="609943"/>
            <a:ext cx="8113850" cy="1143000"/>
          </a:xfrm>
        </p:spPr>
        <p:txBody>
          <a:bodyPr>
            <a:normAutofit/>
          </a:bodyPr>
          <a:lstStyle/>
          <a:p>
            <a:r>
              <a:rPr lang="en-US" sz="3200" b="1" dirty="0">
                <a:solidFill>
                  <a:srgbClr val="1552A6"/>
                </a:solidFill>
                <a:latin typeface="AauxPro OT"/>
              </a:rPr>
              <a:t>Minority and Women Owned </a:t>
            </a:r>
            <a:br>
              <a:rPr lang="en-US" sz="3200" b="1" dirty="0">
                <a:solidFill>
                  <a:srgbClr val="1552A6"/>
                </a:solidFill>
                <a:latin typeface="AauxPro OT"/>
              </a:rPr>
            </a:br>
            <a:r>
              <a:rPr lang="en-US" sz="3200" b="1" dirty="0">
                <a:solidFill>
                  <a:srgbClr val="1552A6"/>
                </a:solidFill>
                <a:latin typeface="AauxPro OT"/>
              </a:rPr>
              <a:t>Business Enterprise (MWBE) Participation </a:t>
            </a:r>
          </a:p>
        </p:txBody>
      </p:sp>
      <p:sp>
        <p:nvSpPr>
          <p:cNvPr id="18" name="Rectangle 17"/>
          <p:cNvSpPr/>
          <p:nvPr/>
        </p:nvSpPr>
        <p:spPr>
          <a:xfrm>
            <a:off x="1988959" y="5640607"/>
            <a:ext cx="5281831" cy="769441"/>
          </a:xfrm>
          <a:prstGeom prst="rect">
            <a:avLst/>
          </a:prstGeom>
          <a:noFill/>
        </p:spPr>
        <p:txBody>
          <a:bodyPr wrap="none" lIns="91440" tIns="45720" rIns="91440" bIns="45720">
            <a:spAutoFit/>
          </a:bodyPr>
          <a:lstStyle/>
          <a:p>
            <a:pPr algn="ctr"/>
            <a:r>
              <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SUNY Procedure 7557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8152"/>
            <a:ext cx="4181475" cy="1186494"/>
          </a:xfrm>
          <a:prstGeom prst="rect">
            <a:avLst/>
          </a:prstGeom>
        </p:spPr>
      </p:pic>
    </p:spTree>
    <p:extLst>
      <p:ext uri="{BB962C8B-B14F-4D97-AF65-F5344CB8AC3E}">
        <p14:creationId xmlns:p14="http://schemas.microsoft.com/office/powerpoint/2010/main" val="337752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Dec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18</a:t>
            </a:fld>
            <a:endParaRPr lang="en-US"/>
          </a:p>
        </p:txBody>
      </p:sp>
      <p:sp>
        <p:nvSpPr>
          <p:cNvPr id="10" name="TextBox 9"/>
          <p:cNvSpPr txBox="1"/>
          <p:nvPr/>
        </p:nvSpPr>
        <p:spPr>
          <a:xfrm>
            <a:off x="3630423" y="2148619"/>
            <a:ext cx="5513577" cy="2923877"/>
          </a:xfrm>
          <a:prstGeom prst="rect">
            <a:avLst/>
          </a:prstGeom>
          <a:noFill/>
        </p:spPr>
        <p:txBody>
          <a:bodyPr wrap="square" rtlCol="0">
            <a:spAutoFit/>
          </a:bodyPr>
          <a:lstStyle/>
          <a:p>
            <a:pPr algn="ctr">
              <a:spcAft>
                <a:spcPts val="600"/>
              </a:spcAft>
            </a:pPr>
            <a:r>
              <a:rPr lang="en-US" sz="2400" u="sng" dirty="0">
                <a:latin typeface="+mj-lt"/>
                <a:cs typeface="Times New Roman" pitchFamily="18" charset="0"/>
              </a:rPr>
              <a:t>Assign Goals</a:t>
            </a:r>
          </a:p>
          <a:p>
            <a:pPr>
              <a:spcAft>
                <a:spcPts val="600"/>
              </a:spcAft>
              <a:buFont typeface="Arial" pitchFamily="34" charset="0"/>
              <a:buChar char="•"/>
            </a:pPr>
            <a:r>
              <a:rPr lang="en-US" sz="2400" dirty="0">
                <a:latin typeface="+mj-lt"/>
                <a:cs typeface="Times New Roman" pitchFamily="18" charset="0"/>
              </a:rPr>
              <a:t>Applicable on contracts &gt;$100,000 for construction; &gt;$25,000 for commodities, services and construction related services</a:t>
            </a:r>
          </a:p>
          <a:p>
            <a:pPr>
              <a:spcAft>
                <a:spcPts val="600"/>
              </a:spcAft>
              <a:buFont typeface="Arial" pitchFamily="34" charset="0"/>
              <a:buChar char="•"/>
            </a:pPr>
            <a:r>
              <a:rPr lang="en-US" sz="2400" dirty="0">
                <a:latin typeface="+mj-lt"/>
                <a:cs typeface="Times New Roman" pitchFamily="18" charset="0"/>
              </a:rPr>
              <a:t>Assess contract for SDVOB participation</a:t>
            </a:r>
          </a:p>
          <a:p>
            <a:pPr>
              <a:spcAft>
                <a:spcPts val="600"/>
              </a:spcAft>
              <a:buFont typeface="Arial" pitchFamily="34" charset="0"/>
              <a:buChar char="•"/>
            </a:pPr>
            <a:r>
              <a:rPr lang="en-US" sz="2400" dirty="0">
                <a:latin typeface="+mj-lt"/>
                <a:cs typeface="Times New Roman" pitchFamily="18" charset="0"/>
              </a:rPr>
              <a:t>State-wide goal is 6%</a:t>
            </a:r>
            <a:endParaRPr lang="en-US" sz="2800" dirty="0">
              <a:latin typeface="+mj-lt"/>
              <a:cs typeface="Times New Roman" pitchFamily="18" charset="0"/>
            </a:endParaRPr>
          </a:p>
          <a:p>
            <a:pPr>
              <a:spcAft>
                <a:spcPts val="600"/>
              </a:spcAft>
            </a:pPr>
            <a:endParaRPr lang="en-US" sz="2000" b="1" dirty="0">
              <a:solidFill>
                <a:srgbClr val="1552A6"/>
              </a:solidFill>
              <a:latin typeface="+mj-lt"/>
            </a:endParaRPr>
          </a:p>
        </p:txBody>
      </p:sp>
      <p:sp>
        <p:nvSpPr>
          <p:cNvPr id="11" name="Title 1"/>
          <p:cNvSpPr>
            <a:spLocks noGrp="1"/>
          </p:cNvSpPr>
          <p:nvPr>
            <p:ph type="title"/>
          </p:nvPr>
        </p:nvSpPr>
        <p:spPr>
          <a:xfrm>
            <a:off x="602426" y="789554"/>
            <a:ext cx="8113850" cy="1143000"/>
          </a:xfrm>
        </p:spPr>
        <p:txBody>
          <a:bodyPr>
            <a:normAutofit/>
          </a:bodyPr>
          <a:lstStyle/>
          <a:p>
            <a:r>
              <a:rPr lang="en-US" sz="3200" b="1" dirty="0">
                <a:solidFill>
                  <a:srgbClr val="1552A6"/>
                </a:solidFill>
                <a:latin typeface="AauxPro OT"/>
              </a:rPr>
              <a:t>Service Disabled Veteran Owned Business (SDVOB) Participation</a:t>
            </a:r>
          </a:p>
        </p:txBody>
      </p:sp>
      <p:sp>
        <p:nvSpPr>
          <p:cNvPr id="18" name="Rectangle 17"/>
          <p:cNvSpPr/>
          <p:nvPr/>
        </p:nvSpPr>
        <p:spPr>
          <a:xfrm>
            <a:off x="2018435" y="5735969"/>
            <a:ext cx="5281832" cy="769441"/>
          </a:xfrm>
          <a:prstGeom prst="rect">
            <a:avLst/>
          </a:prstGeom>
          <a:noFill/>
        </p:spPr>
        <p:txBody>
          <a:bodyPr wrap="none" lIns="91440" tIns="45720" rIns="91440" bIns="45720">
            <a:spAutoFit/>
          </a:bodyPr>
          <a:lstStyle/>
          <a:p>
            <a:pPr algn="ctr"/>
            <a:r>
              <a:rPr lang="en-U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SUNY Procedure 7564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29094">
            <a:off x="574568" y="2748546"/>
            <a:ext cx="2647950" cy="1724025"/>
          </a:xfrm>
          <a:prstGeom prst="rect">
            <a:avLst/>
          </a:prstGeom>
        </p:spPr>
      </p:pic>
    </p:spTree>
    <p:extLst>
      <p:ext uri="{BB962C8B-B14F-4D97-AF65-F5344CB8AC3E}">
        <p14:creationId xmlns:p14="http://schemas.microsoft.com/office/powerpoint/2010/main" val="2368022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966918"/>
            <a:ext cx="7292830" cy="3862596"/>
          </a:xfrm>
          <a:prstGeom prst="rect">
            <a:avLst/>
          </a:prstGeom>
          <a:noFill/>
        </p:spPr>
        <p:txBody>
          <a:bodyPr wrap="square" rtlCol="0">
            <a:spAutoFit/>
          </a:bodyPr>
          <a:lstStyle/>
          <a:p>
            <a:pPr algn="ctr"/>
            <a:r>
              <a:rPr lang="en-US" sz="3200" b="1" dirty="0">
                <a:solidFill>
                  <a:srgbClr val="1552A6"/>
                </a:solidFill>
                <a:latin typeface="AauxPro OT"/>
              </a:rPr>
              <a:t>New York State Contract Reporter</a:t>
            </a:r>
          </a:p>
          <a:p>
            <a:pPr indent="-457200"/>
            <a:endParaRPr lang="en-US" sz="2900" b="1" dirty="0">
              <a:solidFill>
                <a:srgbClr val="1552A6"/>
              </a:solidFill>
              <a:latin typeface="AauxPro OT"/>
            </a:endParaRPr>
          </a:p>
          <a:p>
            <a:pPr indent="-457200">
              <a:spcAft>
                <a:spcPts val="600"/>
              </a:spcAft>
              <a:buFont typeface="Arial" pitchFamily="34" charset="0"/>
              <a:buChar char="•"/>
            </a:pPr>
            <a:r>
              <a:rPr lang="en-US" sz="2400" dirty="0">
                <a:latin typeface="+mj-lt"/>
                <a:cs typeface="Times New Roman" pitchFamily="18" charset="0"/>
              </a:rPr>
              <a:t>Advertisement for at least 15 business days prior to	the bid due date</a:t>
            </a:r>
          </a:p>
          <a:p>
            <a:pPr indent="-457200">
              <a:spcAft>
                <a:spcPts val="600"/>
              </a:spcAft>
              <a:buFont typeface="Arial" pitchFamily="34" charset="0"/>
              <a:buChar char="•"/>
            </a:pPr>
            <a:r>
              <a:rPr lang="en-US" sz="2400" dirty="0">
                <a:latin typeface="+mj-lt"/>
                <a:cs typeface="Times New Roman" pitchFamily="18" charset="0"/>
              </a:rPr>
              <a:t>Individual ad for contracts in excess of $50,000</a:t>
            </a:r>
          </a:p>
          <a:p>
            <a:pPr indent="-457200">
              <a:spcAft>
                <a:spcPts val="600"/>
              </a:spcAft>
              <a:buFont typeface="Arial" pitchFamily="34" charset="0"/>
              <a:buChar char="•"/>
            </a:pPr>
            <a:r>
              <a:rPr lang="en-US" sz="2400" dirty="0">
                <a:latin typeface="+mj-lt"/>
                <a:cs typeface="Times New Roman" pitchFamily="18" charset="0"/>
              </a:rPr>
              <a:t>Quarterly ad for anticipated contracts &gt;$10,000 but 	&lt;$50,000</a:t>
            </a:r>
          </a:p>
          <a:p>
            <a:pPr indent="-457200">
              <a:spcAft>
                <a:spcPts val="600"/>
              </a:spcAft>
              <a:buFont typeface="Arial" pitchFamily="34" charset="0"/>
              <a:buChar char="•"/>
            </a:pPr>
            <a:r>
              <a:rPr lang="en-US" sz="2400" dirty="0">
                <a:latin typeface="+mj-lt"/>
                <a:cs typeface="Times New Roman" pitchFamily="18" charset="0"/>
                <a:hlinkClick r:id="rId3"/>
              </a:rPr>
              <a:t>NYSCR Website</a:t>
            </a:r>
            <a:endParaRPr lang="en-US" sz="2400" dirty="0">
              <a:latin typeface="+mj-lt"/>
              <a:cs typeface="Times New Roman" pitchFamily="18" charset="0"/>
            </a:endParaRPr>
          </a:p>
          <a:p>
            <a:endParaRPr lang="en-US" sz="2000" b="1" dirty="0">
              <a:solidFill>
                <a:srgbClr val="1552A6"/>
              </a:solidFill>
              <a:latin typeface="AauxPro OT"/>
            </a:endParaRPr>
          </a:p>
        </p:txBody>
      </p:sp>
      <p:sp>
        <p:nvSpPr>
          <p:cNvPr id="6" name="Date Placeholder 5"/>
          <p:cNvSpPr>
            <a:spLocks noGrp="1"/>
          </p:cNvSpPr>
          <p:nvPr>
            <p:ph type="dt" sz="half" idx="10"/>
          </p:nvPr>
        </p:nvSpPr>
        <p:spPr/>
        <p:txBody>
          <a:bodyPr/>
          <a:lstStyle/>
          <a:p>
            <a:r>
              <a:rPr lang="en-US"/>
              <a:t>Dec 2023</a:t>
            </a:r>
          </a:p>
        </p:txBody>
      </p:sp>
      <p:sp>
        <p:nvSpPr>
          <p:cNvPr id="4" name="Footer Placeholder 3"/>
          <p:cNvSpPr>
            <a:spLocks noGrp="1"/>
          </p:cNvSpPr>
          <p:nvPr>
            <p:ph type="ftr" sz="quarter" idx="11"/>
          </p:nvPr>
        </p:nvSpPr>
        <p:spPr/>
        <p:txBody>
          <a:bodyPr/>
          <a:lstStyle/>
          <a:p>
            <a:r>
              <a:rPr lang="en-US"/>
              <a:t>SUNY Office for Capital Facilities</a:t>
            </a:r>
          </a:p>
        </p:txBody>
      </p:sp>
      <p:sp>
        <p:nvSpPr>
          <p:cNvPr id="3" name="Slide Number Placeholder 2"/>
          <p:cNvSpPr>
            <a:spLocks noGrp="1"/>
          </p:cNvSpPr>
          <p:nvPr>
            <p:ph type="sldNum" sz="quarter" idx="12"/>
          </p:nvPr>
        </p:nvSpPr>
        <p:spPr/>
        <p:txBody>
          <a:bodyPr/>
          <a:lstStyle/>
          <a:p>
            <a:fld id="{33D82B13-F593-224D-BA00-C18C518B326E}" type="slidenum">
              <a:rPr lang="en-US" smtClean="0"/>
              <a:pPr/>
              <a:t>19</a:t>
            </a:fld>
            <a:endParaRPr lang="en-US"/>
          </a:p>
        </p:txBody>
      </p:sp>
      <p:pic>
        <p:nvPicPr>
          <p:cNvPr id="8" name="Picture 7" descr="NYSCR.jpg"/>
          <p:cNvPicPr>
            <a:picLocks noChangeAspect="1"/>
          </p:cNvPicPr>
          <p:nvPr/>
        </p:nvPicPr>
        <p:blipFill>
          <a:blip r:embed="rId4"/>
          <a:stretch>
            <a:fillRect/>
          </a:stretch>
        </p:blipFill>
        <p:spPr>
          <a:xfrm>
            <a:off x="2100647" y="4713122"/>
            <a:ext cx="5013920" cy="971447"/>
          </a:xfrm>
          <a:prstGeom prst="rect">
            <a:avLst/>
          </a:prstGeom>
        </p:spPr>
      </p:pic>
      <p:sp>
        <p:nvSpPr>
          <p:cNvPr id="9" name="TextBox 8"/>
          <p:cNvSpPr txBox="1"/>
          <p:nvPr/>
        </p:nvSpPr>
        <p:spPr>
          <a:xfrm>
            <a:off x="2590800" y="6020087"/>
            <a:ext cx="4514377" cy="400110"/>
          </a:xfrm>
          <a:prstGeom prst="rect">
            <a:avLst/>
          </a:prstGeom>
          <a:noFill/>
        </p:spPr>
        <p:txBody>
          <a:bodyPr wrap="none" rtlCol="0">
            <a:spAutoFit/>
          </a:bodyPr>
          <a:lstStyle/>
          <a:p>
            <a:r>
              <a:rPr lang="en-US" sz="2000" dirty="0">
                <a:solidFill>
                  <a:srgbClr val="1552A6"/>
                </a:solidFill>
                <a:latin typeface="Times New Roman" pitchFamily="18" charset="0"/>
                <a:cs typeface="Times New Roman" pitchFamily="18" charset="0"/>
              </a:rPr>
              <a:t>NYS Economic Development Law (§142)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7904" y="748236"/>
            <a:ext cx="7292830" cy="584775"/>
          </a:xfrm>
          <a:prstGeom prst="rect">
            <a:avLst/>
          </a:prstGeom>
          <a:noFill/>
        </p:spPr>
        <p:txBody>
          <a:bodyPr wrap="square" rtlCol="0">
            <a:spAutoFit/>
          </a:bodyPr>
          <a:lstStyle/>
          <a:p>
            <a:pPr algn="ctr"/>
            <a:r>
              <a:rPr lang="en-US" sz="3200" b="1" dirty="0">
                <a:solidFill>
                  <a:srgbClr val="1552A6"/>
                </a:solidFill>
                <a:latin typeface="AauxPro OT"/>
              </a:rPr>
              <a:t>Course Objectives</a:t>
            </a:r>
          </a:p>
        </p:txBody>
      </p:sp>
      <p:sp>
        <p:nvSpPr>
          <p:cNvPr id="9" name="Date Placeholder 8"/>
          <p:cNvSpPr>
            <a:spLocks noGrp="1"/>
          </p:cNvSpPr>
          <p:nvPr>
            <p:ph type="dt" sz="half" idx="10"/>
          </p:nvPr>
        </p:nvSpPr>
        <p:spPr/>
        <p:txBody>
          <a:bodyPr/>
          <a:lstStyle/>
          <a:p>
            <a:r>
              <a:rPr lang="en-US"/>
              <a:t>Dec 2023</a:t>
            </a:r>
            <a:endParaRPr lang="en-US" dirty="0"/>
          </a:p>
        </p:txBody>
      </p:sp>
      <p:sp>
        <p:nvSpPr>
          <p:cNvPr id="8" name="Footer Placeholder 7"/>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2</a:t>
            </a:fld>
            <a:endParaRPr lang="en-US" dirty="0"/>
          </a:p>
        </p:txBody>
      </p:sp>
      <p:pic>
        <p:nvPicPr>
          <p:cNvPr id="14" name="Picture 13" descr="tree of knowledge.jpg">
            <a:extLst>
              <a:ext uri="{FF2B5EF4-FFF2-40B4-BE49-F238E27FC236}">
                <a16:creationId xmlns:a16="http://schemas.microsoft.com/office/drawing/2014/main" id="{679617B6-D050-48E3-BE12-2A87BFB15CC6}"/>
              </a:ext>
            </a:extLst>
          </p:cNvPr>
          <p:cNvPicPr>
            <a:picLocks noChangeAspect="1"/>
          </p:cNvPicPr>
          <p:nvPr/>
        </p:nvPicPr>
        <p:blipFill>
          <a:blip r:embed="rId3"/>
          <a:stretch>
            <a:fillRect/>
          </a:stretch>
        </p:blipFill>
        <p:spPr>
          <a:xfrm>
            <a:off x="457200" y="1888359"/>
            <a:ext cx="4038600" cy="3949644"/>
          </a:xfrm>
          <a:prstGeom prst="rect">
            <a:avLst/>
          </a:prstGeom>
          <a:noFill/>
        </p:spPr>
      </p:pic>
      <p:sp>
        <p:nvSpPr>
          <p:cNvPr id="15" name="TextBox 14">
            <a:extLst>
              <a:ext uri="{FF2B5EF4-FFF2-40B4-BE49-F238E27FC236}">
                <a16:creationId xmlns:a16="http://schemas.microsoft.com/office/drawing/2014/main" id="{545A80AC-CC54-4F79-9509-28293F6FDD7F}"/>
              </a:ext>
            </a:extLst>
          </p:cNvPr>
          <p:cNvSpPr txBox="1"/>
          <p:nvPr/>
        </p:nvSpPr>
        <p:spPr>
          <a:xfrm>
            <a:off x="4648200" y="1600200"/>
            <a:ext cx="4038600" cy="4525963"/>
          </a:xfrm>
          <a:prstGeom prst="rect">
            <a:avLst/>
          </a:prstGeom>
        </p:spPr>
        <p:txBody>
          <a:bodyPr vert="horz" lIns="91440" tIns="45720" rIns="91440" bIns="45720" rtlCol="0">
            <a:normAutofit/>
          </a:bodyPr>
          <a:lstStyle/>
          <a:p>
            <a:pPr lvl="0" defTabSz="914400">
              <a:lnSpc>
                <a:spcPct val="90000"/>
              </a:lnSpc>
              <a:spcBef>
                <a:spcPct val="20000"/>
              </a:spcBef>
              <a:spcAft>
                <a:spcPts val="600"/>
              </a:spcAft>
              <a:buFont typeface="Arial" pitchFamily="34" charset="0"/>
            </a:pPr>
            <a:r>
              <a:rPr lang="en-US" sz="2600" dirty="0"/>
              <a:t>Increase knowledge and understanding of: </a:t>
            </a:r>
          </a:p>
          <a:p>
            <a:pPr marL="457200" lvl="0" indent="-457200" defTabSz="914400">
              <a:lnSpc>
                <a:spcPct val="90000"/>
              </a:lnSpc>
              <a:spcBef>
                <a:spcPct val="20000"/>
              </a:spcBef>
              <a:spcAft>
                <a:spcPts val="600"/>
              </a:spcAft>
              <a:buFont typeface="Arial" pitchFamily="34" charset="0"/>
              <a:buChar char="•"/>
            </a:pPr>
            <a:r>
              <a:rPr lang="en-US" sz="2600" dirty="0"/>
              <a:t>Financial Management of Capital Funds</a:t>
            </a:r>
          </a:p>
          <a:p>
            <a:pPr marL="457200" lvl="0" indent="-457200" defTabSz="914400">
              <a:lnSpc>
                <a:spcPct val="90000"/>
              </a:lnSpc>
              <a:spcBef>
                <a:spcPct val="20000"/>
              </a:spcBef>
              <a:spcAft>
                <a:spcPts val="600"/>
              </a:spcAft>
              <a:buFont typeface="Arial" pitchFamily="34" charset="0"/>
              <a:buChar char="•"/>
            </a:pPr>
            <a:r>
              <a:rPr lang="en-US" sz="2600" dirty="0"/>
              <a:t>Procurement Requirements </a:t>
            </a:r>
          </a:p>
          <a:p>
            <a:pPr marL="457200" lvl="0" indent="-457200" defTabSz="914400">
              <a:lnSpc>
                <a:spcPct val="90000"/>
              </a:lnSpc>
              <a:spcBef>
                <a:spcPct val="20000"/>
              </a:spcBef>
              <a:spcAft>
                <a:spcPts val="600"/>
              </a:spcAft>
              <a:buFont typeface="Arial" pitchFamily="34" charset="0"/>
              <a:buChar char="•"/>
            </a:pPr>
            <a:r>
              <a:rPr lang="en-US" sz="2600" b="1" dirty="0"/>
              <a:t>Consultant Selection</a:t>
            </a:r>
          </a:p>
          <a:p>
            <a:pPr lvl="0" defTabSz="914400">
              <a:lnSpc>
                <a:spcPct val="90000"/>
              </a:lnSpc>
              <a:spcBef>
                <a:spcPct val="20000"/>
              </a:spcBef>
              <a:spcAft>
                <a:spcPts val="600"/>
              </a:spcAft>
              <a:buFont typeface="Arial" pitchFamily="34" charset="0"/>
            </a:pP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ating.jpg"/>
          <p:cNvPicPr>
            <a:picLocks noChangeAspect="1"/>
          </p:cNvPicPr>
          <p:nvPr/>
        </p:nvPicPr>
        <p:blipFill>
          <a:blip r:embed="rId3"/>
          <a:stretch>
            <a:fillRect/>
          </a:stretch>
        </p:blipFill>
        <p:spPr>
          <a:xfrm>
            <a:off x="3368235" y="4968979"/>
            <a:ext cx="2315030" cy="1734038"/>
          </a:xfrm>
          <a:prstGeom prst="rect">
            <a:avLst/>
          </a:prstGeom>
        </p:spPr>
      </p:pic>
      <p:sp>
        <p:nvSpPr>
          <p:cNvPr id="5" name="TextBox 4"/>
          <p:cNvSpPr txBox="1"/>
          <p:nvPr/>
        </p:nvSpPr>
        <p:spPr>
          <a:xfrm>
            <a:off x="1063230" y="1906307"/>
            <a:ext cx="7292830" cy="3216265"/>
          </a:xfrm>
          <a:prstGeom prst="rect">
            <a:avLst/>
          </a:prstGeom>
          <a:noFill/>
        </p:spPr>
        <p:txBody>
          <a:bodyPr wrap="square" rtlCol="0">
            <a:spAutoFit/>
          </a:bodyPr>
          <a:lstStyle/>
          <a:p>
            <a:pPr indent="-457200">
              <a:spcAft>
                <a:spcPts val="600"/>
              </a:spcAft>
              <a:buFont typeface="Arial" pitchFamily="34" charset="0"/>
              <a:buChar char="•"/>
            </a:pPr>
            <a:r>
              <a:rPr lang="en-US" sz="2800" dirty="0">
                <a:latin typeface="+mj-lt"/>
                <a:cs typeface="Times New Roman" pitchFamily="18" charset="0"/>
              </a:rPr>
              <a:t>Brief review of all Submittals of 	Qualifications</a:t>
            </a:r>
          </a:p>
          <a:p>
            <a:pPr indent="-457200">
              <a:spcAft>
                <a:spcPts val="600"/>
              </a:spcAft>
              <a:buFont typeface="Arial" pitchFamily="34" charset="0"/>
              <a:buChar char="•"/>
            </a:pPr>
            <a:r>
              <a:rPr lang="en-US" sz="2800" dirty="0">
                <a:latin typeface="+mj-lt"/>
                <a:cs typeface="Times New Roman" pitchFamily="18" charset="0"/>
              </a:rPr>
              <a:t>Each committee member individually 	completes a Short List Rating Form (7555-03)</a:t>
            </a:r>
          </a:p>
          <a:p>
            <a:pPr indent="-457200">
              <a:spcAft>
                <a:spcPts val="600"/>
              </a:spcAft>
              <a:buFont typeface="Arial" pitchFamily="34" charset="0"/>
              <a:buChar char="•"/>
            </a:pPr>
            <a:r>
              <a:rPr lang="en-US" sz="2800" dirty="0">
                <a:latin typeface="+mj-lt"/>
                <a:cs typeface="Times New Roman" pitchFamily="18" charset="0"/>
              </a:rPr>
              <a:t>Short List Ratings are complied in the Short 	List Summary Form (7555-04)</a:t>
            </a:r>
          </a:p>
          <a:p>
            <a:pPr>
              <a:spcAft>
                <a:spcPts val="600"/>
              </a:spcAft>
            </a:pPr>
            <a:endParaRPr lang="en-US" sz="2000" dirty="0">
              <a:latin typeface="AauxPro OT"/>
            </a:endParaRPr>
          </a:p>
        </p:txBody>
      </p:sp>
      <p:sp>
        <p:nvSpPr>
          <p:cNvPr id="10" name="Date Placeholder 9"/>
          <p:cNvSpPr>
            <a:spLocks noGrp="1"/>
          </p:cNvSpPr>
          <p:nvPr>
            <p:ph type="dt" sz="half" idx="10"/>
          </p:nvPr>
        </p:nvSpPr>
        <p:spPr>
          <a:xfrm>
            <a:off x="457200" y="6356350"/>
            <a:ext cx="2133600" cy="365125"/>
          </a:xfrm>
        </p:spPr>
        <p:txBody>
          <a:bodyPr/>
          <a:lstStyle/>
          <a:p>
            <a:r>
              <a:rPr lang="en-US"/>
              <a:t>Dec 2023</a:t>
            </a:r>
          </a:p>
        </p:txBody>
      </p:sp>
      <p:sp>
        <p:nvSpPr>
          <p:cNvPr id="8" name="Footer Placeholder 7"/>
          <p:cNvSpPr>
            <a:spLocks noGrp="1"/>
          </p:cNvSpPr>
          <p:nvPr>
            <p:ph type="ftr" sz="quarter" idx="11"/>
          </p:nvPr>
        </p:nvSpPr>
        <p:spPr>
          <a:xfrm>
            <a:off x="3124200" y="6356350"/>
            <a:ext cx="2895600" cy="365125"/>
          </a:xfrm>
        </p:spPr>
        <p:txBody>
          <a:bodyPr/>
          <a:lstStyle/>
          <a:p>
            <a:r>
              <a:rPr lang="en-US"/>
              <a:t>SUNY Office for Capital Facilities</a:t>
            </a:r>
          </a:p>
        </p:txBody>
      </p:sp>
      <p:sp>
        <p:nvSpPr>
          <p:cNvPr id="6" name="Slide Number Placeholder 5"/>
          <p:cNvSpPr>
            <a:spLocks noGrp="1"/>
          </p:cNvSpPr>
          <p:nvPr>
            <p:ph type="sldNum" sz="quarter" idx="12"/>
          </p:nvPr>
        </p:nvSpPr>
        <p:spPr>
          <a:xfrm>
            <a:off x="6553200" y="6356350"/>
            <a:ext cx="2133600" cy="365125"/>
          </a:xfrm>
        </p:spPr>
        <p:txBody>
          <a:bodyPr/>
          <a:lstStyle/>
          <a:p>
            <a:fld id="{33D82B13-F593-224D-BA00-C18C518B326E}" type="slidenum">
              <a:rPr lang="en-US" smtClean="0"/>
              <a:pPr/>
              <a:t>20</a:t>
            </a:fld>
            <a:endParaRPr lang="en-US" dirty="0"/>
          </a:p>
        </p:txBody>
      </p:sp>
      <p:sp>
        <p:nvSpPr>
          <p:cNvPr id="7" name="TextBox 6">
            <a:extLst>
              <a:ext uri="{FF2B5EF4-FFF2-40B4-BE49-F238E27FC236}">
                <a16:creationId xmlns:a16="http://schemas.microsoft.com/office/drawing/2014/main" id="{7BF70190-1FB0-479E-9E66-7EC8DC039415}"/>
              </a:ext>
            </a:extLst>
          </p:cNvPr>
          <p:cNvSpPr txBox="1"/>
          <p:nvPr/>
        </p:nvSpPr>
        <p:spPr>
          <a:xfrm>
            <a:off x="1063230" y="823987"/>
            <a:ext cx="7292830" cy="584775"/>
          </a:xfrm>
          <a:prstGeom prst="rect">
            <a:avLst/>
          </a:prstGeom>
          <a:noFill/>
        </p:spPr>
        <p:txBody>
          <a:bodyPr wrap="square" rtlCol="0">
            <a:spAutoFit/>
          </a:bodyPr>
          <a:lstStyle/>
          <a:p>
            <a:pPr algn="ctr"/>
            <a:r>
              <a:rPr lang="en-US" sz="3200" b="1" dirty="0">
                <a:solidFill>
                  <a:srgbClr val="1552A6"/>
                </a:solidFill>
                <a:latin typeface="AauxPro OT"/>
              </a:rPr>
              <a:t>Short List Process</a:t>
            </a:r>
          </a:p>
        </p:txBody>
      </p:sp>
    </p:spTree>
    <p:extLst>
      <p:ext uri="{BB962C8B-B14F-4D97-AF65-F5344CB8AC3E}">
        <p14:creationId xmlns:p14="http://schemas.microsoft.com/office/powerpoint/2010/main" val="3634314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ating.jpg"/>
          <p:cNvPicPr>
            <a:picLocks noChangeAspect="1"/>
          </p:cNvPicPr>
          <p:nvPr/>
        </p:nvPicPr>
        <p:blipFill>
          <a:blip r:embed="rId3"/>
          <a:stretch>
            <a:fillRect/>
          </a:stretch>
        </p:blipFill>
        <p:spPr>
          <a:xfrm>
            <a:off x="3368235" y="4968979"/>
            <a:ext cx="2315030" cy="1734038"/>
          </a:xfrm>
          <a:prstGeom prst="rect">
            <a:avLst/>
          </a:prstGeom>
        </p:spPr>
      </p:pic>
      <p:sp>
        <p:nvSpPr>
          <p:cNvPr id="5" name="TextBox 4"/>
          <p:cNvSpPr txBox="1"/>
          <p:nvPr/>
        </p:nvSpPr>
        <p:spPr>
          <a:xfrm>
            <a:off x="925585" y="534561"/>
            <a:ext cx="7292830" cy="584775"/>
          </a:xfrm>
          <a:prstGeom prst="rect">
            <a:avLst/>
          </a:prstGeom>
          <a:noFill/>
        </p:spPr>
        <p:txBody>
          <a:bodyPr wrap="square" rtlCol="0">
            <a:spAutoFit/>
          </a:bodyPr>
          <a:lstStyle/>
          <a:p>
            <a:pPr algn="ctr"/>
            <a:r>
              <a:rPr lang="en-US" sz="3200" b="1" dirty="0">
                <a:solidFill>
                  <a:srgbClr val="1552A6"/>
                </a:solidFill>
                <a:latin typeface="AauxPro OT"/>
              </a:rPr>
              <a:t>Short List Rating Form</a:t>
            </a:r>
          </a:p>
        </p:txBody>
      </p:sp>
      <p:sp>
        <p:nvSpPr>
          <p:cNvPr id="10" name="Date Placeholder 9"/>
          <p:cNvSpPr>
            <a:spLocks noGrp="1"/>
          </p:cNvSpPr>
          <p:nvPr>
            <p:ph type="dt" sz="half" idx="10"/>
          </p:nvPr>
        </p:nvSpPr>
        <p:spPr>
          <a:xfrm>
            <a:off x="457200" y="6356350"/>
            <a:ext cx="2133600" cy="365125"/>
          </a:xfrm>
        </p:spPr>
        <p:txBody>
          <a:bodyPr/>
          <a:lstStyle/>
          <a:p>
            <a:r>
              <a:rPr lang="en-US"/>
              <a:t>Dec 2023</a:t>
            </a:r>
          </a:p>
        </p:txBody>
      </p:sp>
      <p:sp>
        <p:nvSpPr>
          <p:cNvPr id="8" name="Footer Placeholder 7"/>
          <p:cNvSpPr>
            <a:spLocks noGrp="1"/>
          </p:cNvSpPr>
          <p:nvPr>
            <p:ph type="ftr" sz="quarter" idx="11"/>
          </p:nvPr>
        </p:nvSpPr>
        <p:spPr>
          <a:xfrm>
            <a:off x="3124200" y="6356350"/>
            <a:ext cx="2895600" cy="365125"/>
          </a:xfrm>
        </p:spPr>
        <p:txBody>
          <a:bodyPr/>
          <a:lstStyle/>
          <a:p>
            <a:r>
              <a:rPr lang="en-US"/>
              <a:t>SUNY Office for Capital Facilities</a:t>
            </a:r>
          </a:p>
        </p:txBody>
      </p:sp>
      <p:sp>
        <p:nvSpPr>
          <p:cNvPr id="6" name="Slide Number Placeholder 5"/>
          <p:cNvSpPr>
            <a:spLocks noGrp="1"/>
          </p:cNvSpPr>
          <p:nvPr>
            <p:ph type="sldNum" sz="quarter" idx="12"/>
          </p:nvPr>
        </p:nvSpPr>
        <p:spPr>
          <a:xfrm>
            <a:off x="6553200" y="6356350"/>
            <a:ext cx="2133600" cy="365125"/>
          </a:xfrm>
        </p:spPr>
        <p:txBody>
          <a:bodyPr/>
          <a:lstStyle/>
          <a:p>
            <a:fld id="{33D82B13-F593-224D-BA00-C18C518B326E}" type="slidenum">
              <a:rPr lang="en-US" smtClean="0"/>
              <a:pPr/>
              <a:t>21</a:t>
            </a:fld>
            <a:endParaRPr lang="en-US" dirty="0"/>
          </a:p>
        </p:txBody>
      </p:sp>
      <p:pic>
        <p:nvPicPr>
          <p:cNvPr id="3" name="Picture 2">
            <a:extLst>
              <a:ext uri="{FF2B5EF4-FFF2-40B4-BE49-F238E27FC236}">
                <a16:creationId xmlns:a16="http://schemas.microsoft.com/office/drawing/2014/main" id="{A55EB1EA-EDBB-47C0-BE12-3C17C5ED38C2}"/>
              </a:ext>
            </a:extLst>
          </p:cNvPr>
          <p:cNvPicPr>
            <a:picLocks noChangeAspect="1"/>
          </p:cNvPicPr>
          <p:nvPr/>
        </p:nvPicPr>
        <p:blipFill>
          <a:blip r:embed="rId4"/>
          <a:stretch>
            <a:fillRect/>
          </a:stretch>
        </p:blipFill>
        <p:spPr>
          <a:xfrm>
            <a:off x="538782" y="1225836"/>
            <a:ext cx="8148018" cy="5176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579D84A0-D321-4D68-94BD-80E94B8C0F96}"/>
              </a:ext>
            </a:extLst>
          </p:cNvPr>
          <p:cNvSpPr/>
          <p:nvPr/>
        </p:nvSpPr>
        <p:spPr>
          <a:xfrm rot="20631534">
            <a:off x="3662147" y="5323322"/>
            <a:ext cx="1901290" cy="830997"/>
          </a:xfrm>
          <a:prstGeom prst="rect">
            <a:avLst/>
          </a:prstGeom>
        </p:spPr>
        <p:txBody>
          <a:bodyPr wrap="none">
            <a:spAutoFit/>
          </a:bodyPr>
          <a:lstStyle/>
          <a:p>
            <a:pPr algn="ctr"/>
            <a:r>
              <a:rPr lang="en-US" sz="2400" b="1" dirty="0">
                <a:solidFill>
                  <a:schemeClr val="accent3"/>
                </a:solidFill>
                <a:latin typeface="Times New Roman" pitchFamily="18" charset="0"/>
                <a:cs typeface="Times New Roman" pitchFamily="18" charset="0"/>
              </a:rPr>
              <a:t>SUNY Form </a:t>
            </a:r>
          </a:p>
          <a:p>
            <a:pPr algn="ctr"/>
            <a:r>
              <a:rPr lang="en-US" sz="2400" b="1" dirty="0">
                <a:solidFill>
                  <a:schemeClr val="accent3"/>
                </a:solidFill>
                <a:latin typeface="Times New Roman" pitchFamily="18" charset="0"/>
                <a:cs typeface="Times New Roman" pitchFamily="18" charset="0"/>
              </a:rPr>
              <a:t>7555-03</a:t>
            </a:r>
          </a:p>
        </p:txBody>
      </p:sp>
    </p:spTree>
    <p:extLst>
      <p:ext uri="{BB962C8B-B14F-4D97-AF65-F5344CB8AC3E}">
        <p14:creationId xmlns:p14="http://schemas.microsoft.com/office/powerpoint/2010/main" val="175741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ating.jpg"/>
          <p:cNvPicPr>
            <a:picLocks noChangeAspect="1"/>
          </p:cNvPicPr>
          <p:nvPr/>
        </p:nvPicPr>
        <p:blipFill>
          <a:blip r:embed="rId3"/>
          <a:stretch>
            <a:fillRect/>
          </a:stretch>
        </p:blipFill>
        <p:spPr>
          <a:xfrm>
            <a:off x="3368235" y="4968979"/>
            <a:ext cx="2315030" cy="1734038"/>
          </a:xfrm>
          <a:prstGeom prst="rect">
            <a:avLst/>
          </a:prstGeom>
        </p:spPr>
      </p:pic>
      <p:sp>
        <p:nvSpPr>
          <p:cNvPr id="5" name="TextBox 4"/>
          <p:cNvSpPr txBox="1"/>
          <p:nvPr/>
        </p:nvSpPr>
        <p:spPr>
          <a:xfrm>
            <a:off x="925585" y="534561"/>
            <a:ext cx="7292830" cy="584775"/>
          </a:xfrm>
          <a:prstGeom prst="rect">
            <a:avLst/>
          </a:prstGeom>
          <a:noFill/>
        </p:spPr>
        <p:txBody>
          <a:bodyPr wrap="square" rtlCol="0">
            <a:spAutoFit/>
          </a:bodyPr>
          <a:lstStyle/>
          <a:p>
            <a:pPr algn="ctr"/>
            <a:r>
              <a:rPr lang="en-US" sz="3200" b="1" dirty="0">
                <a:solidFill>
                  <a:srgbClr val="1552A6"/>
                </a:solidFill>
                <a:latin typeface="AauxPro OT"/>
              </a:rPr>
              <a:t>Short List Summary Form</a:t>
            </a:r>
          </a:p>
        </p:txBody>
      </p:sp>
      <p:sp>
        <p:nvSpPr>
          <p:cNvPr id="10" name="Date Placeholder 9"/>
          <p:cNvSpPr>
            <a:spLocks noGrp="1"/>
          </p:cNvSpPr>
          <p:nvPr>
            <p:ph type="dt" sz="half" idx="10"/>
          </p:nvPr>
        </p:nvSpPr>
        <p:spPr>
          <a:xfrm>
            <a:off x="457200" y="6356350"/>
            <a:ext cx="2133600" cy="365125"/>
          </a:xfrm>
        </p:spPr>
        <p:txBody>
          <a:bodyPr/>
          <a:lstStyle/>
          <a:p>
            <a:r>
              <a:rPr lang="en-US"/>
              <a:t>Dec 2023</a:t>
            </a:r>
          </a:p>
        </p:txBody>
      </p:sp>
      <p:sp>
        <p:nvSpPr>
          <p:cNvPr id="8" name="Footer Placeholder 7"/>
          <p:cNvSpPr>
            <a:spLocks noGrp="1"/>
          </p:cNvSpPr>
          <p:nvPr>
            <p:ph type="ftr" sz="quarter" idx="11"/>
          </p:nvPr>
        </p:nvSpPr>
        <p:spPr>
          <a:xfrm>
            <a:off x="3124200" y="6356350"/>
            <a:ext cx="2895600" cy="365125"/>
          </a:xfrm>
        </p:spPr>
        <p:txBody>
          <a:bodyPr/>
          <a:lstStyle/>
          <a:p>
            <a:r>
              <a:rPr lang="en-US"/>
              <a:t>SUNY Office for Capital Facilities</a:t>
            </a:r>
          </a:p>
        </p:txBody>
      </p:sp>
      <p:sp>
        <p:nvSpPr>
          <p:cNvPr id="6" name="Slide Number Placeholder 5"/>
          <p:cNvSpPr>
            <a:spLocks noGrp="1"/>
          </p:cNvSpPr>
          <p:nvPr>
            <p:ph type="sldNum" sz="quarter" idx="12"/>
          </p:nvPr>
        </p:nvSpPr>
        <p:spPr>
          <a:xfrm>
            <a:off x="6553200" y="6356350"/>
            <a:ext cx="2133600" cy="365125"/>
          </a:xfrm>
        </p:spPr>
        <p:txBody>
          <a:bodyPr/>
          <a:lstStyle/>
          <a:p>
            <a:fld id="{33D82B13-F593-224D-BA00-C18C518B326E}" type="slidenum">
              <a:rPr lang="en-US" smtClean="0"/>
              <a:pPr/>
              <a:t>22</a:t>
            </a:fld>
            <a:endParaRPr lang="en-US" dirty="0"/>
          </a:p>
        </p:txBody>
      </p:sp>
      <p:pic>
        <p:nvPicPr>
          <p:cNvPr id="3" name="Picture 2">
            <a:extLst>
              <a:ext uri="{FF2B5EF4-FFF2-40B4-BE49-F238E27FC236}">
                <a16:creationId xmlns:a16="http://schemas.microsoft.com/office/drawing/2014/main" id="{21226341-4D6C-44FE-A3C2-6CF34B2F7670}"/>
              </a:ext>
            </a:extLst>
          </p:cNvPr>
          <p:cNvPicPr>
            <a:picLocks noChangeAspect="1"/>
          </p:cNvPicPr>
          <p:nvPr/>
        </p:nvPicPr>
        <p:blipFill>
          <a:blip r:embed="rId4"/>
          <a:stretch>
            <a:fillRect/>
          </a:stretch>
        </p:blipFill>
        <p:spPr>
          <a:xfrm>
            <a:off x="281693" y="1195886"/>
            <a:ext cx="8580614" cy="5180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FA21C531-40B5-4766-8330-144A67D506E6}"/>
              </a:ext>
            </a:extLst>
          </p:cNvPr>
          <p:cNvSpPr/>
          <p:nvPr/>
        </p:nvSpPr>
        <p:spPr>
          <a:xfrm rot="20631534">
            <a:off x="3621355" y="5198424"/>
            <a:ext cx="1901290" cy="830997"/>
          </a:xfrm>
          <a:prstGeom prst="rect">
            <a:avLst/>
          </a:prstGeom>
        </p:spPr>
        <p:txBody>
          <a:bodyPr wrap="none">
            <a:spAutoFit/>
          </a:bodyPr>
          <a:lstStyle/>
          <a:p>
            <a:pPr algn="ctr"/>
            <a:r>
              <a:rPr lang="en-US" sz="2400" b="1" dirty="0">
                <a:solidFill>
                  <a:schemeClr val="accent3"/>
                </a:solidFill>
                <a:latin typeface="Times New Roman" pitchFamily="18" charset="0"/>
                <a:cs typeface="Times New Roman" pitchFamily="18" charset="0"/>
              </a:rPr>
              <a:t>SUNY Form </a:t>
            </a:r>
          </a:p>
          <a:p>
            <a:pPr algn="ctr"/>
            <a:r>
              <a:rPr lang="en-US" sz="2400" b="1" dirty="0">
                <a:solidFill>
                  <a:schemeClr val="accent3"/>
                </a:solidFill>
                <a:latin typeface="Times New Roman" pitchFamily="18" charset="0"/>
                <a:cs typeface="Times New Roman" pitchFamily="18" charset="0"/>
              </a:rPr>
              <a:t>7555-04</a:t>
            </a:r>
          </a:p>
        </p:txBody>
      </p:sp>
    </p:spTree>
    <p:extLst>
      <p:ext uri="{BB962C8B-B14F-4D97-AF65-F5344CB8AC3E}">
        <p14:creationId xmlns:p14="http://schemas.microsoft.com/office/powerpoint/2010/main" val="3227802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Dec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23</a:t>
            </a:fld>
            <a:endParaRPr lang="en-US"/>
          </a:p>
        </p:txBody>
      </p:sp>
      <p:sp>
        <p:nvSpPr>
          <p:cNvPr id="11" name="Title 1"/>
          <p:cNvSpPr>
            <a:spLocks noGrp="1"/>
          </p:cNvSpPr>
          <p:nvPr>
            <p:ph type="title"/>
          </p:nvPr>
        </p:nvSpPr>
        <p:spPr>
          <a:xfrm>
            <a:off x="572950" y="461536"/>
            <a:ext cx="8113850" cy="1143000"/>
          </a:xfrm>
        </p:spPr>
        <p:txBody>
          <a:bodyPr>
            <a:normAutofit/>
          </a:bodyPr>
          <a:lstStyle/>
          <a:p>
            <a:r>
              <a:rPr lang="en-US" sz="3200" b="1" dirty="0">
                <a:solidFill>
                  <a:srgbClr val="1552A6"/>
                </a:solidFill>
                <a:latin typeface="AauxPro OT"/>
              </a:rPr>
              <a:t>Sub-consultant Staffing List</a:t>
            </a:r>
          </a:p>
        </p:txBody>
      </p:sp>
      <p:graphicFrame>
        <p:nvGraphicFramePr>
          <p:cNvPr id="13" name="Table 12"/>
          <p:cNvGraphicFramePr>
            <a:graphicFrameLocks noGrp="1"/>
          </p:cNvGraphicFramePr>
          <p:nvPr/>
        </p:nvGraphicFramePr>
        <p:xfrm>
          <a:off x="637900" y="1767840"/>
          <a:ext cx="7892142" cy="4023360"/>
        </p:xfrm>
        <a:graphic>
          <a:graphicData uri="http://schemas.openxmlformats.org/drawingml/2006/table">
            <a:tbl>
              <a:tblPr firstRow="1" bandRow="1">
                <a:tableStyleId>{5C22544A-7EE6-4342-B048-85BDC9FD1C3A}</a:tableStyleId>
              </a:tblPr>
              <a:tblGrid>
                <a:gridCol w="2630714">
                  <a:extLst>
                    <a:ext uri="{9D8B030D-6E8A-4147-A177-3AD203B41FA5}">
                      <a16:colId xmlns:a16="http://schemas.microsoft.com/office/drawing/2014/main" val="20000"/>
                    </a:ext>
                  </a:extLst>
                </a:gridCol>
                <a:gridCol w="2935445">
                  <a:extLst>
                    <a:ext uri="{9D8B030D-6E8A-4147-A177-3AD203B41FA5}">
                      <a16:colId xmlns:a16="http://schemas.microsoft.com/office/drawing/2014/main" val="20001"/>
                    </a:ext>
                  </a:extLst>
                </a:gridCol>
                <a:gridCol w="2325983">
                  <a:extLst>
                    <a:ext uri="{9D8B030D-6E8A-4147-A177-3AD203B41FA5}">
                      <a16:colId xmlns:a16="http://schemas.microsoft.com/office/drawing/2014/main" val="20002"/>
                    </a:ext>
                  </a:extLst>
                </a:gridCol>
              </a:tblGrid>
              <a:tr h="418017">
                <a:tc>
                  <a:txBody>
                    <a:bodyPr/>
                    <a:lstStyle/>
                    <a:p>
                      <a:r>
                        <a:rPr lang="en-US" dirty="0"/>
                        <a:t>7555-15</a:t>
                      </a:r>
                    </a:p>
                    <a:p>
                      <a:r>
                        <a:rPr lang="en-US" dirty="0"/>
                        <a:t>Architecture</a:t>
                      </a:r>
                    </a:p>
                  </a:txBody>
                  <a:tcPr/>
                </a:tc>
                <a:tc>
                  <a:txBody>
                    <a:bodyPr/>
                    <a:lstStyle/>
                    <a:p>
                      <a:r>
                        <a:rPr lang="en-US" dirty="0"/>
                        <a:t>7555-16</a:t>
                      </a:r>
                    </a:p>
                    <a:p>
                      <a:r>
                        <a:rPr lang="en-US" dirty="0"/>
                        <a:t>Construction Management</a:t>
                      </a:r>
                    </a:p>
                  </a:txBody>
                  <a:tcPr/>
                </a:tc>
                <a:tc>
                  <a:txBody>
                    <a:bodyPr/>
                    <a:lstStyle/>
                    <a:p>
                      <a:r>
                        <a:rPr lang="en-US" dirty="0"/>
                        <a:t>7555-17</a:t>
                      </a:r>
                    </a:p>
                    <a:p>
                      <a:r>
                        <a:rPr lang="en-US" dirty="0"/>
                        <a:t>Commissioning</a:t>
                      </a:r>
                    </a:p>
                  </a:txBody>
                  <a:tcPr/>
                </a:tc>
                <a:extLst>
                  <a:ext uri="{0D108BD9-81ED-4DB2-BD59-A6C34878D82A}">
                    <a16:rowId xmlns:a16="http://schemas.microsoft.com/office/drawing/2014/main" val="10000"/>
                  </a:ext>
                </a:extLst>
              </a:tr>
              <a:tr h="1592943">
                <a:tc>
                  <a:txBody>
                    <a:bodyPr/>
                    <a:lstStyle/>
                    <a:p>
                      <a:pPr>
                        <a:buFont typeface="Arial" pitchFamily="34" charset="0"/>
                        <a:buChar char="•"/>
                      </a:pPr>
                      <a:r>
                        <a:rPr lang="en-US" dirty="0"/>
                        <a:t>Architecture</a:t>
                      </a:r>
                    </a:p>
                    <a:p>
                      <a:pPr>
                        <a:buFont typeface="Arial" pitchFamily="34" charset="0"/>
                        <a:buChar char="•"/>
                      </a:pPr>
                      <a:r>
                        <a:rPr lang="en-US" dirty="0"/>
                        <a:t>Civil Engineering</a:t>
                      </a:r>
                    </a:p>
                    <a:p>
                      <a:pPr>
                        <a:buFont typeface="Arial" pitchFamily="34" charset="0"/>
                        <a:buChar char="•"/>
                      </a:pPr>
                      <a:r>
                        <a:rPr lang="en-US" dirty="0"/>
                        <a:t>Landscape Architecture</a:t>
                      </a:r>
                    </a:p>
                    <a:p>
                      <a:pPr>
                        <a:buFont typeface="Arial" pitchFamily="34" charset="0"/>
                        <a:buChar char="•"/>
                      </a:pPr>
                      <a:r>
                        <a:rPr lang="en-US" dirty="0"/>
                        <a:t>Structural</a:t>
                      </a:r>
                    </a:p>
                    <a:p>
                      <a:pPr>
                        <a:buFont typeface="Arial" pitchFamily="34" charset="0"/>
                        <a:buChar char="•"/>
                      </a:pPr>
                      <a:r>
                        <a:rPr lang="en-US" dirty="0"/>
                        <a:t>Plumbing/Fire</a:t>
                      </a:r>
                      <a:r>
                        <a:rPr lang="en-US" baseline="0" dirty="0"/>
                        <a:t> Protection</a:t>
                      </a:r>
                    </a:p>
                    <a:p>
                      <a:pPr>
                        <a:buFont typeface="Arial" pitchFamily="34" charset="0"/>
                        <a:buChar char="•"/>
                      </a:pPr>
                      <a:r>
                        <a:rPr lang="en-US" baseline="0" dirty="0"/>
                        <a:t>HVAC</a:t>
                      </a:r>
                    </a:p>
                    <a:p>
                      <a:pPr>
                        <a:buFont typeface="Arial" pitchFamily="34" charset="0"/>
                        <a:buChar char="•"/>
                      </a:pPr>
                      <a:r>
                        <a:rPr lang="en-US" baseline="0" dirty="0"/>
                        <a:t>Electrical</a:t>
                      </a:r>
                    </a:p>
                    <a:p>
                      <a:pPr>
                        <a:buFont typeface="Arial" pitchFamily="34" charset="0"/>
                        <a:buChar char="•"/>
                      </a:pPr>
                      <a:r>
                        <a:rPr lang="en-US" baseline="0" dirty="0"/>
                        <a:t>Cost Estimating</a:t>
                      </a:r>
                    </a:p>
                    <a:p>
                      <a:pPr>
                        <a:buFont typeface="Arial" pitchFamily="34" charset="0"/>
                        <a:buChar char="•"/>
                      </a:pPr>
                      <a:r>
                        <a:rPr lang="en-US" baseline="0" dirty="0"/>
                        <a:t>Asbestos/Hazmat</a:t>
                      </a:r>
                    </a:p>
                    <a:p>
                      <a:pPr>
                        <a:buFont typeface="Arial" pitchFamily="34" charset="0"/>
                        <a:buChar char="•"/>
                      </a:pPr>
                      <a:r>
                        <a:rPr lang="en-US" baseline="0" dirty="0"/>
                        <a:t>Other</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a:solidFill>
                            <a:schemeClr val="dk1"/>
                          </a:solidFill>
                          <a:latin typeface="+mn-lt"/>
                          <a:ea typeface="+mn-ea"/>
                          <a:cs typeface="+mn-cs"/>
                        </a:rPr>
                        <a:t>CM-Primary Services </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a:solidFill>
                            <a:schemeClr val="dk1"/>
                          </a:solidFill>
                          <a:latin typeface="+mn-lt"/>
                          <a:ea typeface="+mn-ea"/>
                          <a:cs typeface="+mn-cs"/>
                        </a:rPr>
                        <a:t>Pre-Construction-Constructability Review</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a:solidFill>
                            <a:schemeClr val="dk1"/>
                          </a:solidFill>
                          <a:latin typeface="+mn-lt"/>
                          <a:ea typeface="+mn-ea"/>
                          <a:cs typeface="+mn-cs"/>
                        </a:rPr>
                        <a:t>Pre-Construction-Scheduling</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a:solidFill>
                            <a:schemeClr val="dk1"/>
                          </a:solidFill>
                          <a:latin typeface="+mn-lt"/>
                          <a:ea typeface="+mn-ea"/>
                          <a:cs typeface="+mn-cs"/>
                        </a:rPr>
                        <a:t>Cost Estimating</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a:solidFill>
                            <a:schemeClr val="dk1"/>
                          </a:solidFill>
                          <a:latin typeface="+mn-lt"/>
                          <a:ea typeface="+mn-ea"/>
                          <a:cs typeface="+mn-cs"/>
                        </a:rPr>
                        <a:t>Construction Phase Scheduling</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a:solidFill>
                            <a:schemeClr val="dk1"/>
                          </a:solidFill>
                          <a:latin typeface="+mn-lt"/>
                          <a:ea typeface="+mn-ea"/>
                          <a:cs typeface="+mn-cs"/>
                        </a:rPr>
                        <a:t>Safety Review</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a:solidFill>
                            <a:schemeClr val="dk1"/>
                          </a:solidFill>
                          <a:latin typeface="+mn-lt"/>
                          <a:ea typeface="+mn-ea"/>
                          <a:cs typeface="+mn-cs"/>
                        </a:rPr>
                        <a:t>Construction Phase Technical Staffing</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a:solidFill>
                            <a:schemeClr val="dk1"/>
                          </a:solidFill>
                          <a:latin typeface="+mn-lt"/>
                          <a:ea typeface="+mn-ea"/>
                          <a:cs typeface="+mn-cs"/>
                        </a:rPr>
                        <a:t>MWBE &amp; EEO</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kern="1200" dirty="0">
                          <a:solidFill>
                            <a:schemeClr val="dk1"/>
                          </a:solidFill>
                          <a:latin typeface="+mn-lt"/>
                          <a:ea typeface="+mn-ea"/>
                          <a:cs typeface="+mn-cs"/>
                        </a:rPr>
                        <a:t>Other</a:t>
                      </a:r>
                    </a:p>
                  </a:txBody>
                  <a:tcPr/>
                </a:tc>
                <a:tc>
                  <a:txBody>
                    <a:bodyPr/>
                    <a:lstStyle/>
                    <a:p>
                      <a:pPr>
                        <a:buFont typeface="Arial" pitchFamily="34" charset="0"/>
                        <a:buChar char="•"/>
                      </a:pPr>
                      <a:r>
                        <a:rPr lang="en-US" dirty="0"/>
                        <a:t>Commissioning Agent</a:t>
                      </a:r>
                    </a:p>
                    <a:p>
                      <a:pPr>
                        <a:buFont typeface="Arial" pitchFamily="34" charset="0"/>
                        <a:buChar char="•"/>
                      </a:pPr>
                      <a:r>
                        <a:rPr lang="en-US" dirty="0"/>
                        <a:t>Engineering</a:t>
                      </a:r>
                    </a:p>
                    <a:p>
                      <a:pPr>
                        <a:buFont typeface="Arial" pitchFamily="34" charset="0"/>
                        <a:buChar char="•"/>
                      </a:pPr>
                      <a:r>
                        <a:rPr lang="en-US" dirty="0"/>
                        <a:t>Indoor</a:t>
                      </a:r>
                      <a:r>
                        <a:rPr lang="en-US" baseline="0" dirty="0"/>
                        <a:t> Air Quality Testing</a:t>
                      </a:r>
                    </a:p>
                    <a:p>
                      <a:pPr>
                        <a:buFont typeface="Arial" pitchFamily="34" charset="0"/>
                        <a:buChar char="•"/>
                      </a:pPr>
                      <a:r>
                        <a:rPr lang="en-US" baseline="0" dirty="0"/>
                        <a:t>Inspection Services</a:t>
                      </a:r>
                    </a:p>
                    <a:p>
                      <a:pPr>
                        <a:buFont typeface="Arial" pitchFamily="34" charset="0"/>
                        <a:buChar char="•"/>
                      </a:pPr>
                      <a:r>
                        <a:rPr lang="en-US" baseline="0" dirty="0"/>
                        <a:t>Balancing</a:t>
                      </a:r>
                    </a:p>
                    <a:p>
                      <a:pPr>
                        <a:buFont typeface="Arial" pitchFamily="34" charset="0"/>
                        <a:buChar char="•"/>
                      </a:pPr>
                      <a:r>
                        <a:rPr lang="en-US" baseline="0" dirty="0"/>
                        <a:t>Other</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0323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952573"/>
            <a:ext cx="7292830" cy="4878259"/>
          </a:xfrm>
          <a:prstGeom prst="rect">
            <a:avLst/>
          </a:prstGeom>
          <a:noFill/>
        </p:spPr>
        <p:txBody>
          <a:bodyPr wrap="square" rtlCol="0">
            <a:spAutoFit/>
          </a:bodyPr>
          <a:lstStyle/>
          <a:p>
            <a:pPr algn="ctr"/>
            <a:r>
              <a:rPr lang="en-US" sz="3200" b="1" dirty="0">
                <a:solidFill>
                  <a:srgbClr val="1552A6"/>
                </a:solidFill>
                <a:latin typeface="AauxPro OT"/>
              </a:rPr>
              <a:t>Short List Process</a:t>
            </a:r>
          </a:p>
          <a:p>
            <a:endParaRPr lang="en-US" sz="2400" b="1" dirty="0">
              <a:solidFill>
                <a:srgbClr val="1552A6"/>
              </a:solidFill>
              <a:latin typeface="AauxPro OT"/>
            </a:endParaRPr>
          </a:p>
          <a:p>
            <a:pPr indent="-457200">
              <a:spcAft>
                <a:spcPts val="600"/>
              </a:spcAft>
              <a:buFont typeface="Arial" pitchFamily="34" charset="0"/>
              <a:buChar char="•"/>
            </a:pPr>
            <a:r>
              <a:rPr lang="en-US" sz="2400" dirty="0">
                <a:latin typeface="+mj-lt"/>
                <a:cs typeface="Times New Roman" pitchFamily="18" charset="0"/>
              </a:rPr>
              <a:t>At a </a:t>
            </a:r>
            <a:r>
              <a:rPr lang="en-US" sz="2400" u="sng" dirty="0">
                <a:latin typeface="+mj-lt"/>
                <a:cs typeface="Times New Roman" pitchFamily="18" charset="0"/>
              </a:rPr>
              <a:t>minimum,</a:t>
            </a:r>
            <a:r>
              <a:rPr lang="en-US" sz="2400" dirty="0">
                <a:latin typeface="+mj-lt"/>
                <a:cs typeface="Times New Roman" pitchFamily="18" charset="0"/>
              </a:rPr>
              <a:t> the five firms with the highest 	ratings are to continue in the selection process.</a:t>
            </a:r>
          </a:p>
          <a:p>
            <a:pPr lvl="1" indent="-457200">
              <a:spcAft>
                <a:spcPts val="600"/>
              </a:spcAft>
              <a:buFont typeface="Arial" pitchFamily="34" charset="0"/>
              <a:buChar char="•"/>
            </a:pPr>
            <a:r>
              <a:rPr lang="en-US" sz="2400" dirty="0">
                <a:latin typeface="+mj-lt"/>
                <a:cs typeface="Times New Roman" pitchFamily="18" charset="0"/>
              </a:rPr>
              <a:t>In the event, the fifth and sixth firms’ ratings are tied, both firms are to continue in 	the selection process.</a:t>
            </a:r>
          </a:p>
          <a:p>
            <a:pPr indent="-457200">
              <a:spcAft>
                <a:spcPts val="600"/>
              </a:spcAft>
              <a:buFont typeface="Arial" pitchFamily="34" charset="0"/>
              <a:buChar char="•"/>
            </a:pPr>
            <a:r>
              <a:rPr lang="en-US" sz="2400" dirty="0">
                <a:latin typeface="+mj-lt"/>
                <a:cs typeface="Times New Roman" pitchFamily="18" charset="0"/>
              </a:rPr>
              <a:t>Ratings may be reconsidered if pool of firms is too 	large or too small</a:t>
            </a:r>
            <a:endParaRPr lang="en-US" sz="2400" b="1" dirty="0">
              <a:solidFill>
                <a:srgbClr val="1552A6"/>
              </a:solidFill>
              <a:latin typeface="+mj-lt"/>
              <a:cs typeface="Times New Roman" pitchFamily="18" charset="0"/>
            </a:endParaRPr>
          </a:p>
          <a:p>
            <a:pPr lvl="1" indent="-457200">
              <a:spcAft>
                <a:spcPts val="600"/>
              </a:spcAft>
              <a:buFont typeface="Arial" pitchFamily="34" charset="0"/>
              <a:buChar char="•"/>
            </a:pPr>
            <a:r>
              <a:rPr lang="en-US" sz="2400" dirty="0">
                <a:latin typeface="+mj-lt"/>
                <a:cs typeface="Times New Roman" pitchFamily="18" charset="0"/>
              </a:rPr>
              <a:t>Provide the MWBE Program Coordinator copies of the Submittal of Qualifications  and Sub-consultant Staffing Lists (SUNY Form 7555-115, 116 or 117) for each short-listed firm</a:t>
            </a:r>
          </a:p>
        </p:txBody>
      </p:sp>
      <p:sp>
        <p:nvSpPr>
          <p:cNvPr id="10" name="Date Placeholder 9"/>
          <p:cNvSpPr>
            <a:spLocks noGrp="1"/>
          </p:cNvSpPr>
          <p:nvPr>
            <p:ph type="dt" sz="half" idx="10"/>
          </p:nvPr>
        </p:nvSpPr>
        <p:spPr>
          <a:xfrm>
            <a:off x="457200" y="6356350"/>
            <a:ext cx="2133600" cy="365125"/>
          </a:xfrm>
        </p:spPr>
        <p:txBody>
          <a:bodyPr/>
          <a:lstStyle/>
          <a:p>
            <a:r>
              <a:rPr lang="en-US"/>
              <a:t>Dec 2023</a:t>
            </a:r>
          </a:p>
        </p:txBody>
      </p:sp>
      <p:sp>
        <p:nvSpPr>
          <p:cNvPr id="8" name="Footer Placeholder 7"/>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6" name="Slide Number Placeholder 5"/>
          <p:cNvSpPr>
            <a:spLocks noGrp="1"/>
          </p:cNvSpPr>
          <p:nvPr>
            <p:ph type="sldNum" sz="quarter" idx="12"/>
          </p:nvPr>
        </p:nvSpPr>
        <p:spPr>
          <a:xfrm>
            <a:off x="6553200" y="6356350"/>
            <a:ext cx="2133600" cy="365125"/>
          </a:xfrm>
        </p:spPr>
        <p:txBody>
          <a:bodyPr/>
          <a:lstStyle/>
          <a:p>
            <a:fld id="{33D82B13-F593-224D-BA00-C18C518B326E}"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952573"/>
            <a:ext cx="7292830" cy="5509200"/>
          </a:xfrm>
          <a:prstGeom prst="rect">
            <a:avLst/>
          </a:prstGeom>
          <a:noFill/>
        </p:spPr>
        <p:txBody>
          <a:bodyPr wrap="square" rtlCol="0">
            <a:spAutoFit/>
          </a:bodyPr>
          <a:lstStyle/>
          <a:p>
            <a:pPr algn="ctr"/>
            <a:r>
              <a:rPr lang="en-US" sz="3200" b="1" dirty="0">
                <a:solidFill>
                  <a:srgbClr val="1552A6"/>
                </a:solidFill>
                <a:latin typeface="AauxPro OT"/>
              </a:rPr>
              <a:t>Evaluating Firms</a:t>
            </a:r>
          </a:p>
          <a:p>
            <a:pPr lvl="1"/>
            <a:endParaRPr lang="en-US" sz="2000" dirty="0">
              <a:latin typeface="AauxPro OT"/>
            </a:endParaRPr>
          </a:p>
          <a:p>
            <a:pPr indent="-457200">
              <a:spcAft>
                <a:spcPts val="600"/>
              </a:spcAft>
              <a:buFont typeface="Arial" pitchFamily="34" charset="0"/>
              <a:buChar char="•"/>
            </a:pPr>
            <a:r>
              <a:rPr lang="en-US" sz="2400" dirty="0">
                <a:latin typeface="+mj-lt"/>
                <a:cs typeface="Times New Roman" pitchFamily="18" charset="0"/>
              </a:rPr>
              <a:t>Detailed review of Submittal of Qualifications </a:t>
            </a:r>
          </a:p>
          <a:p>
            <a:pPr indent="-457200">
              <a:spcAft>
                <a:spcPts val="600"/>
              </a:spcAft>
              <a:buFont typeface="Arial" pitchFamily="34" charset="0"/>
              <a:buChar char="•"/>
            </a:pPr>
            <a:r>
              <a:rPr lang="en-US" sz="2400" dirty="0">
                <a:latin typeface="+mj-lt"/>
                <a:cs typeface="Times New Roman" pitchFamily="18" charset="0"/>
              </a:rPr>
              <a:t>Site visits and interviews, as applicable</a:t>
            </a:r>
          </a:p>
          <a:p>
            <a:pPr indent="-457200">
              <a:spcAft>
                <a:spcPts val="600"/>
              </a:spcAft>
              <a:buFont typeface="Arial" pitchFamily="34" charset="0"/>
              <a:buChar char="•"/>
            </a:pPr>
            <a:r>
              <a:rPr lang="en-US" sz="2400" dirty="0">
                <a:latin typeface="+mj-lt"/>
                <a:cs typeface="Times New Roman" pitchFamily="18" charset="0"/>
              </a:rPr>
              <a:t>Contact references (Form 7555-07)</a:t>
            </a:r>
          </a:p>
          <a:p>
            <a:pPr indent="-457200">
              <a:spcAft>
                <a:spcPts val="600"/>
              </a:spcAft>
              <a:buFont typeface="Arial" pitchFamily="34" charset="0"/>
              <a:buChar char="•"/>
            </a:pPr>
            <a:r>
              <a:rPr lang="en-US" sz="2400" dirty="0">
                <a:latin typeface="+mj-lt"/>
                <a:cs typeface="Times New Roman" pitchFamily="18" charset="0"/>
              </a:rPr>
              <a:t>Committee members individually complete the 	Consultant Selection Rating Form (7555-06)</a:t>
            </a:r>
          </a:p>
          <a:p>
            <a:pPr lvl="1"/>
            <a:endParaRPr lang="en-US" sz="2000" dirty="0">
              <a:latin typeface="AauxPro OT"/>
            </a:endParaRPr>
          </a:p>
          <a:p>
            <a:pPr>
              <a:buFont typeface="Arial" pitchFamily="34" charset="0"/>
              <a:buChar char="•"/>
            </a:pPr>
            <a:endParaRPr lang="en-US" sz="2000" dirty="0">
              <a:latin typeface="AauxPro OT"/>
            </a:endParaRPr>
          </a:p>
          <a:p>
            <a:pPr lvl="1"/>
            <a:endParaRPr lang="en-US" sz="2000" dirty="0">
              <a:latin typeface="AauxPro OT"/>
            </a:endParaRPr>
          </a:p>
          <a:p>
            <a:pPr>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endParaRPr lang="en-US" sz="2000" dirty="0">
              <a:latin typeface="AauxPro OT"/>
            </a:endParaRPr>
          </a:p>
          <a:p>
            <a:endParaRPr lang="en-US" sz="2000" b="1" dirty="0">
              <a:solidFill>
                <a:srgbClr val="1552A6"/>
              </a:solidFill>
              <a:latin typeface="AauxPro OT"/>
            </a:endParaRPr>
          </a:p>
        </p:txBody>
      </p:sp>
      <p:sp>
        <p:nvSpPr>
          <p:cNvPr id="10" name="Date Placeholder 9"/>
          <p:cNvSpPr>
            <a:spLocks noGrp="1"/>
          </p:cNvSpPr>
          <p:nvPr>
            <p:ph type="dt" sz="half" idx="10"/>
          </p:nvPr>
        </p:nvSpPr>
        <p:spPr>
          <a:xfrm>
            <a:off x="457200" y="6356350"/>
            <a:ext cx="2133600" cy="365125"/>
          </a:xfrm>
        </p:spPr>
        <p:txBody>
          <a:bodyPr/>
          <a:lstStyle/>
          <a:p>
            <a:r>
              <a:rPr lang="en-US"/>
              <a:t>Dec 2023</a:t>
            </a:r>
          </a:p>
        </p:txBody>
      </p:sp>
      <p:sp>
        <p:nvSpPr>
          <p:cNvPr id="8" name="Footer Placeholder 7"/>
          <p:cNvSpPr>
            <a:spLocks noGrp="1"/>
          </p:cNvSpPr>
          <p:nvPr>
            <p:ph type="ftr" sz="quarter" idx="11"/>
          </p:nvPr>
        </p:nvSpPr>
        <p:spPr>
          <a:xfrm>
            <a:off x="3124200" y="6356350"/>
            <a:ext cx="2895600" cy="365125"/>
          </a:xfrm>
        </p:spPr>
        <p:txBody>
          <a:bodyPr/>
          <a:lstStyle/>
          <a:p>
            <a:r>
              <a:rPr lang="en-US"/>
              <a:t>SUNY Office for Capital Facilities</a:t>
            </a:r>
          </a:p>
        </p:txBody>
      </p:sp>
      <p:sp>
        <p:nvSpPr>
          <p:cNvPr id="6" name="Slide Number Placeholder 5"/>
          <p:cNvSpPr>
            <a:spLocks noGrp="1"/>
          </p:cNvSpPr>
          <p:nvPr>
            <p:ph type="sldNum" sz="quarter" idx="12"/>
          </p:nvPr>
        </p:nvSpPr>
        <p:spPr>
          <a:xfrm>
            <a:off x="6553200" y="6356350"/>
            <a:ext cx="2133600" cy="365125"/>
          </a:xfrm>
        </p:spPr>
        <p:txBody>
          <a:bodyPr/>
          <a:lstStyle/>
          <a:p>
            <a:fld id="{33D82B13-F593-224D-BA00-C18C518B326E}" type="slidenum">
              <a:rPr lang="en-US" smtClean="0"/>
              <a:pPr/>
              <a:t>25</a:t>
            </a:fld>
            <a:endParaRPr lang="en-US"/>
          </a:p>
        </p:txBody>
      </p:sp>
      <p:pic>
        <p:nvPicPr>
          <p:cNvPr id="13" name="Picture 12" descr="ink.jpg"/>
          <p:cNvPicPr>
            <a:picLocks noChangeAspect="1"/>
          </p:cNvPicPr>
          <p:nvPr/>
        </p:nvPicPr>
        <p:blipFill>
          <a:blip r:embed="rId3"/>
          <a:stretch>
            <a:fillRect/>
          </a:stretch>
        </p:blipFill>
        <p:spPr>
          <a:xfrm>
            <a:off x="3059555" y="3950338"/>
            <a:ext cx="2960245" cy="2217327"/>
          </a:xfrm>
          <a:prstGeom prst="rect">
            <a:avLst/>
          </a:prstGeom>
        </p:spPr>
      </p:pic>
      <p:sp>
        <p:nvSpPr>
          <p:cNvPr id="7" name="Rectangle 6"/>
          <p:cNvSpPr/>
          <p:nvPr/>
        </p:nvSpPr>
        <p:spPr>
          <a:xfrm>
            <a:off x="2147389" y="5716149"/>
            <a:ext cx="4876848" cy="707886"/>
          </a:xfrm>
          <a:prstGeom prst="rect">
            <a:avLst/>
          </a:prstGeom>
        </p:spPr>
        <p:txBody>
          <a:bodyPr wrap="none">
            <a:spAutoFit/>
          </a:bodyPr>
          <a:lstStyle/>
          <a:p>
            <a:pPr algn="ctr"/>
            <a:r>
              <a:rPr lang="en-US" sz="2000" b="1" dirty="0">
                <a:solidFill>
                  <a:srgbClr val="1552A6"/>
                </a:solidFill>
                <a:latin typeface="Times New Roman" pitchFamily="18" charset="0"/>
                <a:cs typeface="Times New Roman" pitchFamily="18" charset="0"/>
              </a:rPr>
              <a:t>Score in ink. </a:t>
            </a:r>
          </a:p>
          <a:p>
            <a:pPr algn="ctr"/>
            <a:r>
              <a:rPr lang="en-US" sz="2000" b="1" dirty="0">
                <a:solidFill>
                  <a:srgbClr val="1552A6"/>
                </a:solidFill>
                <a:latin typeface="Times New Roman" pitchFamily="18" charset="0"/>
                <a:cs typeface="Times New Roman" pitchFamily="18" charset="0"/>
              </a:rPr>
              <a:t>Do not write comments on the score sheets.</a:t>
            </a:r>
          </a:p>
        </p:txBody>
      </p:sp>
    </p:spTree>
    <p:extLst>
      <p:ext uri="{BB962C8B-B14F-4D97-AF65-F5344CB8AC3E}">
        <p14:creationId xmlns:p14="http://schemas.microsoft.com/office/powerpoint/2010/main" val="2229872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49529A-73F9-44DA-AB5A-9C3978150B77}"/>
              </a:ext>
            </a:extLst>
          </p:cNvPr>
          <p:cNvPicPr>
            <a:picLocks noChangeAspect="1"/>
          </p:cNvPicPr>
          <p:nvPr/>
        </p:nvPicPr>
        <p:blipFill>
          <a:blip r:embed="rId3"/>
          <a:stretch>
            <a:fillRect/>
          </a:stretch>
        </p:blipFill>
        <p:spPr>
          <a:xfrm>
            <a:off x="1490563" y="1533049"/>
            <a:ext cx="6029127" cy="4823301"/>
          </a:xfrm>
          <a:prstGeom prst="rect">
            <a:avLst/>
          </a:prstGeom>
          <a:no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Date Placeholder 9"/>
          <p:cNvSpPr>
            <a:spLocks noGrp="1"/>
          </p:cNvSpPr>
          <p:nvPr>
            <p:ph type="dt" sz="half" idx="10"/>
          </p:nvPr>
        </p:nvSpPr>
        <p:spPr>
          <a:xfrm>
            <a:off x="457200" y="6356350"/>
            <a:ext cx="2133600" cy="365125"/>
          </a:xfrm>
        </p:spPr>
        <p:txBody>
          <a:bodyPr anchor="ctr">
            <a:normAutofit/>
          </a:bodyPr>
          <a:lstStyle/>
          <a:p>
            <a:pPr>
              <a:spcAft>
                <a:spcPts val="600"/>
              </a:spcAft>
            </a:pPr>
            <a:r>
              <a:rPr lang="en-US"/>
              <a:t>Dec 2023</a:t>
            </a:r>
          </a:p>
        </p:txBody>
      </p:sp>
      <p:sp>
        <p:nvSpPr>
          <p:cNvPr id="8" name="Footer Placeholder 7"/>
          <p:cNvSpPr>
            <a:spLocks noGrp="1"/>
          </p:cNvSpPr>
          <p:nvPr>
            <p:ph type="ftr" sz="quarter" idx="11"/>
          </p:nvPr>
        </p:nvSpPr>
        <p:spPr>
          <a:xfrm>
            <a:off x="3124200" y="6356350"/>
            <a:ext cx="2895600" cy="365125"/>
          </a:xfrm>
        </p:spPr>
        <p:txBody>
          <a:bodyPr anchor="ctr">
            <a:normAutofit/>
          </a:bodyPr>
          <a:lstStyle/>
          <a:p>
            <a:pPr>
              <a:spcAft>
                <a:spcPts val="600"/>
              </a:spcAft>
            </a:pPr>
            <a:r>
              <a:rPr lang="en-US"/>
              <a:t>SUNY Office for Capital Facilities</a:t>
            </a:r>
          </a:p>
        </p:txBody>
      </p:sp>
      <p:sp>
        <p:nvSpPr>
          <p:cNvPr id="6" name="Slide Number Placeholder 5"/>
          <p:cNvSpPr>
            <a:spLocks noGrp="1"/>
          </p:cNvSpPr>
          <p:nvPr>
            <p:ph type="sldNum" sz="quarter" idx="12"/>
          </p:nvPr>
        </p:nvSpPr>
        <p:spPr>
          <a:xfrm>
            <a:off x="6553200" y="6356350"/>
            <a:ext cx="2133600" cy="365125"/>
          </a:xfrm>
        </p:spPr>
        <p:txBody>
          <a:bodyPr anchor="ctr">
            <a:normAutofit/>
          </a:bodyPr>
          <a:lstStyle/>
          <a:p>
            <a:pPr>
              <a:spcAft>
                <a:spcPts val="600"/>
              </a:spcAft>
            </a:pPr>
            <a:fld id="{33D82B13-F593-224D-BA00-C18C518B326E}" type="slidenum">
              <a:rPr lang="en-US" smtClean="0"/>
              <a:pPr>
                <a:spcAft>
                  <a:spcPts val="600"/>
                </a:spcAft>
              </a:pPr>
              <a:t>26</a:t>
            </a:fld>
            <a:endParaRPr lang="en-US"/>
          </a:p>
        </p:txBody>
      </p:sp>
      <p:sp>
        <p:nvSpPr>
          <p:cNvPr id="13" name="Title 1">
            <a:extLst>
              <a:ext uri="{FF2B5EF4-FFF2-40B4-BE49-F238E27FC236}">
                <a16:creationId xmlns:a16="http://schemas.microsoft.com/office/drawing/2014/main" id="{E3A958F6-E2BB-46A5-85D0-1C2087F32EC2}"/>
              </a:ext>
            </a:extLst>
          </p:cNvPr>
          <p:cNvSpPr>
            <a:spLocks noGrp="1"/>
          </p:cNvSpPr>
          <p:nvPr>
            <p:ph type="title"/>
          </p:nvPr>
        </p:nvSpPr>
        <p:spPr>
          <a:xfrm>
            <a:off x="572950" y="461536"/>
            <a:ext cx="8113850" cy="1143000"/>
          </a:xfrm>
        </p:spPr>
        <p:txBody>
          <a:bodyPr>
            <a:normAutofit/>
          </a:bodyPr>
          <a:lstStyle/>
          <a:p>
            <a:r>
              <a:rPr lang="en-US" sz="3200" b="1" dirty="0">
                <a:solidFill>
                  <a:srgbClr val="1552A6"/>
                </a:solidFill>
                <a:latin typeface="AauxPro OT"/>
              </a:rPr>
              <a:t>Consultant Selection Rating Form</a:t>
            </a:r>
          </a:p>
        </p:txBody>
      </p:sp>
      <p:sp>
        <p:nvSpPr>
          <p:cNvPr id="14" name="Rectangle 13">
            <a:extLst>
              <a:ext uri="{FF2B5EF4-FFF2-40B4-BE49-F238E27FC236}">
                <a16:creationId xmlns:a16="http://schemas.microsoft.com/office/drawing/2014/main" id="{B7109987-D753-4371-9360-B77F34E39DDC}"/>
              </a:ext>
            </a:extLst>
          </p:cNvPr>
          <p:cNvSpPr/>
          <p:nvPr/>
        </p:nvSpPr>
        <p:spPr>
          <a:xfrm rot="20631534">
            <a:off x="3679229" y="4597546"/>
            <a:ext cx="1901290" cy="830997"/>
          </a:xfrm>
          <a:prstGeom prst="rect">
            <a:avLst/>
          </a:prstGeom>
        </p:spPr>
        <p:txBody>
          <a:bodyPr wrap="none">
            <a:spAutoFit/>
          </a:bodyPr>
          <a:lstStyle/>
          <a:p>
            <a:pPr algn="ctr"/>
            <a:r>
              <a:rPr lang="en-US" sz="2400" b="1" dirty="0">
                <a:solidFill>
                  <a:schemeClr val="accent3"/>
                </a:solidFill>
                <a:latin typeface="Times New Roman" pitchFamily="18" charset="0"/>
                <a:cs typeface="Times New Roman" pitchFamily="18" charset="0"/>
              </a:rPr>
              <a:t>SUNY Form </a:t>
            </a:r>
          </a:p>
          <a:p>
            <a:pPr algn="ctr"/>
            <a:r>
              <a:rPr lang="en-US" sz="2400" b="1" dirty="0">
                <a:solidFill>
                  <a:schemeClr val="accent3"/>
                </a:solidFill>
                <a:latin typeface="Times New Roman" pitchFamily="18" charset="0"/>
                <a:cs typeface="Times New Roman" pitchFamily="18" charset="0"/>
              </a:rPr>
              <a:t>7555-06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a:xfrm>
            <a:off x="457200" y="6356350"/>
            <a:ext cx="2133600" cy="365125"/>
          </a:xfrm>
        </p:spPr>
        <p:txBody>
          <a:bodyPr/>
          <a:lstStyle/>
          <a:p>
            <a:r>
              <a:rPr lang="en-US"/>
              <a:t>Dec 2023</a:t>
            </a:r>
          </a:p>
        </p:txBody>
      </p:sp>
      <p:sp>
        <p:nvSpPr>
          <p:cNvPr id="8" name="Footer Placeholder 7"/>
          <p:cNvSpPr>
            <a:spLocks noGrp="1"/>
          </p:cNvSpPr>
          <p:nvPr>
            <p:ph type="ftr" sz="quarter" idx="11"/>
          </p:nvPr>
        </p:nvSpPr>
        <p:spPr>
          <a:xfrm>
            <a:off x="3124200" y="6356350"/>
            <a:ext cx="2895600" cy="365125"/>
          </a:xfrm>
        </p:spPr>
        <p:txBody>
          <a:bodyPr/>
          <a:lstStyle/>
          <a:p>
            <a:r>
              <a:rPr lang="en-US"/>
              <a:t>SUNY Office for Capital Facilities</a:t>
            </a:r>
          </a:p>
        </p:txBody>
      </p:sp>
      <p:sp>
        <p:nvSpPr>
          <p:cNvPr id="6" name="Slide Number Placeholder 5"/>
          <p:cNvSpPr>
            <a:spLocks noGrp="1"/>
          </p:cNvSpPr>
          <p:nvPr>
            <p:ph type="sldNum" sz="quarter" idx="12"/>
          </p:nvPr>
        </p:nvSpPr>
        <p:spPr>
          <a:xfrm>
            <a:off x="6553200" y="6356350"/>
            <a:ext cx="2133600" cy="365125"/>
          </a:xfrm>
        </p:spPr>
        <p:txBody>
          <a:bodyPr/>
          <a:lstStyle/>
          <a:p>
            <a:fld id="{33D82B13-F593-224D-BA00-C18C518B326E}" type="slidenum">
              <a:rPr lang="en-US" smtClean="0"/>
              <a:pPr/>
              <a:t>27</a:t>
            </a:fld>
            <a:endParaRPr lang="en-US"/>
          </a:p>
        </p:txBody>
      </p:sp>
      <p:sp>
        <p:nvSpPr>
          <p:cNvPr id="7" name="Title 1">
            <a:extLst>
              <a:ext uri="{FF2B5EF4-FFF2-40B4-BE49-F238E27FC236}">
                <a16:creationId xmlns:a16="http://schemas.microsoft.com/office/drawing/2014/main" id="{AF566F37-7112-4EA2-95C4-7A4235EA299B}"/>
              </a:ext>
            </a:extLst>
          </p:cNvPr>
          <p:cNvSpPr>
            <a:spLocks noGrp="1"/>
          </p:cNvSpPr>
          <p:nvPr>
            <p:ph type="title"/>
          </p:nvPr>
        </p:nvSpPr>
        <p:spPr>
          <a:xfrm>
            <a:off x="572950" y="461536"/>
            <a:ext cx="8113850" cy="1143000"/>
          </a:xfrm>
        </p:spPr>
        <p:txBody>
          <a:bodyPr>
            <a:normAutofit/>
          </a:bodyPr>
          <a:lstStyle/>
          <a:p>
            <a:r>
              <a:rPr lang="en-US" sz="3200" b="1" dirty="0">
                <a:solidFill>
                  <a:srgbClr val="1552A6"/>
                </a:solidFill>
                <a:latin typeface="AauxPro OT"/>
              </a:rPr>
              <a:t>Consultant Selection Rating Form</a:t>
            </a:r>
          </a:p>
        </p:txBody>
      </p:sp>
      <p:sp>
        <p:nvSpPr>
          <p:cNvPr id="2" name="Rectangle 1">
            <a:extLst>
              <a:ext uri="{FF2B5EF4-FFF2-40B4-BE49-F238E27FC236}">
                <a16:creationId xmlns:a16="http://schemas.microsoft.com/office/drawing/2014/main" id="{A020DB25-8B4D-4317-A784-8735677C709A}"/>
              </a:ext>
            </a:extLst>
          </p:cNvPr>
          <p:cNvSpPr/>
          <p:nvPr/>
        </p:nvSpPr>
        <p:spPr>
          <a:xfrm>
            <a:off x="572950" y="1713145"/>
            <a:ext cx="8113850" cy="3493264"/>
          </a:xfrm>
          <a:prstGeom prst="rect">
            <a:avLst/>
          </a:prstGeom>
        </p:spPr>
        <p:txBody>
          <a:bodyPr wrap="square">
            <a:spAutoFit/>
          </a:bodyPr>
          <a:lstStyle/>
          <a:p>
            <a:pPr lvl="2" indent="-457200">
              <a:spcAft>
                <a:spcPts val="600"/>
              </a:spcAft>
              <a:buFont typeface="Arial" pitchFamily="34" charset="0"/>
              <a:buChar char="•"/>
            </a:pPr>
            <a:r>
              <a:rPr lang="en-US" sz="2800" dirty="0">
                <a:latin typeface="+mj-lt"/>
                <a:cs typeface="Times New Roman" pitchFamily="18" charset="0"/>
              </a:rPr>
              <a:t>Firm Qualifications and Experience (20 Pts.)</a:t>
            </a:r>
          </a:p>
          <a:p>
            <a:pPr lvl="2" indent="-457200">
              <a:spcAft>
                <a:spcPts val="600"/>
              </a:spcAft>
              <a:buFont typeface="Arial" pitchFamily="34" charset="0"/>
              <a:buChar char="•"/>
            </a:pPr>
            <a:r>
              <a:rPr lang="en-US" sz="2800" dirty="0">
                <a:latin typeface="+mj-lt"/>
                <a:cs typeface="Times New Roman" pitchFamily="18" charset="0"/>
              </a:rPr>
              <a:t>Personnel Qualifications &amp; Experience (20 Pts.)</a:t>
            </a:r>
          </a:p>
          <a:p>
            <a:pPr lvl="2" indent="-457200">
              <a:spcAft>
                <a:spcPts val="600"/>
              </a:spcAft>
              <a:buFont typeface="Arial" pitchFamily="34" charset="0"/>
              <a:buChar char="•"/>
            </a:pPr>
            <a:r>
              <a:rPr lang="en-US" sz="2800" dirty="0">
                <a:latin typeface="+mj-lt"/>
                <a:cs typeface="Times New Roman" pitchFamily="18" charset="0"/>
              </a:rPr>
              <a:t>Previous Experience with Work Specific to Project Scope (20 Pts.)</a:t>
            </a:r>
          </a:p>
          <a:p>
            <a:pPr lvl="2" indent="-457200">
              <a:spcAft>
                <a:spcPts val="600"/>
              </a:spcAft>
              <a:buFont typeface="Arial" pitchFamily="34" charset="0"/>
              <a:buChar char="•"/>
            </a:pPr>
            <a:r>
              <a:rPr lang="en-US" sz="2800" dirty="0">
                <a:latin typeface="+mj-lt"/>
                <a:cs typeface="Times New Roman" pitchFamily="18" charset="0"/>
              </a:rPr>
              <a:t>Approach &amp; Capability (20 Pts.)</a:t>
            </a:r>
          </a:p>
          <a:p>
            <a:pPr lvl="2" indent="-457200">
              <a:spcAft>
                <a:spcPts val="600"/>
              </a:spcAft>
              <a:buFont typeface="Arial" pitchFamily="34" charset="0"/>
              <a:buChar char="•"/>
            </a:pPr>
            <a:r>
              <a:rPr lang="en-US" sz="2800" dirty="0">
                <a:latin typeface="+mj-lt"/>
                <a:cs typeface="Times New Roman" pitchFamily="18" charset="0"/>
              </a:rPr>
              <a:t>MWBE Utilization (10 Pts.)</a:t>
            </a:r>
          </a:p>
          <a:p>
            <a:pPr lvl="2" indent="-457200">
              <a:spcAft>
                <a:spcPts val="600"/>
              </a:spcAft>
              <a:buFont typeface="Arial" pitchFamily="34" charset="0"/>
              <a:buChar char="•"/>
            </a:pPr>
            <a:r>
              <a:rPr lang="en-US" sz="2800" dirty="0">
                <a:latin typeface="+mj-lt"/>
                <a:cs typeface="Times New Roman" pitchFamily="18" charset="0"/>
              </a:rPr>
              <a:t>References (10 Pts.)</a:t>
            </a:r>
          </a:p>
        </p:txBody>
      </p:sp>
    </p:spTree>
    <p:extLst>
      <p:ext uri="{BB962C8B-B14F-4D97-AF65-F5344CB8AC3E}">
        <p14:creationId xmlns:p14="http://schemas.microsoft.com/office/powerpoint/2010/main" val="1300179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WBE Good Faith Efforts Criteria to Evaluate Quality of Design Firm Response blue_Page_1.jpg"/>
          <p:cNvPicPr>
            <a:picLocks noChangeAspect="1"/>
          </p:cNvPicPr>
          <p:nvPr/>
        </p:nvPicPr>
        <p:blipFill>
          <a:blip r:embed="rId3"/>
          <a:stretch>
            <a:fillRect/>
          </a:stretch>
        </p:blipFill>
        <p:spPr>
          <a:xfrm rot="908081">
            <a:off x="5197166" y="2491585"/>
            <a:ext cx="4343065" cy="3356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Date Placeholder 6"/>
          <p:cNvSpPr>
            <a:spLocks noGrp="1"/>
          </p:cNvSpPr>
          <p:nvPr>
            <p:ph type="dt" sz="half" idx="10"/>
          </p:nvPr>
        </p:nvSpPr>
        <p:spPr>
          <a:xfrm>
            <a:off x="457200" y="6356350"/>
            <a:ext cx="2133600" cy="365125"/>
          </a:xfrm>
        </p:spPr>
        <p:txBody>
          <a:bodyPr/>
          <a:lstStyle/>
          <a:p>
            <a:r>
              <a:rPr lang="en-US"/>
              <a:t>Dec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28</a:t>
            </a:fld>
            <a:endParaRPr lang="en-US" dirty="0"/>
          </a:p>
        </p:txBody>
      </p:sp>
      <p:sp>
        <p:nvSpPr>
          <p:cNvPr id="11" name="Title 1"/>
          <p:cNvSpPr>
            <a:spLocks noGrp="1"/>
          </p:cNvSpPr>
          <p:nvPr>
            <p:ph type="title"/>
          </p:nvPr>
        </p:nvSpPr>
        <p:spPr>
          <a:xfrm>
            <a:off x="572950" y="461536"/>
            <a:ext cx="8113850" cy="1143000"/>
          </a:xfrm>
        </p:spPr>
        <p:txBody>
          <a:bodyPr>
            <a:normAutofit/>
          </a:bodyPr>
          <a:lstStyle/>
          <a:p>
            <a:r>
              <a:rPr lang="en-US" sz="3200" b="1" dirty="0">
                <a:solidFill>
                  <a:srgbClr val="1552A6"/>
                </a:solidFill>
                <a:latin typeface="AauxPro OT"/>
              </a:rPr>
              <a:t>MWBE Program Coordinator</a:t>
            </a:r>
          </a:p>
        </p:txBody>
      </p:sp>
      <p:sp>
        <p:nvSpPr>
          <p:cNvPr id="13" name="TextBox 12"/>
          <p:cNvSpPr txBox="1"/>
          <p:nvPr/>
        </p:nvSpPr>
        <p:spPr>
          <a:xfrm>
            <a:off x="553743" y="1135453"/>
            <a:ext cx="4956570" cy="6971139"/>
          </a:xfrm>
          <a:prstGeom prst="rect">
            <a:avLst/>
          </a:prstGeom>
          <a:noFill/>
        </p:spPr>
        <p:txBody>
          <a:bodyPr wrap="square" rtlCol="0">
            <a:spAutoFit/>
          </a:bodyPr>
          <a:lstStyle/>
          <a:p>
            <a:pPr lvl="1"/>
            <a:endParaRPr lang="en-US" sz="2000" dirty="0">
              <a:latin typeface="AauxPro OT"/>
            </a:endParaRPr>
          </a:p>
          <a:p>
            <a:pPr indent="-457200">
              <a:spcAft>
                <a:spcPts val="600"/>
              </a:spcAft>
              <a:buFont typeface="Arial" pitchFamily="34" charset="0"/>
              <a:buChar char="•"/>
            </a:pPr>
            <a:r>
              <a:rPr lang="en-US" sz="2800" dirty="0">
                <a:latin typeface="+mj-lt"/>
                <a:cs typeface="Times New Roman" pitchFamily="18" charset="0"/>
              </a:rPr>
              <a:t>Evaluates Good Faith Efforts 	and provides the GFE Form 	(7557-124) to the selection 	committee</a:t>
            </a:r>
          </a:p>
          <a:p>
            <a:pPr indent="-457200">
              <a:spcAft>
                <a:spcPts val="600"/>
              </a:spcAft>
              <a:buFont typeface="Arial" pitchFamily="34" charset="0"/>
              <a:buChar char="•"/>
            </a:pPr>
            <a:r>
              <a:rPr lang="en-US" sz="2800" dirty="0">
                <a:latin typeface="+mj-lt"/>
                <a:cs typeface="Times New Roman" pitchFamily="18" charset="0"/>
              </a:rPr>
              <a:t>The selection committee uses 	this information to determine 	the MWBE rating on the 	Consultant Selection Rating 	Form (7555-06)</a:t>
            </a:r>
            <a:endParaRPr lang="en-US" sz="2400" dirty="0">
              <a:latin typeface="+mj-lt"/>
              <a:cs typeface="Times New Roman" pitchFamily="18" charset="0"/>
            </a:endParaRPr>
          </a:p>
          <a:p>
            <a:pPr lvl="1"/>
            <a:endParaRPr lang="en-US" sz="2000" dirty="0">
              <a:latin typeface="AauxPro OT"/>
            </a:endParaRPr>
          </a:p>
          <a:p>
            <a:pPr>
              <a:buFont typeface="Arial" pitchFamily="34" charset="0"/>
              <a:buChar char="•"/>
            </a:pPr>
            <a:endParaRPr lang="en-US" sz="2000" dirty="0">
              <a:latin typeface="AauxPro OT"/>
            </a:endParaRPr>
          </a:p>
          <a:p>
            <a:pPr lvl="1"/>
            <a:endParaRPr lang="en-US" sz="2000" dirty="0">
              <a:latin typeface="AauxPro OT"/>
            </a:endParaRPr>
          </a:p>
          <a:p>
            <a:pPr>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endParaRPr lang="en-US" sz="2000" dirty="0">
              <a:latin typeface="AauxPro OT"/>
            </a:endParaRPr>
          </a:p>
          <a:p>
            <a:endParaRPr lang="en-US" sz="2000" b="1" dirty="0">
              <a:solidFill>
                <a:srgbClr val="1552A6"/>
              </a:solidFill>
              <a:latin typeface="AauxPro OT"/>
            </a:endParaRPr>
          </a:p>
        </p:txBody>
      </p:sp>
      <p:sp>
        <p:nvSpPr>
          <p:cNvPr id="8" name="Rectangle 7">
            <a:extLst>
              <a:ext uri="{FF2B5EF4-FFF2-40B4-BE49-F238E27FC236}">
                <a16:creationId xmlns:a16="http://schemas.microsoft.com/office/drawing/2014/main" id="{3C7DB984-87AE-48FE-96E6-4CF4D0ABFF36}"/>
              </a:ext>
            </a:extLst>
          </p:cNvPr>
          <p:cNvSpPr/>
          <p:nvPr/>
        </p:nvSpPr>
        <p:spPr>
          <a:xfrm rot="20631534">
            <a:off x="3530987" y="5460010"/>
            <a:ext cx="1901290" cy="830997"/>
          </a:xfrm>
          <a:prstGeom prst="rect">
            <a:avLst/>
          </a:prstGeom>
        </p:spPr>
        <p:txBody>
          <a:bodyPr wrap="none">
            <a:spAutoFit/>
          </a:bodyPr>
          <a:lstStyle/>
          <a:p>
            <a:pPr algn="ctr"/>
            <a:r>
              <a:rPr lang="en-US" sz="2400" b="1" dirty="0">
                <a:solidFill>
                  <a:schemeClr val="accent3"/>
                </a:solidFill>
                <a:latin typeface="Times New Roman" pitchFamily="18" charset="0"/>
                <a:cs typeface="Times New Roman" pitchFamily="18" charset="0"/>
              </a:rPr>
              <a:t>SUNY Form </a:t>
            </a:r>
          </a:p>
          <a:p>
            <a:pPr algn="ctr"/>
            <a:r>
              <a:rPr lang="en-US" sz="2400" b="1" dirty="0">
                <a:solidFill>
                  <a:schemeClr val="accent3"/>
                </a:solidFill>
                <a:latin typeface="Times New Roman" pitchFamily="18" charset="0"/>
                <a:cs typeface="Times New Roman" pitchFamily="18" charset="0"/>
              </a:rPr>
              <a:t>7557-124</a:t>
            </a:r>
          </a:p>
        </p:txBody>
      </p:sp>
    </p:spTree>
    <p:extLst>
      <p:ext uri="{BB962C8B-B14F-4D97-AF65-F5344CB8AC3E}">
        <p14:creationId xmlns:p14="http://schemas.microsoft.com/office/powerpoint/2010/main" val="1997466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600200"/>
            <a:ext cx="4038600" cy="4525963"/>
          </a:xfrm>
          <a:prstGeom prst="rect">
            <a:avLst/>
          </a:prstGeom>
        </p:spPr>
        <p:txBody>
          <a:bodyPr vert="horz" lIns="91440" tIns="45720" rIns="91440" bIns="45720" rtlCol="0">
            <a:normAutofit/>
          </a:bodyPr>
          <a:lstStyle/>
          <a:p>
            <a:pPr marL="457200" indent="-457200" defTabSz="914400">
              <a:spcBef>
                <a:spcPct val="20000"/>
              </a:spcBef>
              <a:buFont typeface="Arial" panose="020B0604020202020204" pitchFamily="34" charset="0"/>
              <a:buChar char="•"/>
            </a:pPr>
            <a:r>
              <a:rPr lang="en-US" sz="2800" dirty="0"/>
              <a:t>One staff member can contact references </a:t>
            </a:r>
          </a:p>
          <a:p>
            <a:pPr marL="457200" indent="-457200" defTabSz="914400">
              <a:spcBef>
                <a:spcPct val="20000"/>
              </a:spcBef>
              <a:buFont typeface="Arial" panose="020B0604020202020204" pitchFamily="34" charset="0"/>
              <a:buChar char="•"/>
            </a:pPr>
            <a:r>
              <a:rPr lang="en-US" sz="2800" dirty="0"/>
              <a:t>That information is then provided to all committee members </a:t>
            </a:r>
          </a:p>
        </p:txBody>
      </p:sp>
      <p:pic>
        <p:nvPicPr>
          <p:cNvPr id="2" name="Picture 1">
            <a:extLst>
              <a:ext uri="{FF2B5EF4-FFF2-40B4-BE49-F238E27FC236}">
                <a16:creationId xmlns:a16="http://schemas.microsoft.com/office/drawing/2014/main" id="{7C16B468-7252-4379-986F-A94A7846E9AB}"/>
              </a:ext>
            </a:extLst>
          </p:cNvPr>
          <p:cNvPicPr>
            <a:picLocks noChangeAspect="1"/>
          </p:cNvPicPr>
          <p:nvPr/>
        </p:nvPicPr>
        <p:blipFill>
          <a:blip r:embed="rId3"/>
          <a:stretch>
            <a:fillRect/>
          </a:stretch>
        </p:blipFill>
        <p:spPr>
          <a:xfrm>
            <a:off x="4975921" y="1423908"/>
            <a:ext cx="3514936" cy="47022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Date Placeholder 9"/>
          <p:cNvSpPr>
            <a:spLocks noGrp="1"/>
          </p:cNvSpPr>
          <p:nvPr>
            <p:ph type="dt" sz="half" idx="10"/>
          </p:nvPr>
        </p:nvSpPr>
        <p:spPr>
          <a:xfrm>
            <a:off x="457200" y="6356350"/>
            <a:ext cx="2133600" cy="365125"/>
          </a:xfrm>
        </p:spPr>
        <p:txBody>
          <a:bodyPr vert="horz" lIns="91440" tIns="45720" rIns="91440" bIns="45720" rtlCol="0" anchor="ctr">
            <a:normAutofit/>
          </a:bodyPr>
          <a:lstStyle/>
          <a:p>
            <a:pPr>
              <a:spcAft>
                <a:spcPts val="600"/>
              </a:spcAft>
            </a:pPr>
            <a:r>
              <a:rPr lang="en-US" kern="1200">
                <a:latin typeface="+mn-lt"/>
                <a:ea typeface="+mn-ea"/>
                <a:cs typeface="+mn-cs"/>
              </a:rPr>
              <a:t>Dec 2023</a:t>
            </a:r>
          </a:p>
        </p:txBody>
      </p:sp>
      <p:sp>
        <p:nvSpPr>
          <p:cNvPr id="8" name="Footer Placeholder 7"/>
          <p:cNvSpPr>
            <a:spLocks noGrp="1"/>
          </p:cNvSpPr>
          <p:nvPr>
            <p:ph type="ftr" sz="quarter" idx="11"/>
          </p:nvPr>
        </p:nvSpPr>
        <p:spPr>
          <a:xfrm>
            <a:off x="3124200" y="6356350"/>
            <a:ext cx="2895600" cy="365125"/>
          </a:xfrm>
        </p:spPr>
        <p:txBody>
          <a:bodyPr vert="horz" lIns="91440" tIns="45720" rIns="91440" bIns="45720" rtlCol="0" anchor="ctr">
            <a:normAutofit/>
          </a:bodyPr>
          <a:lstStyle/>
          <a:p>
            <a:pPr>
              <a:spcAft>
                <a:spcPts val="600"/>
              </a:spcAft>
            </a:pPr>
            <a:r>
              <a:rPr lang="en-US" kern="1200">
                <a:latin typeface="+mn-lt"/>
                <a:ea typeface="+mn-ea"/>
                <a:cs typeface="+mn-cs"/>
              </a:rPr>
              <a:t>SUNY Office for Capital Facilities</a:t>
            </a:r>
          </a:p>
        </p:txBody>
      </p:sp>
      <p:sp>
        <p:nvSpPr>
          <p:cNvPr id="6" name="Slide Number Placeholder 5"/>
          <p:cNvSpPr>
            <a:spLocks noGrp="1"/>
          </p:cNvSpPr>
          <p:nvPr>
            <p:ph type="sldNum" sz="quarter" idx="12"/>
          </p:nvPr>
        </p:nvSpPr>
        <p:spPr>
          <a:xfrm>
            <a:off x="6553200" y="6356350"/>
            <a:ext cx="2133600" cy="365125"/>
          </a:xfrm>
        </p:spPr>
        <p:txBody>
          <a:bodyPr vert="horz" lIns="91440" tIns="45720" rIns="91440" bIns="45720" rtlCol="0" anchor="ctr">
            <a:normAutofit/>
          </a:bodyPr>
          <a:lstStyle/>
          <a:p>
            <a:pPr>
              <a:spcAft>
                <a:spcPts val="600"/>
              </a:spcAft>
            </a:pPr>
            <a:fld id="{33D82B13-F593-224D-BA00-C18C518B326E}" type="slidenum">
              <a:rPr lang="en-US" smtClean="0"/>
              <a:pPr>
                <a:spcAft>
                  <a:spcPts val="600"/>
                </a:spcAft>
              </a:pPr>
              <a:t>29</a:t>
            </a:fld>
            <a:endParaRPr lang="en-US"/>
          </a:p>
        </p:txBody>
      </p:sp>
      <p:sp>
        <p:nvSpPr>
          <p:cNvPr id="9" name="TextBox 8">
            <a:extLst>
              <a:ext uri="{FF2B5EF4-FFF2-40B4-BE49-F238E27FC236}">
                <a16:creationId xmlns:a16="http://schemas.microsoft.com/office/drawing/2014/main" id="{B23FAA19-A0FF-4AF5-AFC1-FF447789CD5E}"/>
              </a:ext>
            </a:extLst>
          </p:cNvPr>
          <p:cNvSpPr txBox="1"/>
          <p:nvPr/>
        </p:nvSpPr>
        <p:spPr>
          <a:xfrm>
            <a:off x="925585" y="587448"/>
            <a:ext cx="7292830" cy="584775"/>
          </a:xfrm>
          <a:prstGeom prst="rect">
            <a:avLst/>
          </a:prstGeom>
          <a:noFill/>
        </p:spPr>
        <p:txBody>
          <a:bodyPr wrap="square" rtlCol="0">
            <a:spAutoFit/>
          </a:bodyPr>
          <a:lstStyle/>
          <a:p>
            <a:pPr algn="ctr"/>
            <a:r>
              <a:rPr lang="en-US" sz="3200" b="1" dirty="0">
                <a:solidFill>
                  <a:srgbClr val="1552A6"/>
                </a:solidFill>
                <a:latin typeface="AauxPro OT"/>
              </a:rPr>
              <a:t>References</a:t>
            </a:r>
            <a:endParaRPr lang="en-US" sz="2000" b="1" dirty="0">
              <a:solidFill>
                <a:srgbClr val="1552A6"/>
              </a:solidFill>
              <a:latin typeface="AauxPro OT"/>
            </a:endParaRPr>
          </a:p>
        </p:txBody>
      </p:sp>
      <p:sp>
        <p:nvSpPr>
          <p:cNvPr id="12" name="Rectangle 11">
            <a:extLst>
              <a:ext uri="{FF2B5EF4-FFF2-40B4-BE49-F238E27FC236}">
                <a16:creationId xmlns:a16="http://schemas.microsoft.com/office/drawing/2014/main" id="{5275BAE3-1AB7-41F7-8713-B64A1465D24C}"/>
              </a:ext>
            </a:extLst>
          </p:cNvPr>
          <p:cNvSpPr/>
          <p:nvPr/>
        </p:nvSpPr>
        <p:spPr>
          <a:xfrm rot="20631534">
            <a:off x="1525855" y="5264329"/>
            <a:ext cx="1901290" cy="830997"/>
          </a:xfrm>
          <a:prstGeom prst="rect">
            <a:avLst/>
          </a:prstGeom>
        </p:spPr>
        <p:txBody>
          <a:bodyPr wrap="none">
            <a:spAutoFit/>
          </a:bodyPr>
          <a:lstStyle/>
          <a:p>
            <a:pPr algn="ctr"/>
            <a:r>
              <a:rPr lang="en-US" sz="2400" b="1" dirty="0">
                <a:solidFill>
                  <a:schemeClr val="accent3"/>
                </a:solidFill>
                <a:latin typeface="Times New Roman" pitchFamily="18" charset="0"/>
                <a:cs typeface="Times New Roman" pitchFamily="18" charset="0"/>
              </a:rPr>
              <a:t>SUNY Form </a:t>
            </a:r>
          </a:p>
          <a:p>
            <a:pPr algn="ctr"/>
            <a:r>
              <a:rPr lang="en-US" sz="2400" b="1" dirty="0">
                <a:solidFill>
                  <a:schemeClr val="accent3"/>
                </a:solidFill>
                <a:latin typeface="Times New Roman" pitchFamily="18" charset="0"/>
                <a:cs typeface="Times New Roman" pitchFamily="18" charset="0"/>
              </a:rPr>
              <a:t>7555-05</a:t>
            </a:r>
          </a:p>
        </p:txBody>
      </p:sp>
    </p:spTree>
    <p:extLst>
      <p:ext uri="{BB962C8B-B14F-4D97-AF65-F5344CB8AC3E}">
        <p14:creationId xmlns:p14="http://schemas.microsoft.com/office/powerpoint/2010/main" val="17431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ools_training_communications_cyan"/>
          <p:cNvPicPr>
            <a:picLocks noChangeAspect="1" noChangeArrowheads="1"/>
          </p:cNvPicPr>
          <p:nvPr/>
        </p:nvPicPr>
        <p:blipFill>
          <a:blip r:embed="rId3"/>
          <a:srcRect/>
          <a:stretch>
            <a:fillRect/>
          </a:stretch>
        </p:blipFill>
        <p:spPr bwMode="auto">
          <a:xfrm>
            <a:off x="457199" y="3441077"/>
            <a:ext cx="2735961" cy="2915274"/>
          </a:xfrm>
          <a:prstGeom prst="rect">
            <a:avLst/>
          </a:prstGeom>
          <a:noFill/>
          <a:ln w="9525" algn="in">
            <a:noFill/>
            <a:miter lim="800000"/>
            <a:headEnd/>
            <a:tailEnd/>
          </a:ln>
          <a:effectLst/>
        </p:spPr>
      </p:pic>
      <p:sp>
        <p:nvSpPr>
          <p:cNvPr id="5" name="TextBox 4"/>
          <p:cNvSpPr txBox="1"/>
          <p:nvPr/>
        </p:nvSpPr>
        <p:spPr>
          <a:xfrm>
            <a:off x="1047904" y="748236"/>
            <a:ext cx="7292830" cy="584775"/>
          </a:xfrm>
          <a:prstGeom prst="rect">
            <a:avLst/>
          </a:prstGeom>
          <a:noFill/>
        </p:spPr>
        <p:txBody>
          <a:bodyPr wrap="square" rtlCol="0">
            <a:spAutoFit/>
          </a:bodyPr>
          <a:lstStyle/>
          <a:p>
            <a:pPr algn="ctr"/>
            <a:r>
              <a:rPr lang="en-US" sz="3200" b="1" dirty="0">
                <a:solidFill>
                  <a:srgbClr val="1552A6"/>
                </a:solidFill>
                <a:latin typeface="AauxPro OT"/>
              </a:rPr>
              <a:t>Office for Capital Facilities</a:t>
            </a:r>
          </a:p>
        </p:txBody>
      </p:sp>
      <p:sp>
        <p:nvSpPr>
          <p:cNvPr id="6" name="Rectangle 5"/>
          <p:cNvSpPr/>
          <p:nvPr/>
        </p:nvSpPr>
        <p:spPr>
          <a:xfrm>
            <a:off x="4572000" y="1653296"/>
            <a:ext cx="3847068" cy="1200329"/>
          </a:xfrm>
          <a:prstGeom prst="rect">
            <a:avLst/>
          </a:prstGeom>
        </p:spPr>
        <p:txBody>
          <a:bodyPr wrap="square">
            <a:spAutoFit/>
          </a:bodyPr>
          <a:lstStyle/>
          <a:p>
            <a:pPr algn="ctr"/>
            <a:r>
              <a:rPr lang="en-US" sz="2400" b="1" dirty="0">
                <a:solidFill>
                  <a:srgbClr val="1552A6"/>
                </a:solidFill>
                <a:latin typeface="Times New Roman" pitchFamily="18" charset="0"/>
                <a:cs typeface="Times New Roman" pitchFamily="18" charset="0"/>
              </a:rPr>
              <a:t>To be added to the CLC listserv email  </a:t>
            </a:r>
            <a:r>
              <a:rPr lang="en-US" sz="2400" b="1" dirty="0">
                <a:solidFill>
                  <a:srgbClr val="1552A6"/>
                </a:solidFill>
                <a:latin typeface="Times New Roman" pitchFamily="18" charset="0"/>
                <a:cs typeface="Times New Roman" pitchFamily="18" charset="0"/>
                <a:hlinkClick r:id="rId4"/>
              </a:rPr>
              <a:t>jessica.miller@suny.edu</a:t>
            </a:r>
            <a:r>
              <a:rPr lang="en-US" sz="2400" b="1" dirty="0">
                <a:solidFill>
                  <a:srgbClr val="1552A6"/>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9" name="Date Placeholder 8"/>
          <p:cNvSpPr>
            <a:spLocks noGrp="1"/>
          </p:cNvSpPr>
          <p:nvPr>
            <p:ph type="dt" sz="half" idx="10"/>
          </p:nvPr>
        </p:nvSpPr>
        <p:spPr/>
        <p:txBody>
          <a:bodyPr/>
          <a:lstStyle/>
          <a:p>
            <a:r>
              <a:rPr lang="en-US"/>
              <a:t>Dec 2023</a:t>
            </a:r>
            <a:endParaRPr lang="en-US" dirty="0"/>
          </a:p>
        </p:txBody>
      </p:sp>
      <p:sp>
        <p:nvSpPr>
          <p:cNvPr id="8" name="Footer Placeholder 7"/>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3</a:t>
            </a:fld>
            <a:endParaRPr lang="en-US" dirty="0"/>
          </a:p>
        </p:txBody>
      </p:sp>
      <p:sp>
        <p:nvSpPr>
          <p:cNvPr id="11" name="TextBox 10"/>
          <p:cNvSpPr txBox="1"/>
          <p:nvPr/>
        </p:nvSpPr>
        <p:spPr>
          <a:xfrm>
            <a:off x="3180282" y="2771263"/>
            <a:ext cx="6251397" cy="2462213"/>
          </a:xfrm>
          <a:prstGeom prst="rect">
            <a:avLst/>
          </a:prstGeom>
          <a:noFill/>
        </p:spPr>
        <p:txBody>
          <a:bodyPr wrap="square" rtlCol="0">
            <a:spAutoFit/>
          </a:bodyPr>
          <a:lstStyle/>
          <a:p>
            <a:pPr>
              <a:spcAft>
                <a:spcPts val="600"/>
              </a:spcAft>
              <a:buFont typeface="Arial" pitchFamily="34" charset="0"/>
              <a:buChar char="•"/>
            </a:pPr>
            <a:endParaRPr lang="en-US" sz="2400" dirty="0">
              <a:latin typeface="+mj-lt"/>
            </a:endParaRPr>
          </a:p>
          <a:p>
            <a:pPr lvl="1" indent="-457200">
              <a:spcAft>
                <a:spcPts val="600"/>
              </a:spcAft>
              <a:buFont typeface="Arial" pitchFamily="34" charset="0"/>
              <a:buChar char="•"/>
            </a:pPr>
            <a:r>
              <a:rPr lang="en-US" sz="2200" dirty="0">
                <a:latin typeface="+mj-lt"/>
                <a:cs typeface="Times New Roman" pitchFamily="18" charset="0"/>
              </a:rPr>
              <a:t>Campus Let Contracts Program</a:t>
            </a:r>
          </a:p>
          <a:p>
            <a:pPr lvl="1" indent="-457200">
              <a:spcAft>
                <a:spcPts val="600"/>
              </a:spcAft>
              <a:buFont typeface="Arial" pitchFamily="34" charset="0"/>
              <a:buChar char="•"/>
            </a:pPr>
            <a:r>
              <a:rPr lang="en-US" sz="2200" dirty="0">
                <a:latin typeface="+mj-lt"/>
                <a:cs typeface="Times New Roman" pitchFamily="18" charset="0"/>
              </a:rPr>
              <a:t>Community College Capital Program</a:t>
            </a:r>
          </a:p>
          <a:p>
            <a:pPr lvl="1" indent="-457200">
              <a:spcAft>
                <a:spcPts val="600"/>
              </a:spcAft>
              <a:buFont typeface="Arial" pitchFamily="34" charset="0"/>
              <a:buChar char="•"/>
            </a:pPr>
            <a:r>
              <a:rPr lang="en-US" sz="2200" dirty="0">
                <a:latin typeface="+mj-lt"/>
                <a:cs typeface="Times New Roman" pitchFamily="18" charset="0"/>
              </a:rPr>
              <a:t>Energy Procurement and Utility Regulatory Affairs</a:t>
            </a:r>
          </a:p>
          <a:p>
            <a:pPr lvl="1" indent="-457200">
              <a:spcAft>
                <a:spcPts val="600"/>
              </a:spcAft>
              <a:buFont typeface="Arial" pitchFamily="34" charset="0"/>
              <a:buChar char="•"/>
            </a:pPr>
            <a:r>
              <a:rPr lang="en-US" sz="2200" dirty="0">
                <a:latin typeface="+mj-lt"/>
                <a:cs typeface="Times New Roman" pitchFamily="18" charset="0"/>
              </a:rPr>
              <a:t>Residence Hall Capital Program</a:t>
            </a:r>
          </a:p>
        </p:txBody>
      </p:sp>
      <p:sp>
        <p:nvSpPr>
          <p:cNvPr id="10" name="Rectangle 9"/>
          <p:cNvSpPr/>
          <p:nvPr/>
        </p:nvSpPr>
        <p:spPr>
          <a:xfrm>
            <a:off x="650385" y="2059614"/>
            <a:ext cx="4572000" cy="1261884"/>
          </a:xfrm>
          <a:prstGeom prst="rect">
            <a:avLst/>
          </a:prstGeom>
        </p:spPr>
        <p:txBody>
          <a:bodyPr>
            <a:spAutoFit/>
          </a:bodyPr>
          <a:lstStyle/>
          <a:p>
            <a:pPr indent="-457200">
              <a:spcAft>
                <a:spcPts val="600"/>
              </a:spcAft>
              <a:buFont typeface="Arial" pitchFamily="34" charset="0"/>
              <a:buChar char="•"/>
            </a:pPr>
            <a:r>
              <a:rPr lang="en-US" sz="2200" dirty="0">
                <a:latin typeface="+mj-lt"/>
                <a:cs typeface="Times New Roman" pitchFamily="18" charset="0"/>
              </a:rPr>
              <a:t>Guidance Documents</a:t>
            </a:r>
          </a:p>
          <a:p>
            <a:pPr indent="-457200">
              <a:spcAft>
                <a:spcPts val="600"/>
              </a:spcAft>
              <a:buFont typeface="Arial" pitchFamily="34" charset="0"/>
              <a:buChar char="•"/>
            </a:pPr>
            <a:r>
              <a:rPr lang="en-US" sz="2200" dirty="0">
                <a:latin typeface="+mj-lt"/>
                <a:cs typeface="Times New Roman" pitchFamily="18" charset="0"/>
              </a:rPr>
              <a:t>Newsletters</a:t>
            </a:r>
          </a:p>
          <a:p>
            <a:pPr indent="-457200">
              <a:spcAft>
                <a:spcPts val="600"/>
              </a:spcAft>
              <a:buFont typeface="Arial" pitchFamily="34" charset="0"/>
              <a:buChar char="•"/>
            </a:pPr>
            <a:r>
              <a:rPr lang="en-US" sz="2200" dirty="0">
                <a:latin typeface="+mj-lt"/>
                <a:cs typeface="Times New Roman" pitchFamily="18" charset="0"/>
              </a:rPr>
              <a:t>Listservs </a:t>
            </a:r>
          </a:p>
        </p:txBody>
      </p:sp>
      <p:sp>
        <p:nvSpPr>
          <p:cNvPr id="12" name="Rectangle 11">
            <a:extLst>
              <a:ext uri="{FF2B5EF4-FFF2-40B4-BE49-F238E27FC236}">
                <a16:creationId xmlns:a16="http://schemas.microsoft.com/office/drawing/2014/main" id="{4DF33A80-60BF-4D9A-B517-AEC3DA8910E6}"/>
              </a:ext>
            </a:extLst>
          </p:cNvPr>
          <p:cNvSpPr/>
          <p:nvPr/>
        </p:nvSpPr>
        <p:spPr>
          <a:xfrm>
            <a:off x="-473600" y="1613240"/>
            <a:ext cx="5269043" cy="461665"/>
          </a:xfrm>
          <a:prstGeom prst="rect">
            <a:avLst/>
          </a:prstGeom>
        </p:spPr>
        <p:txBody>
          <a:bodyPr wrap="square">
            <a:spAutoFit/>
          </a:bodyPr>
          <a:lstStyle/>
          <a:p>
            <a:pPr algn="ctr"/>
            <a:r>
              <a:rPr lang="en-US" sz="2400" b="1" dirty="0">
                <a:solidFill>
                  <a:srgbClr val="1552A6"/>
                </a:solidFill>
                <a:latin typeface="Times New Roman" pitchFamily="18" charset="0"/>
                <a:cs typeface="Times New Roman" pitchFamily="18" charset="0"/>
                <a:hlinkClick r:id="rId5"/>
              </a:rPr>
              <a:t>Visit our Website</a:t>
            </a:r>
            <a:endParaRPr lang="en-US" sz="2400" b="1" dirty="0">
              <a:solidFill>
                <a:srgbClr val="1552A6"/>
              </a:solidFill>
              <a:latin typeface="Times New Roman" pitchFamily="18" charset="0"/>
              <a:cs typeface="Times New Roman" pitchFamily="18" charset="0"/>
            </a:endParaRPr>
          </a:p>
        </p:txBody>
      </p:sp>
    </p:spTree>
    <p:extLst>
      <p:ext uri="{BB962C8B-B14F-4D97-AF65-F5344CB8AC3E}">
        <p14:creationId xmlns:p14="http://schemas.microsoft.com/office/powerpoint/2010/main" val="2311496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825248"/>
            <a:ext cx="7292830" cy="584775"/>
          </a:xfrm>
          <a:prstGeom prst="rect">
            <a:avLst/>
          </a:prstGeom>
          <a:noFill/>
        </p:spPr>
        <p:txBody>
          <a:bodyPr wrap="square" rtlCol="0">
            <a:spAutoFit/>
          </a:bodyPr>
          <a:lstStyle/>
          <a:p>
            <a:pPr algn="ctr"/>
            <a:r>
              <a:rPr lang="en-US" sz="3200" b="1">
                <a:solidFill>
                  <a:srgbClr val="1552A6"/>
                </a:solidFill>
                <a:latin typeface="AauxPro OT"/>
              </a:rPr>
              <a:t>Evaluating Firms</a:t>
            </a:r>
            <a:endParaRPr lang="en-US" sz="2000" b="1" dirty="0">
              <a:solidFill>
                <a:srgbClr val="1552A6"/>
              </a:solidFill>
              <a:latin typeface="AauxPro OT"/>
            </a:endParaRPr>
          </a:p>
        </p:txBody>
      </p:sp>
      <p:sp>
        <p:nvSpPr>
          <p:cNvPr id="10" name="Date Placeholder 9"/>
          <p:cNvSpPr>
            <a:spLocks noGrp="1"/>
          </p:cNvSpPr>
          <p:nvPr>
            <p:ph type="dt" sz="half" idx="10"/>
          </p:nvPr>
        </p:nvSpPr>
        <p:spPr>
          <a:xfrm>
            <a:off x="457200" y="6356350"/>
            <a:ext cx="2133600" cy="365125"/>
          </a:xfrm>
        </p:spPr>
        <p:txBody>
          <a:bodyPr/>
          <a:lstStyle/>
          <a:p>
            <a:r>
              <a:rPr lang="en-US"/>
              <a:t>Dec 2023</a:t>
            </a:r>
          </a:p>
        </p:txBody>
      </p:sp>
      <p:sp>
        <p:nvSpPr>
          <p:cNvPr id="8" name="Footer Placeholder 7"/>
          <p:cNvSpPr>
            <a:spLocks noGrp="1"/>
          </p:cNvSpPr>
          <p:nvPr>
            <p:ph type="ftr" sz="quarter" idx="11"/>
          </p:nvPr>
        </p:nvSpPr>
        <p:spPr>
          <a:xfrm>
            <a:off x="3124200" y="6356350"/>
            <a:ext cx="2895600" cy="365125"/>
          </a:xfrm>
        </p:spPr>
        <p:txBody>
          <a:bodyPr/>
          <a:lstStyle/>
          <a:p>
            <a:r>
              <a:rPr lang="en-US"/>
              <a:t>SUNY Office for Capital Facilities</a:t>
            </a:r>
          </a:p>
        </p:txBody>
      </p:sp>
      <p:sp>
        <p:nvSpPr>
          <p:cNvPr id="6" name="Slide Number Placeholder 5"/>
          <p:cNvSpPr>
            <a:spLocks noGrp="1"/>
          </p:cNvSpPr>
          <p:nvPr>
            <p:ph type="sldNum" sz="quarter" idx="12"/>
          </p:nvPr>
        </p:nvSpPr>
        <p:spPr>
          <a:xfrm>
            <a:off x="6553200" y="6356350"/>
            <a:ext cx="2133600" cy="365125"/>
          </a:xfrm>
        </p:spPr>
        <p:txBody>
          <a:bodyPr/>
          <a:lstStyle/>
          <a:p>
            <a:fld id="{33D82B13-F593-224D-BA00-C18C518B326E}" type="slidenum">
              <a:rPr lang="en-US" smtClean="0"/>
              <a:pPr/>
              <a:t>30</a:t>
            </a:fld>
            <a:endParaRPr lang="en-US" dirty="0"/>
          </a:p>
        </p:txBody>
      </p:sp>
      <p:pic>
        <p:nvPicPr>
          <p:cNvPr id="260100" name="Picture 4"/>
          <p:cNvPicPr>
            <a:picLocks noChangeAspect="1" noChangeArrowheads="1"/>
          </p:cNvPicPr>
          <p:nvPr/>
        </p:nvPicPr>
        <p:blipFill>
          <a:blip r:embed="rId3"/>
          <a:srcRect/>
          <a:stretch>
            <a:fillRect/>
          </a:stretch>
        </p:blipFill>
        <p:spPr bwMode="auto">
          <a:xfrm>
            <a:off x="941188" y="2093913"/>
            <a:ext cx="7331075" cy="2674937"/>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952573"/>
            <a:ext cx="7292830" cy="7986802"/>
          </a:xfrm>
          <a:prstGeom prst="rect">
            <a:avLst/>
          </a:prstGeom>
          <a:noFill/>
        </p:spPr>
        <p:txBody>
          <a:bodyPr wrap="square" rtlCol="0">
            <a:spAutoFit/>
          </a:bodyPr>
          <a:lstStyle/>
          <a:p>
            <a:pPr algn="ctr"/>
            <a:r>
              <a:rPr lang="en-US" sz="3200" b="1" dirty="0">
                <a:solidFill>
                  <a:srgbClr val="1552A6"/>
                </a:solidFill>
                <a:latin typeface="AauxPro OT"/>
              </a:rPr>
              <a:t>Make Selection </a:t>
            </a:r>
          </a:p>
          <a:p>
            <a:pPr>
              <a:spcAft>
                <a:spcPts val="600"/>
              </a:spcAft>
            </a:pPr>
            <a:endParaRPr lang="en-US" sz="2000" dirty="0">
              <a:solidFill>
                <a:srgbClr val="1552A6"/>
              </a:solidFill>
              <a:latin typeface="AauxPro OT"/>
            </a:endParaRPr>
          </a:p>
          <a:p>
            <a:pPr indent="-457200">
              <a:spcAft>
                <a:spcPts val="600"/>
              </a:spcAft>
              <a:buFont typeface="Arial" pitchFamily="34" charset="0"/>
              <a:buChar char="•"/>
            </a:pPr>
            <a:r>
              <a:rPr lang="en-US" sz="2800" dirty="0">
                <a:latin typeface="+mj-lt"/>
                <a:cs typeface="Times New Roman" pitchFamily="18" charset="0"/>
              </a:rPr>
              <a:t>Compile the Selection Committee members 	individual scores</a:t>
            </a:r>
          </a:p>
          <a:p>
            <a:pPr indent="-457200">
              <a:spcAft>
                <a:spcPts val="600"/>
              </a:spcAft>
              <a:buFont typeface="Arial" pitchFamily="34" charset="0"/>
              <a:buChar char="•"/>
            </a:pPr>
            <a:r>
              <a:rPr lang="en-US" sz="2800" dirty="0">
                <a:latin typeface="+mj-lt"/>
                <a:cs typeface="Times New Roman" pitchFamily="18" charset="0"/>
              </a:rPr>
              <a:t>The highest ranking consultant is determined 	by calculating the average of all Selection 	Committee member’s scores</a:t>
            </a:r>
          </a:p>
          <a:p>
            <a:pPr indent="-457200">
              <a:spcAft>
                <a:spcPts val="600"/>
              </a:spcAft>
              <a:buFont typeface="Arial" pitchFamily="34" charset="0"/>
              <a:buChar char="•"/>
            </a:pPr>
            <a:r>
              <a:rPr lang="en-US" sz="2800" dirty="0">
                <a:latin typeface="+mj-lt"/>
                <a:cs typeface="Times New Roman" pitchFamily="18" charset="0"/>
              </a:rPr>
              <a:t>Forward a Letter of Intent (Form 7555-08) to 	the most qualified consultant</a:t>
            </a:r>
          </a:p>
          <a:p>
            <a:pPr>
              <a:spcAft>
                <a:spcPts val="600"/>
              </a:spcAft>
              <a:buFont typeface="Arial" pitchFamily="34" charset="0"/>
              <a:buChar char="•"/>
            </a:pPr>
            <a:endParaRPr lang="en-US" sz="2000" dirty="0">
              <a:latin typeface="AauxPro OT"/>
            </a:endParaRPr>
          </a:p>
          <a:p>
            <a:pPr>
              <a:buFont typeface="Arial" pitchFamily="34" charset="0"/>
              <a:buChar char="•"/>
            </a:pPr>
            <a:endParaRPr lang="en-US" sz="2000" dirty="0">
              <a:latin typeface="AauxPro OT"/>
            </a:endParaRPr>
          </a:p>
          <a:p>
            <a:pPr lvl="1"/>
            <a:endParaRPr lang="en-US" sz="2000" dirty="0">
              <a:latin typeface="AauxPro OT"/>
            </a:endParaRPr>
          </a:p>
          <a:p>
            <a:pPr lvl="1">
              <a:buFont typeface="Arial" pitchFamily="34" charset="0"/>
              <a:buChar char="•"/>
            </a:pPr>
            <a:endParaRPr lang="en-US" sz="2000" dirty="0">
              <a:latin typeface="AauxPro OT"/>
            </a:endParaRPr>
          </a:p>
          <a:p>
            <a:pPr lvl="1"/>
            <a:endParaRPr lang="en-US" sz="2000" dirty="0">
              <a:latin typeface="AauxPro OT"/>
            </a:endParaRPr>
          </a:p>
          <a:p>
            <a:pPr>
              <a:buFont typeface="Arial" pitchFamily="34" charset="0"/>
              <a:buChar char="•"/>
            </a:pPr>
            <a:endParaRPr lang="en-US" sz="2000" dirty="0">
              <a:latin typeface="AauxPro OT"/>
            </a:endParaRPr>
          </a:p>
          <a:p>
            <a:pPr lvl="1"/>
            <a:endParaRPr lang="en-US" sz="2000" dirty="0">
              <a:latin typeface="AauxPro OT"/>
            </a:endParaRPr>
          </a:p>
          <a:p>
            <a:pPr>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endParaRPr lang="en-US" sz="2000" dirty="0">
              <a:latin typeface="AauxPro OT"/>
            </a:endParaRPr>
          </a:p>
          <a:p>
            <a:endParaRPr lang="en-US" sz="2000" b="1" dirty="0">
              <a:solidFill>
                <a:srgbClr val="1552A6"/>
              </a:solidFill>
              <a:latin typeface="AauxPro OT"/>
            </a:endParaRPr>
          </a:p>
        </p:txBody>
      </p:sp>
      <p:sp>
        <p:nvSpPr>
          <p:cNvPr id="9" name="Date Placeholder 8"/>
          <p:cNvSpPr>
            <a:spLocks noGrp="1"/>
          </p:cNvSpPr>
          <p:nvPr>
            <p:ph type="dt" sz="half" idx="10"/>
          </p:nvPr>
        </p:nvSpPr>
        <p:spPr>
          <a:xfrm>
            <a:off x="457200" y="6356350"/>
            <a:ext cx="2133600" cy="365125"/>
          </a:xfrm>
        </p:spPr>
        <p:txBody>
          <a:bodyPr/>
          <a:lstStyle/>
          <a:p>
            <a:r>
              <a:rPr lang="en-US"/>
              <a:t>Dec 2023</a:t>
            </a:r>
          </a:p>
        </p:txBody>
      </p:sp>
      <p:sp>
        <p:nvSpPr>
          <p:cNvPr id="8" name="Footer Placeholder 7"/>
          <p:cNvSpPr>
            <a:spLocks noGrp="1"/>
          </p:cNvSpPr>
          <p:nvPr>
            <p:ph type="ftr" sz="quarter" idx="11"/>
          </p:nvPr>
        </p:nvSpPr>
        <p:spPr>
          <a:xfrm>
            <a:off x="3124200" y="6356350"/>
            <a:ext cx="2895600" cy="365125"/>
          </a:xfrm>
        </p:spPr>
        <p:txBody>
          <a:bodyPr/>
          <a:lstStyle/>
          <a:p>
            <a:r>
              <a:rPr lang="en-US"/>
              <a:t>SUNY Office for Capital Facilities</a:t>
            </a:r>
          </a:p>
        </p:txBody>
      </p:sp>
      <p:sp>
        <p:nvSpPr>
          <p:cNvPr id="6" name="Slide Number Placeholder 5"/>
          <p:cNvSpPr>
            <a:spLocks noGrp="1"/>
          </p:cNvSpPr>
          <p:nvPr>
            <p:ph type="sldNum" sz="quarter" idx="12"/>
          </p:nvPr>
        </p:nvSpPr>
        <p:spPr>
          <a:xfrm>
            <a:off x="6553200" y="6356350"/>
            <a:ext cx="2133600" cy="365125"/>
          </a:xfrm>
        </p:spPr>
        <p:txBody>
          <a:bodyPr/>
          <a:lstStyle/>
          <a:p>
            <a:fld id="{33D82B13-F593-224D-BA00-C18C518B326E}" type="slidenum">
              <a:rPr lang="en-US" smtClean="0"/>
              <a:pPr/>
              <a:t>31</a:t>
            </a:fld>
            <a:endParaRPr lang="en-US"/>
          </a:p>
        </p:txBody>
      </p:sp>
      <p:sp>
        <p:nvSpPr>
          <p:cNvPr id="11" name="Rectangle 10"/>
          <p:cNvSpPr/>
          <p:nvPr/>
        </p:nvSpPr>
        <p:spPr>
          <a:xfrm>
            <a:off x="3079689" y="5786050"/>
            <a:ext cx="3174267" cy="461665"/>
          </a:xfrm>
          <a:prstGeom prst="rect">
            <a:avLst/>
          </a:prstGeom>
        </p:spPr>
        <p:txBody>
          <a:bodyPr wrap="none">
            <a:spAutoFit/>
          </a:bodyPr>
          <a:lstStyle/>
          <a:p>
            <a:pPr algn="ctr"/>
            <a:r>
              <a:rPr lang="en-US" sz="2400" b="1" dirty="0">
                <a:solidFill>
                  <a:srgbClr val="1552A6"/>
                </a:solidFill>
                <a:latin typeface="Times New Roman" pitchFamily="18" charset="0"/>
                <a:cs typeface="Times New Roman" pitchFamily="18" charset="0"/>
              </a:rPr>
              <a:t>Forms available </a:t>
            </a:r>
            <a:r>
              <a:rPr lang="en-US" sz="2400" b="1" dirty="0">
                <a:solidFill>
                  <a:srgbClr val="1552A6"/>
                </a:solidFill>
                <a:latin typeface="Times New Roman" pitchFamily="18" charset="0"/>
                <a:cs typeface="Times New Roman" pitchFamily="18" charset="0"/>
                <a:hlinkClick r:id="rId3"/>
              </a:rPr>
              <a:t>online</a:t>
            </a:r>
            <a:endParaRPr lang="en-US" sz="2400" b="1" dirty="0">
              <a:solidFill>
                <a:srgbClr val="1552A6"/>
              </a:solidFill>
              <a:latin typeface="Times New Roman" pitchFamily="18" charset="0"/>
              <a:cs typeface="Times New Roman" pitchFamily="18" charset="0"/>
            </a:endParaRPr>
          </a:p>
        </p:txBody>
      </p:sp>
      <p:pic>
        <p:nvPicPr>
          <p:cNvPr id="10" name="Picture 9" descr="pickme.jpg"/>
          <p:cNvPicPr>
            <a:picLocks noChangeAspect="1"/>
          </p:cNvPicPr>
          <p:nvPr/>
        </p:nvPicPr>
        <p:blipFill>
          <a:blip r:embed="rId4"/>
          <a:stretch>
            <a:fillRect/>
          </a:stretch>
        </p:blipFill>
        <p:spPr>
          <a:xfrm>
            <a:off x="7373073" y="5189256"/>
            <a:ext cx="1279001" cy="1201819"/>
          </a:xfrm>
          <a:prstGeom prst="rect">
            <a:avLst/>
          </a:prstGeom>
        </p:spPr>
      </p:pic>
    </p:spTree>
    <p:extLst>
      <p:ext uri="{BB962C8B-B14F-4D97-AF65-F5344CB8AC3E}">
        <p14:creationId xmlns:p14="http://schemas.microsoft.com/office/powerpoint/2010/main" val="1878567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952573"/>
            <a:ext cx="7292830" cy="4693593"/>
          </a:xfrm>
          <a:prstGeom prst="rect">
            <a:avLst/>
          </a:prstGeom>
          <a:noFill/>
        </p:spPr>
        <p:txBody>
          <a:bodyPr wrap="square" rtlCol="0">
            <a:spAutoFit/>
          </a:bodyPr>
          <a:lstStyle/>
          <a:p>
            <a:pPr algn="ctr"/>
            <a:r>
              <a:rPr lang="en-US" sz="3200" b="1" dirty="0">
                <a:solidFill>
                  <a:srgbClr val="1552A6"/>
                </a:solidFill>
                <a:latin typeface="AauxPro OT"/>
              </a:rPr>
              <a:t>Negotiate a Fair and Reasonable Fee</a:t>
            </a:r>
          </a:p>
          <a:p>
            <a:endParaRPr lang="en-US" dirty="0">
              <a:solidFill>
                <a:srgbClr val="1552A6"/>
              </a:solidFill>
              <a:latin typeface="AauxPro OT"/>
            </a:endParaRPr>
          </a:p>
          <a:p>
            <a:pPr lvl="0" indent="-457200">
              <a:spcAft>
                <a:spcPts val="600"/>
              </a:spcAft>
              <a:buFont typeface="Arial" pitchFamily="34" charset="0"/>
              <a:buChar char="•"/>
            </a:pPr>
            <a:r>
              <a:rPr lang="en-US" sz="2800" dirty="0">
                <a:latin typeface="+mj-lt"/>
                <a:cs typeface="Times New Roman" pitchFamily="18" charset="0"/>
              </a:rPr>
              <a:t>Request and evaluate the cost proposal</a:t>
            </a:r>
          </a:p>
          <a:p>
            <a:pPr lvl="2" indent="-457200">
              <a:spcAft>
                <a:spcPts val="600"/>
              </a:spcAft>
              <a:buFont typeface="Arial" pitchFamily="34" charset="0"/>
              <a:buChar char="•"/>
            </a:pPr>
            <a:r>
              <a:rPr lang="en-US" sz="2800" dirty="0">
                <a:latin typeface="+mj-lt"/>
                <a:cs typeface="Times New Roman" pitchFamily="18" charset="0"/>
              </a:rPr>
              <a:t>Hours</a:t>
            </a:r>
          </a:p>
          <a:p>
            <a:pPr lvl="2" indent="-457200">
              <a:spcAft>
                <a:spcPts val="600"/>
              </a:spcAft>
              <a:buFont typeface="Arial" pitchFamily="34" charset="0"/>
              <a:buChar char="•"/>
            </a:pPr>
            <a:r>
              <a:rPr lang="en-US" sz="2800" dirty="0">
                <a:latin typeface="+mj-lt"/>
                <a:cs typeface="Times New Roman" pitchFamily="18" charset="0"/>
              </a:rPr>
              <a:t>Rates</a:t>
            </a:r>
          </a:p>
          <a:p>
            <a:pPr lvl="2" indent="-457200">
              <a:spcAft>
                <a:spcPts val="600"/>
              </a:spcAft>
              <a:buFont typeface="Arial" pitchFamily="34" charset="0"/>
              <a:buChar char="•"/>
            </a:pPr>
            <a:r>
              <a:rPr lang="en-US" sz="2800" dirty="0">
                <a:latin typeface="+mj-lt"/>
                <a:cs typeface="Times New Roman" pitchFamily="18" charset="0"/>
              </a:rPr>
              <a:t>Multipliers</a:t>
            </a:r>
          </a:p>
          <a:p>
            <a:pPr lvl="0" indent="-457200">
              <a:spcAft>
                <a:spcPts val="600"/>
              </a:spcAft>
            </a:pPr>
            <a:endParaRPr lang="en-US" sz="2800" dirty="0">
              <a:solidFill>
                <a:srgbClr val="FF0000"/>
              </a:solidFill>
              <a:latin typeface="+mj-lt"/>
              <a:cs typeface="Times New Roman" pitchFamily="18" charset="0"/>
            </a:endParaRPr>
          </a:p>
          <a:p>
            <a:pPr lvl="0" indent="-457200">
              <a:spcAft>
                <a:spcPts val="600"/>
              </a:spcAft>
            </a:pPr>
            <a:r>
              <a:rPr lang="en-US" sz="2800" dirty="0">
                <a:latin typeface="+mj-lt"/>
                <a:cs typeface="Times New Roman" pitchFamily="18" charset="0"/>
              </a:rPr>
              <a:t>No cost proposals are to be submitted with the qualifications. Cost proposals are to be requested after a consultant selection is made. </a:t>
            </a:r>
            <a:endParaRPr lang="en-US" sz="2800" b="1" dirty="0">
              <a:solidFill>
                <a:srgbClr val="1552A6"/>
              </a:solidFill>
              <a:latin typeface="+mj-lt"/>
            </a:endParaRPr>
          </a:p>
        </p:txBody>
      </p:sp>
      <p:sp>
        <p:nvSpPr>
          <p:cNvPr id="6" name="Date Placeholder 5"/>
          <p:cNvSpPr>
            <a:spLocks noGrp="1"/>
          </p:cNvSpPr>
          <p:nvPr>
            <p:ph type="dt" sz="half" idx="10"/>
          </p:nvPr>
        </p:nvSpPr>
        <p:spPr>
          <a:xfrm>
            <a:off x="457200" y="6356350"/>
            <a:ext cx="2133600" cy="365125"/>
          </a:xfrm>
        </p:spPr>
        <p:txBody>
          <a:bodyPr/>
          <a:lstStyle/>
          <a:p>
            <a:r>
              <a:rPr lang="en-US"/>
              <a:t>Dec 2023</a:t>
            </a:r>
          </a:p>
        </p:txBody>
      </p:sp>
      <p:sp>
        <p:nvSpPr>
          <p:cNvPr id="4" name="Footer Placeholder 3"/>
          <p:cNvSpPr>
            <a:spLocks noGrp="1"/>
          </p:cNvSpPr>
          <p:nvPr>
            <p:ph type="ftr" sz="quarter" idx="11"/>
          </p:nvPr>
        </p:nvSpPr>
        <p:spPr>
          <a:xfrm>
            <a:off x="3124200" y="6356350"/>
            <a:ext cx="2895600" cy="365125"/>
          </a:xfrm>
        </p:spPr>
        <p:txBody>
          <a:bodyPr/>
          <a:lstStyle/>
          <a:p>
            <a:r>
              <a:rPr lang="en-US"/>
              <a:t>SUNY Office for Capital Facilities</a:t>
            </a:r>
          </a:p>
        </p:txBody>
      </p:sp>
      <p:sp>
        <p:nvSpPr>
          <p:cNvPr id="3" name="Slide Number Placeholder 2"/>
          <p:cNvSpPr>
            <a:spLocks noGrp="1"/>
          </p:cNvSpPr>
          <p:nvPr>
            <p:ph type="sldNum" sz="quarter" idx="12"/>
          </p:nvPr>
        </p:nvSpPr>
        <p:spPr>
          <a:xfrm>
            <a:off x="6553200" y="6356350"/>
            <a:ext cx="2133600" cy="365125"/>
          </a:xfrm>
        </p:spPr>
        <p:txBody>
          <a:bodyPr/>
          <a:lstStyle/>
          <a:p>
            <a:fld id="{33D82B13-F593-224D-BA00-C18C518B326E}" type="slidenum">
              <a:rPr lang="en-US" smtClean="0"/>
              <a:pPr/>
              <a:t>32</a:t>
            </a:fld>
            <a:endParaRPr lang="en-US"/>
          </a:p>
        </p:txBody>
      </p:sp>
    </p:spTree>
    <p:extLst>
      <p:ext uri="{BB962C8B-B14F-4D97-AF65-F5344CB8AC3E}">
        <p14:creationId xmlns:p14="http://schemas.microsoft.com/office/powerpoint/2010/main" val="2480225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33</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Substantiating Fee</a:t>
            </a:r>
          </a:p>
        </p:txBody>
      </p:sp>
      <p:sp>
        <p:nvSpPr>
          <p:cNvPr id="5" name="Rectangle 4">
            <a:extLst>
              <a:ext uri="{FF2B5EF4-FFF2-40B4-BE49-F238E27FC236}">
                <a16:creationId xmlns:a16="http://schemas.microsoft.com/office/drawing/2014/main" id="{99C51ABA-FEB1-116D-5F9B-ED663EAA8615}"/>
              </a:ext>
            </a:extLst>
          </p:cNvPr>
          <p:cNvSpPr/>
          <p:nvPr/>
        </p:nvSpPr>
        <p:spPr>
          <a:xfrm>
            <a:off x="115371" y="4325375"/>
            <a:ext cx="8913259" cy="1077218"/>
          </a:xfrm>
          <a:prstGeom prst="rect">
            <a:avLst/>
          </a:prstGeom>
          <a:noFill/>
        </p:spPr>
        <p:txBody>
          <a:bodyPr wrap="squar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We recommend doing both and submitting ONE; choose the approach that best fits the procurement  </a:t>
            </a:r>
          </a:p>
        </p:txBody>
      </p:sp>
      <p:graphicFrame>
        <p:nvGraphicFramePr>
          <p:cNvPr id="12" name="Table 13">
            <a:extLst>
              <a:ext uri="{FF2B5EF4-FFF2-40B4-BE49-F238E27FC236}">
                <a16:creationId xmlns:a16="http://schemas.microsoft.com/office/drawing/2014/main" id="{FB0E74DC-58D5-29FF-3E35-A18DF592785E}"/>
              </a:ext>
            </a:extLst>
          </p:cNvPr>
          <p:cNvGraphicFramePr>
            <a:graphicFrameLocks noGrp="1"/>
          </p:cNvGraphicFramePr>
          <p:nvPr/>
        </p:nvGraphicFramePr>
        <p:xfrm>
          <a:off x="620485" y="1741062"/>
          <a:ext cx="7903030" cy="2403487"/>
        </p:xfrm>
        <a:graphic>
          <a:graphicData uri="http://schemas.openxmlformats.org/drawingml/2006/table">
            <a:tbl>
              <a:tblPr firstRow="1" bandRow="1">
                <a:tableStyleId>{5C22544A-7EE6-4342-B048-85BDC9FD1C3A}</a:tableStyleId>
              </a:tblPr>
              <a:tblGrid>
                <a:gridCol w="3951515">
                  <a:extLst>
                    <a:ext uri="{9D8B030D-6E8A-4147-A177-3AD203B41FA5}">
                      <a16:colId xmlns:a16="http://schemas.microsoft.com/office/drawing/2014/main" val="743944272"/>
                    </a:ext>
                  </a:extLst>
                </a:gridCol>
                <a:gridCol w="3951515">
                  <a:extLst>
                    <a:ext uri="{9D8B030D-6E8A-4147-A177-3AD203B41FA5}">
                      <a16:colId xmlns:a16="http://schemas.microsoft.com/office/drawing/2014/main" val="2689343162"/>
                    </a:ext>
                  </a:extLst>
                </a:gridCol>
              </a:tblGrid>
              <a:tr h="666127">
                <a:tc>
                  <a:txBody>
                    <a:bodyPr/>
                    <a:lstStyle/>
                    <a:p>
                      <a:pPr algn="ctr"/>
                      <a:r>
                        <a:rPr lang="en-US" sz="3600" dirty="0"/>
                        <a:t>Option</a:t>
                      </a:r>
                    </a:p>
                  </a:txBody>
                  <a:tcPr/>
                </a:tc>
                <a:tc>
                  <a:txBody>
                    <a:bodyPr/>
                    <a:lstStyle/>
                    <a:p>
                      <a:pPr algn="ctr"/>
                      <a:r>
                        <a:rPr lang="en-US" sz="3600" dirty="0"/>
                        <a:t>Option</a:t>
                      </a:r>
                    </a:p>
                  </a:txBody>
                  <a:tcPr/>
                </a:tc>
                <a:extLst>
                  <a:ext uri="{0D108BD9-81ED-4DB2-BD59-A6C34878D82A}">
                    <a16:rowId xmlns:a16="http://schemas.microsoft.com/office/drawing/2014/main" val="291883203"/>
                  </a:ext>
                </a:extLst>
              </a:tr>
              <a:tr h="11497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t>Fee Schedule Method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dirty="0"/>
                    </a:p>
                  </a:txBody>
                  <a:tcPr/>
                </a:tc>
                <a:tc>
                  <a:txBody>
                    <a:bodyPr/>
                    <a:lstStyle/>
                    <a:p>
                      <a:pPr algn="ctr"/>
                      <a:r>
                        <a:rPr lang="en-US" sz="3600" dirty="0"/>
                        <a:t>Standard Multiplier Method </a:t>
                      </a:r>
                    </a:p>
                  </a:txBody>
                  <a:tcPr/>
                </a:tc>
                <a:extLst>
                  <a:ext uri="{0D108BD9-81ED-4DB2-BD59-A6C34878D82A}">
                    <a16:rowId xmlns:a16="http://schemas.microsoft.com/office/drawing/2014/main" val="2697726619"/>
                  </a:ext>
                </a:extLst>
              </a:tr>
            </a:tbl>
          </a:graphicData>
        </a:graphic>
      </p:graphicFrame>
    </p:spTree>
    <p:extLst>
      <p:ext uri="{BB962C8B-B14F-4D97-AF65-F5344CB8AC3E}">
        <p14:creationId xmlns:p14="http://schemas.microsoft.com/office/powerpoint/2010/main" val="3504676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34</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Fee Schedule Method</a:t>
            </a:r>
          </a:p>
        </p:txBody>
      </p:sp>
      <p:sp>
        <p:nvSpPr>
          <p:cNvPr id="13" name="TextBox 12"/>
          <p:cNvSpPr txBox="1"/>
          <p:nvPr/>
        </p:nvSpPr>
        <p:spPr>
          <a:xfrm>
            <a:off x="553743" y="1447947"/>
            <a:ext cx="7989366" cy="4816703"/>
          </a:xfrm>
          <a:prstGeom prst="rect">
            <a:avLst/>
          </a:prstGeom>
          <a:noFill/>
        </p:spPr>
        <p:txBody>
          <a:bodyPr wrap="square" rtlCol="0">
            <a:spAutoFit/>
          </a:bodyPr>
          <a:lstStyle/>
          <a:p>
            <a:pPr>
              <a:spcAft>
                <a:spcPts val="600"/>
              </a:spcAft>
            </a:pPr>
            <a:r>
              <a:rPr lang="en-US" sz="2400" b="1" u="sng" dirty="0">
                <a:latin typeface="+mj-lt"/>
                <a:cs typeface="Times New Roman" pitchFamily="18" charset="0"/>
              </a:rPr>
              <a:t>Fee Proposals </a:t>
            </a:r>
          </a:p>
          <a:p>
            <a:pPr marL="457200" indent="-457200">
              <a:spcAft>
                <a:spcPts val="600"/>
              </a:spcAft>
              <a:buFont typeface="Arial" panose="020B0604020202020204" pitchFamily="34" charset="0"/>
              <a:buChar char="•"/>
            </a:pPr>
            <a:r>
              <a:rPr lang="en-US" sz="2400" dirty="0">
                <a:latin typeface="AauxPro OT"/>
              </a:rPr>
              <a:t>Require the consultant to submit EITHER a cost proposal in their own format, OR a cost proposal worksheet supplied by the campus</a:t>
            </a:r>
          </a:p>
          <a:p>
            <a:pPr marL="457200" indent="-457200">
              <a:spcAft>
                <a:spcPts val="600"/>
              </a:spcAft>
              <a:buFont typeface="Arial" panose="020B0604020202020204" pitchFamily="34" charset="0"/>
              <a:buChar char="•"/>
            </a:pPr>
            <a:r>
              <a:rPr lang="en-US" sz="2400" dirty="0">
                <a:latin typeface="AauxPro OT"/>
              </a:rPr>
              <a:t>Recommendation: require the consultant to state the multiplier used in that proposal and complete the OGS Multiplier Calculation Worksheet</a:t>
            </a:r>
          </a:p>
          <a:p>
            <a:pPr marL="457200" indent="-457200">
              <a:spcAft>
                <a:spcPts val="600"/>
              </a:spcAft>
              <a:buFont typeface="Arial" panose="020B0604020202020204" pitchFamily="34" charset="0"/>
              <a:buChar char="•"/>
            </a:pPr>
            <a:r>
              <a:rPr lang="en-US" sz="2400" dirty="0">
                <a:latin typeface="AauxPro OT"/>
              </a:rPr>
              <a:t>Evaluate the cost proposal</a:t>
            </a:r>
          </a:p>
          <a:p>
            <a:pPr marL="914400" lvl="1" indent="-457200">
              <a:spcAft>
                <a:spcPts val="600"/>
              </a:spcAft>
              <a:buFont typeface="Courier New" panose="02070309020205020404" pitchFamily="49" charset="0"/>
              <a:buChar char="o"/>
            </a:pPr>
            <a:r>
              <a:rPr lang="en-US" sz="2000" dirty="0">
                <a:latin typeface="AauxPro OT"/>
              </a:rPr>
              <a:t>Tasks / Design Phases</a:t>
            </a:r>
          </a:p>
          <a:p>
            <a:pPr marL="914400" lvl="1" indent="-457200">
              <a:spcAft>
                <a:spcPts val="600"/>
              </a:spcAft>
              <a:buFont typeface="Courier New" panose="02070309020205020404" pitchFamily="49" charset="0"/>
              <a:buChar char="o"/>
            </a:pPr>
            <a:r>
              <a:rPr lang="en-US" sz="2000" dirty="0">
                <a:latin typeface="AauxPro OT"/>
              </a:rPr>
              <a:t>Hours</a:t>
            </a:r>
          </a:p>
          <a:p>
            <a:pPr marL="914400" lvl="1" indent="-457200">
              <a:spcAft>
                <a:spcPts val="600"/>
              </a:spcAft>
              <a:buFont typeface="Courier New" panose="02070309020205020404" pitchFamily="49" charset="0"/>
              <a:buChar char="o"/>
            </a:pPr>
            <a:r>
              <a:rPr lang="en-US" sz="2000" dirty="0">
                <a:latin typeface="AauxPro OT"/>
              </a:rPr>
              <a:t>Labor Categories </a:t>
            </a:r>
          </a:p>
          <a:p>
            <a:pPr marL="914400" lvl="1" indent="-457200">
              <a:spcAft>
                <a:spcPts val="600"/>
              </a:spcAft>
              <a:buFont typeface="Courier New" panose="02070309020205020404" pitchFamily="49" charset="0"/>
              <a:buChar char="o"/>
            </a:pPr>
            <a:r>
              <a:rPr lang="en-US" sz="2000" dirty="0">
                <a:latin typeface="AauxPro OT"/>
              </a:rPr>
              <a:t>Rates</a:t>
            </a:r>
            <a:endParaRPr lang="en-US" sz="2000" b="1" dirty="0">
              <a:solidFill>
                <a:srgbClr val="1552A6"/>
              </a:solidFill>
              <a:latin typeface="AauxPro OT"/>
            </a:endParaRPr>
          </a:p>
        </p:txBody>
      </p:sp>
    </p:spTree>
    <p:extLst>
      <p:ext uri="{BB962C8B-B14F-4D97-AF65-F5344CB8AC3E}">
        <p14:creationId xmlns:p14="http://schemas.microsoft.com/office/powerpoint/2010/main" val="1071249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35</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Fee Schedule Method</a:t>
            </a:r>
          </a:p>
        </p:txBody>
      </p:sp>
      <p:sp>
        <p:nvSpPr>
          <p:cNvPr id="13" name="TextBox 12"/>
          <p:cNvSpPr txBox="1"/>
          <p:nvPr/>
        </p:nvSpPr>
        <p:spPr>
          <a:xfrm>
            <a:off x="553743" y="1447947"/>
            <a:ext cx="7989366" cy="6894195"/>
          </a:xfrm>
          <a:prstGeom prst="rect">
            <a:avLst/>
          </a:prstGeom>
          <a:noFill/>
        </p:spPr>
        <p:txBody>
          <a:bodyPr wrap="square" rtlCol="0">
            <a:spAutoFit/>
          </a:bodyPr>
          <a:lstStyle/>
          <a:p>
            <a:pPr>
              <a:spcAft>
                <a:spcPts val="600"/>
              </a:spcAft>
            </a:pPr>
            <a:r>
              <a:rPr lang="en-US" sz="2400" b="1" u="sng" dirty="0">
                <a:latin typeface="+mj-lt"/>
                <a:cs typeface="Times New Roman" pitchFamily="18" charset="0"/>
              </a:rPr>
              <a:t>Comparison to the Fund’s Fee Schedule </a:t>
            </a:r>
          </a:p>
          <a:p>
            <a:pPr marL="457200" indent="-457200">
              <a:spcAft>
                <a:spcPts val="600"/>
              </a:spcAft>
              <a:buFont typeface="Arial" panose="020B0604020202020204" pitchFamily="34" charset="0"/>
              <a:buChar char="•"/>
            </a:pPr>
            <a:r>
              <a:rPr lang="en-US" sz="2400" dirty="0">
                <a:latin typeface="AauxPro OT"/>
              </a:rPr>
              <a:t>Enter the estimated construction value and complexity factor into the worksheet </a:t>
            </a:r>
          </a:p>
          <a:p>
            <a:pPr marL="457200" indent="-457200">
              <a:spcAft>
                <a:spcPts val="600"/>
              </a:spcAft>
              <a:buFont typeface="Arial" panose="020B0604020202020204" pitchFamily="34" charset="0"/>
              <a:buChar char="•"/>
            </a:pPr>
            <a:r>
              <a:rPr lang="en-US" sz="2400" dirty="0">
                <a:latin typeface="AauxPro OT"/>
              </a:rPr>
              <a:t>Complexity factors for interior renovations are generally 1.5</a:t>
            </a:r>
          </a:p>
          <a:p>
            <a:pPr marL="914400" lvl="1" indent="-457200">
              <a:spcAft>
                <a:spcPts val="600"/>
              </a:spcAft>
              <a:buFont typeface="Courier New" panose="02070309020205020404" pitchFamily="49" charset="0"/>
              <a:buChar char="o"/>
            </a:pPr>
            <a:r>
              <a:rPr lang="en-US" sz="2400" dirty="0">
                <a:latin typeface="AauxPro OT"/>
              </a:rPr>
              <a:t>OSC may accept complexity factors up to 1.6 on a case-by-case basis. Be prepared to substantiate a higher complexity factor. </a:t>
            </a:r>
          </a:p>
          <a:p>
            <a:pPr marL="457200" indent="-457200">
              <a:spcAft>
                <a:spcPts val="600"/>
              </a:spcAft>
              <a:buFont typeface="Arial" panose="020B0604020202020204" pitchFamily="34" charset="0"/>
              <a:buChar char="•"/>
            </a:pPr>
            <a:r>
              <a:rPr lang="en-US" sz="2400" dirty="0">
                <a:latin typeface="AauxPro OT"/>
              </a:rPr>
              <a:t>Considerations: The SUNY contract does not include Extra Compensation Agreements (ECAs). On some projects, this may impact how well the fee schedule aligns with consultant proposals. </a:t>
            </a:r>
          </a:p>
          <a:p>
            <a:pPr>
              <a:spcAft>
                <a:spcPts val="600"/>
              </a:spcAft>
            </a:pPr>
            <a:endParaRPr lang="en-US" sz="2400" dirty="0">
              <a:latin typeface="AauxPro OT"/>
            </a:endParaRPr>
          </a:p>
          <a:p>
            <a:pPr>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endParaRPr lang="en-US" sz="2000" dirty="0">
              <a:latin typeface="AauxPro OT"/>
            </a:endParaRPr>
          </a:p>
          <a:p>
            <a:endParaRPr lang="en-US" sz="2000" b="1" dirty="0">
              <a:solidFill>
                <a:srgbClr val="1552A6"/>
              </a:solidFill>
              <a:latin typeface="AauxPro OT"/>
            </a:endParaRPr>
          </a:p>
        </p:txBody>
      </p:sp>
    </p:spTree>
    <p:extLst>
      <p:ext uri="{BB962C8B-B14F-4D97-AF65-F5344CB8AC3E}">
        <p14:creationId xmlns:p14="http://schemas.microsoft.com/office/powerpoint/2010/main" val="3966254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36</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Standard Multiplier Method</a:t>
            </a:r>
          </a:p>
        </p:txBody>
      </p:sp>
      <p:sp>
        <p:nvSpPr>
          <p:cNvPr id="3" name="TextBox 2">
            <a:extLst>
              <a:ext uri="{FF2B5EF4-FFF2-40B4-BE49-F238E27FC236}">
                <a16:creationId xmlns:a16="http://schemas.microsoft.com/office/drawing/2014/main" id="{3A7B9296-E96D-0B87-6CC6-E3E2201E5498}"/>
              </a:ext>
            </a:extLst>
          </p:cNvPr>
          <p:cNvSpPr txBox="1"/>
          <p:nvPr/>
        </p:nvSpPr>
        <p:spPr>
          <a:xfrm>
            <a:off x="572950" y="1443591"/>
            <a:ext cx="8161757" cy="4524315"/>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dirty="0">
                <a:latin typeface="AauxPro OT"/>
              </a:rPr>
              <a:t>Require the consultant to submit EITHER a cost proposal in their own format, or a cost proposal worksheet supplied by the campus </a:t>
            </a:r>
          </a:p>
          <a:p>
            <a:pPr marL="457200" indent="-457200">
              <a:spcAft>
                <a:spcPts val="600"/>
              </a:spcAft>
              <a:buFont typeface="Arial" panose="020B0604020202020204" pitchFamily="34" charset="0"/>
              <a:buChar char="•"/>
            </a:pPr>
            <a:r>
              <a:rPr lang="en-US" sz="2400" dirty="0">
                <a:latin typeface="AauxPro OT"/>
              </a:rPr>
              <a:t>Require the Consultant to complete the OGS Multiplier Calculation Worksheet for multipliers more than 2.7</a:t>
            </a:r>
          </a:p>
          <a:p>
            <a:pPr marL="457200" indent="-457200">
              <a:spcAft>
                <a:spcPts val="600"/>
              </a:spcAft>
              <a:buFont typeface="Arial" panose="020B0604020202020204" pitchFamily="34" charset="0"/>
              <a:buChar char="•"/>
            </a:pPr>
            <a:r>
              <a:rPr lang="en-US" sz="2400" dirty="0">
                <a:latin typeface="AauxPro OT"/>
              </a:rPr>
              <a:t>Require a FAR Part 31 Audit for multipliers more than 2.9</a:t>
            </a:r>
          </a:p>
          <a:p>
            <a:pPr marL="457200" indent="-457200">
              <a:spcAft>
                <a:spcPts val="600"/>
              </a:spcAft>
              <a:buFont typeface="Arial" panose="020B0604020202020204" pitchFamily="34" charset="0"/>
              <a:buChar char="•"/>
            </a:pPr>
            <a:endParaRPr lang="en-US" sz="2400" dirty="0">
              <a:latin typeface="AauxPro OT"/>
            </a:endParaRPr>
          </a:p>
          <a:p>
            <a:pPr>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endParaRPr lang="en-US" sz="2000" dirty="0">
              <a:latin typeface="AauxPro OT"/>
            </a:endParaRPr>
          </a:p>
          <a:p>
            <a:endParaRPr lang="en-US" sz="2000" b="1" dirty="0">
              <a:solidFill>
                <a:srgbClr val="1552A6"/>
              </a:solidFill>
              <a:latin typeface="AauxPro OT"/>
            </a:endParaRPr>
          </a:p>
        </p:txBody>
      </p:sp>
    </p:spTree>
    <p:extLst>
      <p:ext uri="{BB962C8B-B14F-4D97-AF65-F5344CB8AC3E}">
        <p14:creationId xmlns:p14="http://schemas.microsoft.com/office/powerpoint/2010/main" val="3044271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37</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Standard Multiplier Method</a:t>
            </a:r>
          </a:p>
        </p:txBody>
      </p:sp>
      <p:sp>
        <p:nvSpPr>
          <p:cNvPr id="13" name="TextBox 12"/>
          <p:cNvSpPr txBox="1"/>
          <p:nvPr/>
        </p:nvSpPr>
        <p:spPr>
          <a:xfrm>
            <a:off x="553743" y="1447947"/>
            <a:ext cx="7989366" cy="6509474"/>
          </a:xfrm>
          <a:prstGeom prst="rect">
            <a:avLst/>
          </a:prstGeom>
          <a:noFill/>
        </p:spPr>
        <p:txBody>
          <a:bodyPr wrap="square" rtlCol="0">
            <a:spAutoFit/>
          </a:bodyPr>
          <a:lstStyle/>
          <a:p>
            <a:pPr>
              <a:spcAft>
                <a:spcPts val="600"/>
              </a:spcAft>
            </a:pPr>
            <a:r>
              <a:rPr lang="en-US" sz="2400" b="1" u="sng" dirty="0">
                <a:latin typeface="+mj-lt"/>
                <a:cs typeface="Times New Roman" pitchFamily="18" charset="0"/>
              </a:rPr>
              <a:t>Fee Proposals </a:t>
            </a:r>
          </a:p>
          <a:p>
            <a:pPr marL="457200" indent="-457200">
              <a:spcAft>
                <a:spcPts val="600"/>
              </a:spcAft>
              <a:buFont typeface="Arial" panose="020B0604020202020204" pitchFamily="34" charset="0"/>
              <a:buChar char="•"/>
            </a:pPr>
            <a:r>
              <a:rPr lang="en-US" sz="2400" dirty="0">
                <a:latin typeface="AauxPro OT"/>
              </a:rPr>
              <a:t>Require the consultant to submit EITHER a cost proposal in their own format, OR a cost proposal worksheet supplied by the campus</a:t>
            </a:r>
          </a:p>
          <a:p>
            <a:pPr marL="457200" indent="-457200">
              <a:spcAft>
                <a:spcPts val="600"/>
              </a:spcAft>
              <a:buFont typeface="Arial" panose="020B0604020202020204" pitchFamily="34" charset="0"/>
              <a:buChar char="•"/>
            </a:pPr>
            <a:r>
              <a:rPr lang="en-US" sz="2400" dirty="0">
                <a:latin typeface="AauxPro OT"/>
              </a:rPr>
              <a:t>Recommendation: require the consultant to state the multiplier used in that proposal </a:t>
            </a:r>
          </a:p>
          <a:p>
            <a:pPr marL="457200" indent="-457200">
              <a:spcAft>
                <a:spcPts val="600"/>
              </a:spcAft>
              <a:buFont typeface="Arial" panose="020B0604020202020204" pitchFamily="34" charset="0"/>
              <a:buChar char="•"/>
            </a:pPr>
            <a:r>
              <a:rPr lang="en-US" sz="2400" dirty="0">
                <a:latin typeface="AauxPro OT"/>
              </a:rPr>
              <a:t>Evaluate the cost proposal</a:t>
            </a:r>
          </a:p>
          <a:p>
            <a:pPr marL="914400" lvl="1" indent="-457200">
              <a:spcAft>
                <a:spcPts val="600"/>
              </a:spcAft>
              <a:buFont typeface="Courier New" panose="02070309020205020404" pitchFamily="49" charset="0"/>
              <a:buChar char="o"/>
            </a:pPr>
            <a:r>
              <a:rPr lang="en-US" sz="2000" dirty="0">
                <a:latin typeface="AauxPro OT"/>
              </a:rPr>
              <a:t>Tasks / Design Phases</a:t>
            </a:r>
          </a:p>
          <a:p>
            <a:pPr marL="914400" lvl="1" indent="-457200">
              <a:spcAft>
                <a:spcPts val="600"/>
              </a:spcAft>
              <a:buFont typeface="Courier New" panose="02070309020205020404" pitchFamily="49" charset="0"/>
              <a:buChar char="o"/>
            </a:pPr>
            <a:r>
              <a:rPr lang="en-US" sz="2000" dirty="0">
                <a:latin typeface="AauxPro OT"/>
              </a:rPr>
              <a:t>Hours</a:t>
            </a:r>
          </a:p>
          <a:p>
            <a:pPr marL="914400" lvl="1" indent="-457200">
              <a:spcAft>
                <a:spcPts val="600"/>
              </a:spcAft>
              <a:buFont typeface="Courier New" panose="02070309020205020404" pitchFamily="49" charset="0"/>
              <a:buChar char="o"/>
            </a:pPr>
            <a:r>
              <a:rPr lang="en-US" sz="2000" dirty="0">
                <a:latin typeface="AauxPro OT"/>
              </a:rPr>
              <a:t>Labor Categories </a:t>
            </a:r>
          </a:p>
          <a:p>
            <a:pPr marL="914400" lvl="1" indent="-457200">
              <a:spcAft>
                <a:spcPts val="600"/>
              </a:spcAft>
              <a:buFont typeface="Courier New" panose="02070309020205020404" pitchFamily="49" charset="0"/>
              <a:buChar char="o"/>
            </a:pPr>
            <a:r>
              <a:rPr lang="en-US" sz="2000" dirty="0">
                <a:latin typeface="AauxPro OT"/>
              </a:rPr>
              <a:t>Rates</a:t>
            </a:r>
          </a:p>
          <a:p>
            <a:pPr>
              <a:spcAft>
                <a:spcPts val="600"/>
              </a:spcAft>
            </a:pPr>
            <a:endParaRPr lang="en-US" sz="2400" dirty="0">
              <a:latin typeface="AauxPro OT"/>
            </a:endParaRPr>
          </a:p>
          <a:p>
            <a:pPr>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endParaRPr lang="en-US" sz="2000" dirty="0">
              <a:latin typeface="AauxPro OT"/>
            </a:endParaRPr>
          </a:p>
          <a:p>
            <a:endParaRPr lang="en-US" sz="2000" b="1" dirty="0">
              <a:solidFill>
                <a:srgbClr val="1552A6"/>
              </a:solidFill>
              <a:latin typeface="AauxPro OT"/>
            </a:endParaRPr>
          </a:p>
        </p:txBody>
      </p:sp>
    </p:spTree>
    <p:extLst>
      <p:ext uri="{BB962C8B-B14F-4D97-AF65-F5344CB8AC3E}">
        <p14:creationId xmlns:p14="http://schemas.microsoft.com/office/powerpoint/2010/main" val="505968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38</a:t>
            </a:fld>
            <a:endParaRPr lang="en-US" dirty="0"/>
          </a:p>
        </p:txBody>
      </p:sp>
      <p:sp>
        <p:nvSpPr>
          <p:cNvPr id="9" name="Rectangle 8">
            <a:extLst>
              <a:ext uri="{FF2B5EF4-FFF2-40B4-BE49-F238E27FC236}">
                <a16:creationId xmlns:a16="http://schemas.microsoft.com/office/drawing/2014/main" id="{7356A964-8392-0B86-4E36-A7FC1DB82AD3}"/>
              </a:ext>
            </a:extLst>
          </p:cNvPr>
          <p:cNvSpPr/>
          <p:nvPr/>
        </p:nvSpPr>
        <p:spPr>
          <a:xfrm>
            <a:off x="1091774" y="1868005"/>
            <a:ext cx="722172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What are multipliers????</a:t>
            </a:r>
          </a:p>
        </p:txBody>
      </p:sp>
      <p:pic>
        <p:nvPicPr>
          <p:cNvPr id="15" name="Picture 14" descr="A group of people standing with their arms crossed&#10;&#10;Description automatically generated">
            <a:extLst>
              <a:ext uri="{FF2B5EF4-FFF2-40B4-BE49-F238E27FC236}">
                <a16:creationId xmlns:a16="http://schemas.microsoft.com/office/drawing/2014/main" id="{49F13FD8-76DB-94E0-75BE-971694E4011C}"/>
              </a:ext>
            </a:extLst>
          </p:cNvPr>
          <p:cNvPicPr>
            <a:picLocks noChangeAspect="1"/>
          </p:cNvPicPr>
          <p:nvPr/>
        </p:nvPicPr>
        <p:blipFill>
          <a:blip r:embed="rId3"/>
          <a:stretch>
            <a:fillRect/>
          </a:stretch>
        </p:blipFill>
        <p:spPr>
          <a:xfrm>
            <a:off x="1611085" y="3370881"/>
            <a:ext cx="5921829" cy="2745575"/>
          </a:xfrm>
          <a:prstGeom prst="rect">
            <a:avLst/>
          </a:prstGeom>
        </p:spPr>
      </p:pic>
    </p:spTree>
    <p:extLst>
      <p:ext uri="{BB962C8B-B14F-4D97-AF65-F5344CB8AC3E}">
        <p14:creationId xmlns:p14="http://schemas.microsoft.com/office/powerpoint/2010/main" val="4207975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39</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Multipliers</a:t>
            </a:r>
          </a:p>
        </p:txBody>
      </p:sp>
      <p:sp>
        <p:nvSpPr>
          <p:cNvPr id="13" name="TextBox 12"/>
          <p:cNvSpPr txBox="1"/>
          <p:nvPr/>
        </p:nvSpPr>
        <p:spPr>
          <a:xfrm>
            <a:off x="553742" y="1134437"/>
            <a:ext cx="8133057" cy="677108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dirty="0">
                <a:latin typeface="+mj-lt"/>
                <a:cs typeface="Times New Roman" pitchFamily="18" charset="0"/>
              </a:rPr>
              <a:t>The Multiplier is the adjustment factor used to represent a firm’s overhead costs and profit, applied to their Direct Labor costs.</a:t>
            </a:r>
          </a:p>
          <a:p>
            <a:pPr marL="457200" indent="-457200">
              <a:spcAft>
                <a:spcPts val="600"/>
              </a:spcAft>
              <a:buFont typeface="Arial" panose="020B0604020202020204" pitchFamily="34" charset="0"/>
              <a:buChar char="•"/>
            </a:pPr>
            <a:r>
              <a:rPr lang="en-US" sz="2400" dirty="0">
                <a:latin typeface="+mj-lt"/>
                <a:cs typeface="Times New Roman" pitchFamily="18" charset="0"/>
              </a:rPr>
              <a:t>Overhead costs – a firm’s INDIRECT labor and operating expenses which are not DIRECTLY billable against a contract (G&amp;A) </a:t>
            </a:r>
          </a:p>
          <a:p>
            <a:pPr marL="914400" lvl="1" indent="-457200">
              <a:buFont typeface="Courier New" panose="02070309020205020404" pitchFamily="49" charset="0"/>
              <a:buChar char="o"/>
            </a:pPr>
            <a:r>
              <a:rPr lang="en-US" dirty="0"/>
              <a:t>Office Expenses – office supplies, maintenance, printing/reproduction</a:t>
            </a:r>
          </a:p>
          <a:p>
            <a:pPr marL="914400" lvl="1" indent="-457200">
              <a:buFont typeface="Courier New" panose="02070309020205020404" pitchFamily="49" charset="0"/>
              <a:buChar char="o"/>
            </a:pPr>
            <a:r>
              <a:rPr lang="en-US" dirty="0"/>
              <a:t>Payroll/Salary expense – Payroll taxes (FICA, UI)</a:t>
            </a:r>
          </a:p>
          <a:p>
            <a:pPr marL="914400" lvl="1" indent="-457200">
              <a:buFont typeface="Courier New" panose="02070309020205020404" pitchFamily="49" charset="0"/>
              <a:buChar char="o"/>
            </a:pPr>
            <a:r>
              <a:rPr lang="en-US" dirty="0"/>
              <a:t>Building Expenses – Utilities, maintenance, building insurance, property tax</a:t>
            </a:r>
          </a:p>
          <a:p>
            <a:pPr marL="914400" lvl="1" indent="-457200">
              <a:buFont typeface="Courier New" panose="02070309020205020404" pitchFamily="49" charset="0"/>
              <a:buChar char="o"/>
            </a:pPr>
            <a:r>
              <a:rPr lang="en-US" dirty="0"/>
              <a:t>Professional Expenses – Professional training/education, professional dues, licensing or registrations, seminars and conventions, bid and proposal costs</a:t>
            </a:r>
          </a:p>
          <a:p>
            <a:pPr marL="914400" lvl="1" indent="-457200">
              <a:buFont typeface="Courier New" panose="02070309020205020404" pitchFamily="49" charset="0"/>
              <a:buChar char="o"/>
            </a:pPr>
            <a:r>
              <a:rPr lang="en-US" dirty="0"/>
              <a:t>Transportation Expenses – Depreciation of company owned vehicles, supplies, maintenance, taxes, registration, insurance</a:t>
            </a:r>
          </a:p>
          <a:p>
            <a:pPr marL="914400" lvl="1" indent="-457200">
              <a:buFont typeface="Courier New" panose="02070309020205020404" pitchFamily="49" charset="0"/>
              <a:buChar char="o"/>
            </a:pPr>
            <a:r>
              <a:rPr lang="en-US" dirty="0"/>
              <a:t>Communication Expenses – Telephones, postage and shipping</a:t>
            </a:r>
          </a:p>
          <a:p>
            <a:pPr marL="914400" lvl="1" indent="-457200">
              <a:buFont typeface="Courier New" panose="02070309020205020404" pitchFamily="49" charset="0"/>
              <a:buChar char="o"/>
            </a:pPr>
            <a:r>
              <a:rPr lang="en-US" dirty="0"/>
              <a:t>Outside Services Expenses – Legal or Accounting expenses; other consultant services expenses</a:t>
            </a:r>
            <a:endParaRPr lang="en-US" sz="2400" dirty="0">
              <a:latin typeface="AauxPro OT"/>
            </a:endParaRPr>
          </a:p>
          <a:p>
            <a:pPr>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endParaRPr lang="en-US" sz="2000" dirty="0">
              <a:latin typeface="AauxPro OT"/>
            </a:endParaRPr>
          </a:p>
          <a:p>
            <a:endParaRPr lang="en-US" sz="2000" b="1" dirty="0">
              <a:solidFill>
                <a:srgbClr val="1552A6"/>
              </a:solidFill>
              <a:latin typeface="AauxPro OT"/>
            </a:endParaRPr>
          </a:p>
        </p:txBody>
      </p:sp>
    </p:spTree>
    <p:extLst>
      <p:ext uri="{BB962C8B-B14F-4D97-AF65-F5344CB8AC3E}">
        <p14:creationId xmlns:p14="http://schemas.microsoft.com/office/powerpoint/2010/main" val="396062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7424" y="326596"/>
            <a:ext cx="7292830" cy="1077218"/>
          </a:xfrm>
          <a:prstGeom prst="rect">
            <a:avLst/>
          </a:prstGeom>
          <a:noFill/>
        </p:spPr>
        <p:txBody>
          <a:bodyPr wrap="square" rtlCol="0">
            <a:spAutoFit/>
          </a:bodyPr>
          <a:lstStyle/>
          <a:p>
            <a:pPr algn="ctr"/>
            <a:r>
              <a:rPr lang="en-US" sz="3200" b="1" dirty="0">
                <a:solidFill>
                  <a:srgbClr val="1552A6"/>
                </a:solidFill>
                <a:latin typeface="AauxPro OT"/>
              </a:rPr>
              <a:t>Campus Let Contracts</a:t>
            </a:r>
          </a:p>
          <a:p>
            <a:pPr algn="ctr"/>
            <a:r>
              <a:rPr lang="en-US" sz="3200" b="1" dirty="0">
                <a:solidFill>
                  <a:srgbClr val="1552A6"/>
                </a:solidFill>
                <a:latin typeface="AauxPro OT"/>
              </a:rPr>
              <a:t>Guidance Documents</a:t>
            </a:r>
          </a:p>
        </p:txBody>
      </p:sp>
      <p:sp>
        <p:nvSpPr>
          <p:cNvPr id="9" name="Date Placeholder 8"/>
          <p:cNvSpPr>
            <a:spLocks noGrp="1"/>
          </p:cNvSpPr>
          <p:nvPr>
            <p:ph type="dt" sz="half" idx="10"/>
          </p:nvPr>
        </p:nvSpPr>
        <p:spPr/>
        <p:txBody>
          <a:bodyPr/>
          <a:lstStyle/>
          <a:p>
            <a:r>
              <a:rPr lang="en-US"/>
              <a:t>Dec 2023</a:t>
            </a:r>
            <a:endParaRPr lang="en-US" dirty="0"/>
          </a:p>
        </p:txBody>
      </p:sp>
      <p:sp>
        <p:nvSpPr>
          <p:cNvPr id="8" name="Footer Placeholder 7"/>
          <p:cNvSpPr>
            <a:spLocks noGrp="1"/>
          </p:cNvSpPr>
          <p:nvPr>
            <p:ph type="ftr" sz="quarter" idx="11"/>
          </p:nvPr>
        </p:nvSpPr>
        <p:spPr/>
        <p:txBody>
          <a:bodyPr/>
          <a:lstStyle/>
          <a:p>
            <a:r>
              <a:rPr lang="en-US"/>
              <a:t>SUNY Office for Capital Facilities</a:t>
            </a:r>
          </a:p>
        </p:txBody>
      </p:sp>
      <p:sp>
        <p:nvSpPr>
          <p:cNvPr id="7" name="Slide Number Placeholder 6"/>
          <p:cNvSpPr>
            <a:spLocks noGrp="1"/>
          </p:cNvSpPr>
          <p:nvPr>
            <p:ph type="sldNum" sz="quarter" idx="12"/>
          </p:nvPr>
        </p:nvSpPr>
        <p:spPr/>
        <p:txBody>
          <a:bodyPr/>
          <a:lstStyle/>
          <a:p>
            <a:fld id="{33D82B13-F593-224D-BA00-C18C518B326E}" type="slidenum">
              <a:rPr lang="en-US" smtClean="0"/>
              <a:pPr/>
              <a:t>4</a:t>
            </a:fld>
            <a:endParaRPr lang="en-US" dirty="0"/>
          </a:p>
        </p:txBody>
      </p:sp>
      <p:sp>
        <p:nvSpPr>
          <p:cNvPr id="11" name="TextBox 10"/>
          <p:cNvSpPr txBox="1"/>
          <p:nvPr/>
        </p:nvSpPr>
        <p:spPr>
          <a:xfrm>
            <a:off x="303120" y="1400212"/>
            <a:ext cx="8825889" cy="4958345"/>
          </a:xfrm>
          <a:prstGeom prst="rect">
            <a:avLst/>
          </a:prstGeom>
          <a:noFill/>
        </p:spPr>
        <p:txBody>
          <a:bodyPr wrap="square" numCol="2" rtlCol="0">
            <a:spAutoFit/>
          </a:bodyPr>
          <a:lstStyle/>
          <a:p>
            <a:pPr lvl="1" indent="-457200">
              <a:spcAft>
                <a:spcPts val="600"/>
              </a:spcAft>
              <a:buFont typeface="Wingdings" panose="05000000000000000000" pitchFamily="2" charset="2"/>
              <a:buChar char="v"/>
            </a:pPr>
            <a:r>
              <a:rPr lang="en-US" sz="2200" dirty="0">
                <a:cs typeface="Times New Roman" pitchFamily="18" charset="0"/>
              </a:rPr>
              <a:t>CLC-1 Construction Bonds</a:t>
            </a:r>
          </a:p>
          <a:p>
            <a:pPr lvl="1" indent="-457200">
              <a:spcAft>
                <a:spcPts val="600"/>
              </a:spcAft>
              <a:buFont typeface="Wingdings" panose="05000000000000000000" pitchFamily="2" charset="2"/>
              <a:buChar char="v"/>
            </a:pPr>
            <a:r>
              <a:rPr lang="en-US" sz="2200" dirty="0">
                <a:cs typeface="Times New Roman" pitchFamily="18" charset="0"/>
              </a:rPr>
              <a:t>CLC-2 Temporary Services</a:t>
            </a:r>
          </a:p>
          <a:p>
            <a:pPr lvl="1" indent="-457200">
              <a:spcAft>
                <a:spcPts val="600"/>
              </a:spcAft>
              <a:buFont typeface="Wingdings" panose="05000000000000000000" pitchFamily="2" charset="2"/>
              <a:buChar char="v"/>
            </a:pPr>
            <a:r>
              <a:rPr lang="en-US" sz="2200" dirty="0">
                <a:cs typeface="Times New Roman" pitchFamily="18" charset="0"/>
              </a:rPr>
              <a:t>CLC-3 Construction Authority</a:t>
            </a:r>
          </a:p>
          <a:p>
            <a:pPr lvl="1" indent="-457200">
              <a:spcAft>
                <a:spcPts val="600"/>
              </a:spcAft>
              <a:buFont typeface="Wingdings" panose="05000000000000000000" pitchFamily="2" charset="2"/>
              <a:buChar char="v"/>
            </a:pPr>
            <a:r>
              <a:rPr lang="en-US" sz="2200" dirty="0">
                <a:cs typeface="Times New Roman" pitchFamily="18" charset="0"/>
              </a:rPr>
              <a:t>CLC-4 Contract Threshold Chart</a:t>
            </a:r>
          </a:p>
          <a:p>
            <a:pPr lvl="1" indent="-457200">
              <a:spcAft>
                <a:spcPts val="600"/>
              </a:spcAft>
              <a:buFont typeface="Wingdings" panose="05000000000000000000" pitchFamily="2" charset="2"/>
              <a:buChar char="v"/>
            </a:pPr>
            <a:r>
              <a:rPr lang="en-US" sz="2200" dirty="0">
                <a:cs typeface="Times New Roman" pitchFamily="18" charset="0"/>
              </a:rPr>
              <a:t>CLC-5 Division of Budget Approval B-1184</a:t>
            </a:r>
          </a:p>
          <a:p>
            <a:pPr lvl="1" indent="-457200">
              <a:spcAft>
                <a:spcPts val="600"/>
              </a:spcAft>
              <a:buFont typeface="Wingdings" panose="05000000000000000000" pitchFamily="2" charset="2"/>
              <a:buChar char="v"/>
            </a:pPr>
            <a:r>
              <a:rPr lang="en-US" sz="2200" dirty="0">
                <a:cs typeface="Times New Roman" pitchFamily="18" charset="0"/>
              </a:rPr>
              <a:t>CLC-6 Debriefing</a:t>
            </a:r>
          </a:p>
          <a:p>
            <a:pPr lvl="1" indent="-457200">
              <a:spcAft>
                <a:spcPts val="600"/>
              </a:spcAft>
              <a:buFont typeface="Wingdings" panose="05000000000000000000" pitchFamily="2" charset="2"/>
              <a:buChar char="v"/>
            </a:pPr>
            <a:r>
              <a:rPr lang="en-US" sz="2200" dirty="0">
                <a:cs typeface="Times New Roman" pitchFamily="18" charset="0"/>
              </a:rPr>
              <a:t>CLC-7 Single/Sole Source, Specific Allowances</a:t>
            </a:r>
          </a:p>
          <a:p>
            <a:pPr lvl="1" indent="-457200">
              <a:spcAft>
                <a:spcPts val="600"/>
              </a:spcAft>
              <a:buFont typeface="Wingdings" panose="05000000000000000000" pitchFamily="2" charset="2"/>
              <a:buChar char="v"/>
            </a:pPr>
            <a:r>
              <a:rPr lang="en-US" sz="2200" dirty="0">
                <a:cs typeface="Times New Roman" pitchFamily="18" charset="0"/>
              </a:rPr>
              <a:t>CLC-8 Field Orders </a:t>
            </a:r>
          </a:p>
          <a:p>
            <a:pPr lvl="1" indent="-457200">
              <a:spcAft>
                <a:spcPts val="600"/>
              </a:spcAft>
              <a:buFont typeface="Wingdings" panose="05000000000000000000" pitchFamily="2" charset="2"/>
              <a:buChar char="v"/>
            </a:pPr>
            <a:r>
              <a:rPr lang="en-US" sz="2200" dirty="0">
                <a:cs typeface="Times New Roman" pitchFamily="18" charset="0"/>
              </a:rPr>
              <a:t>CLC-9 Furniture, Fixtures and Equipment </a:t>
            </a:r>
          </a:p>
          <a:p>
            <a:pPr lvl="1" indent="-457200">
              <a:spcAft>
                <a:spcPts val="600"/>
              </a:spcAft>
              <a:buFont typeface="Wingdings" panose="05000000000000000000" pitchFamily="2" charset="2"/>
              <a:buChar char="v"/>
            </a:pPr>
            <a:r>
              <a:rPr lang="en-US" sz="2200" dirty="0">
                <a:cs typeface="Times New Roman" pitchFamily="18" charset="0"/>
              </a:rPr>
              <a:t>CLC-10 Insurance Limits</a:t>
            </a:r>
          </a:p>
          <a:p>
            <a:pPr lvl="1" indent="-457200">
              <a:spcAft>
                <a:spcPts val="600"/>
              </a:spcAft>
              <a:buFont typeface="Wingdings" panose="05000000000000000000" pitchFamily="2" charset="2"/>
              <a:buChar char="v"/>
            </a:pPr>
            <a:r>
              <a:rPr lang="en-US" sz="2200" dirty="0">
                <a:cs typeface="Times New Roman" pitchFamily="18" charset="0"/>
              </a:rPr>
              <a:t>CLC-11 Approval of Real Property Transactions</a:t>
            </a:r>
          </a:p>
          <a:p>
            <a:pPr lvl="1" indent="-457200">
              <a:spcAft>
                <a:spcPts val="600"/>
              </a:spcAft>
              <a:buFont typeface="Wingdings" panose="05000000000000000000" pitchFamily="2" charset="2"/>
              <a:buChar char="v"/>
            </a:pPr>
            <a:r>
              <a:rPr lang="en-US" sz="2200" dirty="0">
                <a:cs typeface="Times New Roman" pitchFamily="18" charset="0"/>
              </a:rPr>
              <a:t>CLC-12 Telecommunications Site Manager Agreement </a:t>
            </a:r>
          </a:p>
          <a:p>
            <a:pPr lvl="1" indent="-457200">
              <a:spcAft>
                <a:spcPts val="600"/>
              </a:spcAft>
              <a:buFont typeface="Wingdings" panose="05000000000000000000" pitchFamily="2" charset="2"/>
              <a:buChar char="v"/>
            </a:pPr>
            <a:r>
              <a:rPr lang="en-US" sz="2200" dirty="0">
                <a:cs typeface="Times New Roman" pitchFamily="18" charset="0"/>
              </a:rPr>
              <a:t>CLC-13 Facilities Procurement Purchase and Install and Service Contracts</a:t>
            </a:r>
          </a:p>
          <a:p>
            <a:pPr lvl="1" indent="-457200">
              <a:spcAft>
                <a:spcPts val="600"/>
              </a:spcAft>
              <a:buFont typeface="Wingdings" panose="05000000000000000000" pitchFamily="2" charset="2"/>
              <a:buChar char="v"/>
            </a:pPr>
            <a:r>
              <a:rPr lang="en-US" sz="2200" dirty="0">
                <a:cs typeface="Times New Roman" pitchFamily="18" charset="0"/>
              </a:rPr>
              <a:t>CLC-14 Leases and Revocable Permits</a:t>
            </a:r>
          </a:p>
        </p:txBody>
      </p:sp>
      <p:sp>
        <p:nvSpPr>
          <p:cNvPr id="10" name="Rectangle 9">
            <a:extLst>
              <a:ext uri="{FF2B5EF4-FFF2-40B4-BE49-F238E27FC236}">
                <a16:creationId xmlns:a16="http://schemas.microsoft.com/office/drawing/2014/main" id="{F5C929E1-C550-4093-A884-C2C7D0A3469F}"/>
              </a:ext>
            </a:extLst>
          </p:cNvPr>
          <p:cNvSpPr/>
          <p:nvPr/>
        </p:nvSpPr>
        <p:spPr>
          <a:xfrm>
            <a:off x="3918678" y="5457788"/>
            <a:ext cx="5269043" cy="461665"/>
          </a:xfrm>
          <a:prstGeom prst="rect">
            <a:avLst/>
          </a:prstGeom>
        </p:spPr>
        <p:txBody>
          <a:bodyPr wrap="square">
            <a:spAutoFit/>
          </a:bodyPr>
          <a:lstStyle/>
          <a:p>
            <a:pPr algn="ctr"/>
            <a:r>
              <a:rPr lang="en-US" sz="2400" b="1" dirty="0">
                <a:solidFill>
                  <a:srgbClr val="1552A6"/>
                </a:solidFill>
                <a:latin typeface="Times New Roman" pitchFamily="18" charset="0"/>
                <a:cs typeface="Times New Roman" pitchFamily="18" charset="0"/>
                <a:hlinkClick r:id="rId3"/>
              </a:rPr>
              <a:t>Visit our Website</a:t>
            </a:r>
            <a:endParaRPr lang="en-US" sz="2400" b="1" dirty="0">
              <a:solidFill>
                <a:srgbClr val="1552A6"/>
              </a:solidFill>
              <a:latin typeface="Times New Roman" pitchFamily="18" charset="0"/>
              <a:cs typeface="Times New Roman" pitchFamily="18" charset="0"/>
            </a:endParaRPr>
          </a:p>
        </p:txBody>
      </p:sp>
    </p:spTree>
    <p:extLst>
      <p:ext uri="{BB962C8B-B14F-4D97-AF65-F5344CB8AC3E}">
        <p14:creationId xmlns:p14="http://schemas.microsoft.com/office/powerpoint/2010/main" val="3365891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40</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Multipliers</a:t>
            </a:r>
          </a:p>
        </p:txBody>
      </p:sp>
      <p:sp>
        <p:nvSpPr>
          <p:cNvPr id="13" name="TextBox 12"/>
          <p:cNvSpPr txBox="1"/>
          <p:nvPr/>
        </p:nvSpPr>
        <p:spPr>
          <a:xfrm>
            <a:off x="572950" y="1323050"/>
            <a:ext cx="8133057" cy="4785926"/>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dirty="0">
                <a:latin typeface="+mj-lt"/>
                <a:cs typeface="Times New Roman" pitchFamily="18" charset="0"/>
              </a:rPr>
              <a:t>Overhead multipliers are calculated as a percentage of a firm’s overhead costs divided by the direct labor cost </a:t>
            </a:r>
          </a:p>
          <a:p>
            <a:pPr>
              <a:spcAft>
                <a:spcPts val="600"/>
              </a:spcAft>
            </a:pPr>
            <a:endParaRPr lang="en-US" sz="2400" u="sng" dirty="0">
              <a:latin typeface="+mj-lt"/>
              <a:cs typeface="Times New Roman" pitchFamily="18" charset="0"/>
            </a:endParaRPr>
          </a:p>
          <a:p>
            <a:pPr>
              <a:spcAft>
                <a:spcPts val="600"/>
              </a:spcAft>
            </a:pPr>
            <a:r>
              <a:rPr lang="en-US" sz="2400" dirty="0">
                <a:latin typeface="+mj-lt"/>
                <a:cs typeface="Times New Roman" pitchFamily="18" charset="0"/>
              </a:rPr>
              <a:t>	Example: </a:t>
            </a:r>
          </a:p>
          <a:p>
            <a:pPr lvl="1">
              <a:spcAft>
                <a:spcPts val="600"/>
              </a:spcAft>
            </a:pPr>
            <a:r>
              <a:rPr lang="en-US" sz="2400" dirty="0">
                <a:latin typeface="+mj-lt"/>
                <a:cs typeface="Times New Roman" pitchFamily="18" charset="0"/>
              </a:rPr>
              <a:t>Direct Labor Expense Total: 	$1,350,000  =  1 </a:t>
            </a:r>
            <a:r>
              <a:rPr lang="en-US" sz="1600" dirty="0">
                <a:latin typeface="+mj-lt"/>
                <a:cs typeface="Times New Roman" pitchFamily="18" charset="0"/>
              </a:rPr>
              <a:t>direct multiplier </a:t>
            </a:r>
            <a:endParaRPr lang="en-US" sz="3200" dirty="0">
              <a:latin typeface="+mj-lt"/>
              <a:cs typeface="Times New Roman" pitchFamily="18" charset="0"/>
            </a:endParaRPr>
          </a:p>
          <a:p>
            <a:pPr>
              <a:spcAft>
                <a:spcPts val="600"/>
              </a:spcAft>
            </a:pPr>
            <a:endParaRPr lang="en-US" sz="2400" i="1" dirty="0">
              <a:latin typeface="+mj-lt"/>
              <a:cs typeface="Times New Roman" pitchFamily="18" charset="0"/>
            </a:endParaRPr>
          </a:p>
          <a:p>
            <a:pPr lvl="1">
              <a:spcAft>
                <a:spcPts val="600"/>
              </a:spcAft>
            </a:pPr>
            <a:r>
              <a:rPr lang="en-US" sz="2400" u="sng" dirty="0">
                <a:latin typeface="+mj-lt"/>
                <a:cs typeface="Times New Roman" pitchFamily="18" charset="0"/>
              </a:rPr>
              <a:t>Indirect Labor/Op Exp Total: 	$2,000,000 </a:t>
            </a:r>
          </a:p>
          <a:p>
            <a:pPr lvl="1">
              <a:spcAft>
                <a:spcPts val="600"/>
              </a:spcAft>
            </a:pPr>
            <a:r>
              <a:rPr lang="en-US" sz="2400" dirty="0">
                <a:latin typeface="+mj-lt"/>
                <a:cs typeface="Times New Roman" pitchFamily="18" charset="0"/>
              </a:rPr>
              <a:t>Direct Labor Expense Total: 	$1,350,000  = 1.48 </a:t>
            </a:r>
            <a:r>
              <a:rPr lang="en-US" sz="1400" dirty="0">
                <a:latin typeface="+mj-lt"/>
                <a:cs typeface="Times New Roman" pitchFamily="18" charset="0"/>
              </a:rPr>
              <a:t>indirect multiplier </a:t>
            </a:r>
          </a:p>
          <a:p>
            <a:pPr>
              <a:spcAft>
                <a:spcPts val="600"/>
              </a:spcAft>
            </a:pPr>
            <a:r>
              <a:rPr lang="en-US" sz="2400" dirty="0">
                <a:latin typeface="+mj-lt"/>
                <a:cs typeface="Times New Roman" pitchFamily="18" charset="0"/>
              </a:rPr>
              <a:t>	</a:t>
            </a:r>
          </a:p>
          <a:p>
            <a:pPr lvl="1">
              <a:spcAft>
                <a:spcPts val="600"/>
              </a:spcAft>
            </a:pPr>
            <a:r>
              <a:rPr lang="en-US" sz="2400" dirty="0">
                <a:latin typeface="+mj-lt"/>
                <a:cs typeface="Times New Roman" pitchFamily="18" charset="0"/>
              </a:rPr>
              <a:t>Multipliers = 1.0 + 1.48			</a:t>
            </a:r>
            <a:r>
              <a:rPr lang="en-US" sz="2400" b="1" dirty="0">
                <a:latin typeface="+mj-lt"/>
                <a:cs typeface="Times New Roman" pitchFamily="18" charset="0"/>
              </a:rPr>
              <a:t>=2.48 Base OH multiplier</a:t>
            </a:r>
            <a:endParaRPr lang="en-US" sz="2000" dirty="0">
              <a:latin typeface="AauxPro OT"/>
            </a:endParaRPr>
          </a:p>
          <a:p>
            <a:endParaRPr lang="en-US" sz="2000" b="1" dirty="0">
              <a:solidFill>
                <a:srgbClr val="1552A6"/>
              </a:solidFill>
              <a:latin typeface="AauxPro OT"/>
            </a:endParaRPr>
          </a:p>
        </p:txBody>
      </p:sp>
    </p:spTree>
    <p:extLst>
      <p:ext uri="{BB962C8B-B14F-4D97-AF65-F5344CB8AC3E}">
        <p14:creationId xmlns:p14="http://schemas.microsoft.com/office/powerpoint/2010/main" val="3376039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41</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Multipliers</a:t>
            </a:r>
          </a:p>
        </p:txBody>
      </p:sp>
      <p:sp>
        <p:nvSpPr>
          <p:cNvPr id="13" name="TextBox 12"/>
          <p:cNvSpPr txBox="1"/>
          <p:nvPr/>
        </p:nvSpPr>
        <p:spPr>
          <a:xfrm>
            <a:off x="553742" y="1134437"/>
            <a:ext cx="8133057" cy="6463308"/>
          </a:xfrm>
          <a:prstGeom prst="rect">
            <a:avLst/>
          </a:prstGeom>
          <a:noFill/>
        </p:spPr>
        <p:txBody>
          <a:bodyPr wrap="square" rtlCol="0">
            <a:spAutoFit/>
          </a:bodyPr>
          <a:lstStyle/>
          <a:p>
            <a:pPr>
              <a:spcAft>
                <a:spcPts val="600"/>
              </a:spcAft>
            </a:pPr>
            <a:endParaRPr lang="en-US" sz="2400" dirty="0">
              <a:latin typeface="+mj-lt"/>
              <a:cs typeface="Times New Roman" pitchFamily="18" charset="0"/>
            </a:endParaRPr>
          </a:p>
          <a:p>
            <a:pPr>
              <a:spcAft>
                <a:spcPts val="600"/>
              </a:spcAft>
            </a:pPr>
            <a:r>
              <a:rPr lang="en-US" sz="2400" dirty="0">
                <a:latin typeface="+mj-lt"/>
                <a:cs typeface="Times New Roman" pitchFamily="18" charset="0"/>
              </a:rPr>
              <a:t>	Profit is the firm’s financial gain and is a component of the 	multiplier. </a:t>
            </a:r>
          </a:p>
          <a:p>
            <a:pPr lvl="1">
              <a:spcAft>
                <a:spcPts val="600"/>
              </a:spcAft>
            </a:pPr>
            <a:endParaRPr lang="en-US" sz="2400" i="1" dirty="0">
              <a:cs typeface="Times New Roman" pitchFamily="18" charset="0"/>
            </a:endParaRPr>
          </a:p>
          <a:p>
            <a:pPr lvl="3">
              <a:spcAft>
                <a:spcPts val="600"/>
              </a:spcAft>
            </a:pPr>
            <a:r>
              <a:rPr lang="en-US" sz="2400" i="1" dirty="0">
                <a:cs typeface="Times New Roman" pitchFamily="18" charset="0"/>
              </a:rPr>
              <a:t>Example: </a:t>
            </a:r>
          </a:p>
          <a:p>
            <a:pPr lvl="3">
              <a:spcAft>
                <a:spcPts val="600"/>
              </a:spcAft>
            </a:pPr>
            <a:r>
              <a:rPr lang="en-US" sz="2000" dirty="0">
                <a:latin typeface="+mj-lt"/>
                <a:cs typeface="Times New Roman" pitchFamily="18" charset="0"/>
              </a:rPr>
              <a:t>Base OH Multiplier 				2.48</a:t>
            </a:r>
          </a:p>
          <a:p>
            <a:pPr lvl="3">
              <a:spcAft>
                <a:spcPts val="600"/>
              </a:spcAft>
            </a:pPr>
            <a:r>
              <a:rPr lang="en-US" sz="2000" dirty="0">
                <a:latin typeface="+mj-lt"/>
                <a:cs typeface="Times New Roman" pitchFamily="18" charset="0"/>
              </a:rPr>
              <a:t>Profit % 							15%</a:t>
            </a:r>
          </a:p>
          <a:p>
            <a:pPr lvl="3">
              <a:spcAft>
                <a:spcPts val="600"/>
              </a:spcAft>
            </a:pPr>
            <a:r>
              <a:rPr lang="en-US" sz="2000" dirty="0">
                <a:latin typeface="+mj-lt"/>
                <a:cs typeface="Times New Roman" pitchFamily="18" charset="0"/>
              </a:rPr>
              <a:t>Profit as a Multiplier (2.48*.15) =	0.37</a:t>
            </a:r>
          </a:p>
          <a:p>
            <a:pPr lvl="3">
              <a:spcAft>
                <a:spcPts val="600"/>
              </a:spcAft>
            </a:pPr>
            <a:endParaRPr lang="en-US" sz="2000" dirty="0">
              <a:latin typeface="+mj-lt"/>
              <a:cs typeface="Times New Roman" pitchFamily="18" charset="0"/>
            </a:endParaRPr>
          </a:p>
          <a:p>
            <a:pPr lvl="3">
              <a:spcAft>
                <a:spcPts val="600"/>
              </a:spcAft>
            </a:pPr>
            <a:r>
              <a:rPr lang="en-US" sz="2000" dirty="0">
                <a:latin typeface="+mj-lt"/>
                <a:cs typeface="Times New Roman" pitchFamily="18" charset="0"/>
              </a:rPr>
              <a:t>Total Multiplier (2.48+.37) =		2.85</a:t>
            </a:r>
          </a:p>
          <a:p>
            <a:pPr lvl="3">
              <a:spcAft>
                <a:spcPts val="600"/>
              </a:spcAft>
            </a:pPr>
            <a:endParaRPr lang="en-US" sz="2400" dirty="0">
              <a:latin typeface="+mj-lt"/>
              <a:cs typeface="Times New Roman" pitchFamily="18" charset="0"/>
            </a:endParaRPr>
          </a:p>
          <a:p>
            <a:endParaRPr lang="en-US" sz="2000" dirty="0">
              <a:latin typeface="AauxPro OT"/>
            </a:endParaRPr>
          </a:p>
          <a:p>
            <a:endParaRPr lang="en-US" sz="2000" dirty="0">
              <a:latin typeface="AauxPro OT"/>
            </a:endParaRPr>
          </a:p>
          <a:p>
            <a:pPr lvl="1">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endParaRPr lang="en-US" sz="2000" dirty="0">
              <a:latin typeface="AauxPro OT"/>
            </a:endParaRPr>
          </a:p>
          <a:p>
            <a:endParaRPr lang="en-US" sz="2000" b="1" dirty="0">
              <a:solidFill>
                <a:srgbClr val="1552A6"/>
              </a:solidFill>
              <a:latin typeface="AauxPro OT"/>
            </a:endParaRPr>
          </a:p>
        </p:txBody>
      </p:sp>
      <p:sp>
        <p:nvSpPr>
          <p:cNvPr id="8" name="Oval 7">
            <a:extLst>
              <a:ext uri="{FF2B5EF4-FFF2-40B4-BE49-F238E27FC236}">
                <a16:creationId xmlns:a16="http://schemas.microsoft.com/office/drawing/2014/main" id="{CAEA50EB-B14D-4757-A451-61E74E3584DA}"/>
              </a:ext>
            </a:extLst>
          </p:cNvPr>
          <p:cNvSpPr/>
          <p:nvPr/>
        </p:nvSpPr>
        <p:spPr>
          <a:xfrm>
            <a:off x="5146764" y="4706692"/>
            <a:ext cx="1502229" cy="62338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557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42</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Multipliers</a:t>
            </a:r>
          </a:p>
        </p:txBody>
      </p:sp>
      <p:sp>
        <p:nvSpPr>
          <p:cNvPr id="13" name="TextBox 12"/>
          <p:cNvSpPr txBox="1"/>
          <p:nvPr/>
        </p:nvSpPr>
        <p:spPr>
          <a:xfrm>
            <a:off x="572950" y="1323050"/>
            <a:ext cx="8133057" cy="1585049"/>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dirty="0">
                <a:latin typeface="+mj-lt"/>
                <a:cs typeface="Times New Roman" pitchFamily="18" charset="0"/>
              </a:rPr>
              <a:t>Allowable vs. Unallowable Indirect Expenses are specified under the Federal Acquisition Regulations (FAR) Part 31 Contract Cost Principles and Procedures (</a:t>
            </a:r>
            <a:r>
              <a:rPr lang="en-US" sz="2400" dirty="0">
                <a:latin typeface="+mj-lt"/>
                <a:cs typeface="Times New Roman" pitchFamily="18" charset="0"/>
                <a:hlinkClick r:id="rId3"/>
              </a:rPr>
              <a:t>available online</a:t>
            </a:r>
            <a:r>
              <a:rPr lang="en-US" sz="2400" dirty="0">
                <a:latin typeface="+mj-lt"/>
                <a:cs typeface="Times New Roman" pitchFamily="18" charset="0"/>
              </a:rPr>
              <a:t>)</a:t>
            </a:r>
          </a:p>
          <a:p>
            <a:endParaRPr lang="en-US" sz="2000" b="1" dirty="0">
              <a:solidFill>
                <a:srgbClr val="1552A6"/>
              </a:solidFill>
              <a:latin typeface="AauxPro OT"/>
            </a:endParaRPr>
          </a:p>
        </p:txBody>
      </p:sp>
    </p:spTree>
    <p:extLst>
      <p:ext uri="{BB962C8B-B14F-4D97-AF65-F5344CB8AC3E}">
        <p14:creationId xmlns:p14="http://schemas.microsoft.com/office/powerpoint/2010/main" val="497277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43</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Negotiating Multipliers</a:t>
            </a:r>
          </a:p>
        </p:txBody>
      </p:sp>
      <p:sp>
        <p:nvSpPr>
          <p:cNvPr id="13" name="TextBox 12"/>
          <p:cNvSpPr txBox="1"/>
          <p:nvPr/>
        </p:nvSpPr>
        <p:spPr>
          <a:xfrm>
            <a:off x="553742" y="1323050"/>
            <a:ext cx="8133057" cy="4462760"/>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dirty="0">
                <a:latin typeface="+mj-lt"/>
                <a:cs typeface="Times New Roman" pitchFamily="18" charset="0"/>
              </a:rPr>
              <a:t>Multiplier of 2.7 or less</a:t>
            </a:r>
          </a:p>
          <a:p>
            <a:pPr marL="914400" lvl="1" indent="-457200">
              <a:spcAft>
                <a:spcPts val="600"/>
              </a:spcAft>
              <a:buFont typeface="Arial" panose="020B0604020202020204" pitchFamily="34" charset="0"/>
              <a:buChar char="•"/>
            </a:pPr>
            <a:r>
              <a:rPr lang="en-US" sz="2200" dirty="0">
                <a:latin typeface="+mj-lt"/>
                <a:cs typeface="Times New Roman" pitchFamily="18" charset="0"/>
              </a:rPr>
              <a:t>No substantiation required</a:t>
            </a:r>
          </a:p>
          <a:p>
            <a:pPr lvl="1">
              <a:spcAft>
                <a:spcPts val="600"/>
              </a:spcAft>
            </a:pPr>
            <a:endParaRPr lang="en-US" sz="2200" dirty="0">
              <a:latin typeface="+mj-lt"/>
              <a:cs typeface="Times New Roman" pitchFamily="18" charset="0"/>
            </a:endParaRPr>
          </a:p>
          <a:p>
            <a:pPr marL="457200" indent="-457200">
              <a:spcAft>
                <a:spcPts val="600"/>
              </a:spcAft>
              <a:buFont typeface="Arial" panose="020B0604020202020204" pitchFamily="34" charset="0"/>
              <a:buChar char="•"/>
            </a:pPr>
            <a:r>
              <a:rPr lang="en-US" sz="2400" dirty="0">
                <a:latin typeface="+mj-lt"/>
                <a:cs typeface="Times New Roman" pitchFamily="18" charset="0"/>
              </a:rPr>
              <a:t>Multipliers &gt;2.70 but </a:t>
            </a:r>
            <a:r>
              <a:rPr lang="en-US" sz="2400" u="sng" dirty="0">
                <a:latin typeface="+mj-lt"/>
                <a:cs typeface="Times New Roman" pitchFamily="18" charset="0"/>
              </a:rPr>
              <a:t>&lt;</a:t>
            </a:r>
            <a:r>
              <a:rPr lang="en-US" sz="2400" dirty="0">
                <a:latin typeface="+mj-lt"/>
                <a:cs typeface="Times New Roman" pitchFamily="18" charset="0"/>
              </a:rPr>
              <a:t>2.90</a:t>
            </a:r>
          </a:p>
          <a:p>
            <a:pPr marL="914400" lvl="1" indent="-457200">
              <a:spcAft>
                <a:spcPts val="600"/>
              </a:spcAft>
              <a:buFont typeface="Arial" panose="020B0604020202020204" pitchFamily="34" charset="0"/>
              <a:buChar char="•"/>
            </a:pPr>
            <a:r>
              <a:rPr lang="en-US" sz="2200" dirty="0">
                <a:latin typeface="+mj-lt"/>
                <a:cs typeface="Times New Roman" pitchFamily="18" charset="0"/>
              </a:rPr>
              <a:t>Require the OGS Multiplier Calculation Form (BDC 3) including annotated financials to support the firm’s entries</a:t>
            </a:r>
          </a:p>
          <a:p>
            <a:pPr marL="914400" lvl="1" indent="-457200">
              <a:spcAft>
                <a:spcPts val="600"/>
              </a:spcAft>
              <a:buFont typeface="Arial" panose="020B0604020202020204" pitchFamily="34" charset="0"/>
              <a:buChar char="•"/>
            </a:pPr>
            <a:r>
              <a:rPr lang="en-US" sz="2200" dirty="0">
                <a:latin typeface="+mj-lt"/>
                <a:cs typeface="Times New Roman" pitchFamily="18" charset="0"/>
              </a:rPr>
              <a:t>Review the OGS Multiplier Calculation form and annotated financials </a:t>
            </a:r>
          </a:p>
          <a:p>
            <a:pPr marL="914400" lvl="1" indent="-457200">
              <a:spcAft>
                <a:spcPts val="600"/>
              </a:spcAft>
              <a:buFont typeface="Arial" panose="020B0604020202020204" pitchFamily="34" charset="0"/>
              <a:buChar char="•"/>
            </a:pPr>
            <a:r>
              <a:rPr lang="en-US" sz="2200" dirty="0">
                <a:latin typeface="+mj-lt"/>
                <a:cs typeface="Times New Roman" pitchFamily="18" charset="0"/>
              </a:rPr>
              <a:t>Profit is not allowed beyond 15%. </a:t>
            </a:r>
          </a:p>
          <a:p>
            <a:pPr marL="914400" lvl="1" indent="-457200">
              <a:spcAft>
                <a:spcPts val="600"/>
              </a:spcAft>
              <a:buFont typeface="Arial" panose="020B0604020202020204" pitchFamily="34" charset="0"/>
              <a:buChar char="•"/>
            </a:pPr>
            <a:r>
              <a:rPr lang="en-US" sz="2200" dirty="0">
                <a:latin typeface="+mj-lt"/>
                <a:cs typeface="Times New Roman" pitchFamily="18" charset="0"/>
              </a:rPr>
              <a:t>Conduct negotiations as applicable with the firm. </a:t>
            </a:r>
          </a:p>
          <a:p>
            <a:pPr marL="914400" lvl="1" indent="-457200">
              <a:spcAft>
                <a:spcPts val="600"/>
              </a:spcAft>
              <a:buFont typeface="Arial" panose="020B0604020202020204" pitchFamily="34" charset="0"/>
              <a:buChar char="•"/>
            </a:pPr>
            <a:endParaRPr lang="en-US" sz="2000" dirty="0">
              <a:latin typeface="+mj-lt"/>
              <a:cs typeface="Times New Roman" pitchFamily="18" charset="0"/>
            </a:endParaRPr>
          </a:p>
        </p:txBody>
      </p:sp>
    </p:spTree>
    <p:extLst>
      <p:ext uri="{BB962C8B-B14F-4D97-AF65-F5344CB8AC3E}">
        <p14:creationId xmlns:p14="http://schemas.microsoft.com/office/powerpoint/2010/main" val="2113505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44</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Negotiating Multipliers</a:t>
            </a:r>
          </a:p>
        </p:txBody>
      </p:sp>
      <p:sp>
        <p:nvSpPr>
          <p:cNvPr id="13" name="TextBox 12"/>
          <p:cNvSpPr txBox="1"/>
          <p:nvPr/>
        </p:nvSpPr>
        <p:spPr>
          <a:xfrm>
            <a:off x="553742" y="1323050"/>
            <a:ext cx="8133057" cy="389337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dirty="0">
                <a:cs typeface="Times New Roman" pitchFamily="18" charset="0"/>
              </a:rPr>
              <a:t>Multipliers &gt; 2.90</a:t>
            </a:r>
          </a:p>
          <a:p>
            <a:pPr marL="914400" lvl="1" indent="-457200">
              <a:spcAft>
                <a:spcPts val="600"/>
              </a:spcAft>
              <a:buFont typeface="Arial" panose="020B0604020202020204" pitchFamily="34" charset="0"/>
              <a:buChar char="•"/>
            </a:pPr>
            <a:r>
              <a:rPr lang="en-US" sz="2200" dirty="0">
                <a:latin typeface="+mj-lt"/>
                <a:cs typeface="Times New Roman" pitchFamily="18" charset="0"/>
              </a:rPr>
              <a:t>Require the OGS Multiplier Calculation Form (BDC 3) including annotated financials to support the firm’s entries</a:t>
            </a:r>
          </a:p>
          <a:p>
            <a:pPr marL="914400" lvl="1" indent="-457200">
              <a:spcAft>
                <a:spcPts val="600"/>
              </a:spcAft>
              <a:buFont typeface="Arial" panose="020B0604020202020204" pitchFamily="34" charset="0"/>
              <a:buChar char="•"/>
            </a:pPr>
            <a:r>
              <a:rPr lang="en-US" sz="2200" dirty="0">
                <a:latin typeface="+mj-lt"/>
                <a:cs typeface="Times New Roman" pitchFamily="18" charset="0"/>
              </a:rPr>
              <a:t>Review the OGS Multiplier Calculation form and annotated financials </a:t>
            </a:r>
          </a:p>
          <a:p>
            <a:pPr marL="914400" lvl="1" indent="-457200">
              <a:spcAft>
                <a:spcPts val="600"/>
              </a:spcAft>
              <a:buFont typeface="Arial" panose="020B0604020202020204" pitchFamily="34" charset="0"/>
              <a:buChar char="•"/>
            </a:pPr>
            <a:r>
              <a:rPr lang="en-US" sz="2200" dirty="0">
                <a:cs typeface="Times New Roman" pitchFamily="18" charset="0"/>
              </a:rPr>
              <a:t>Require the firm to provide a copy of an independent third party FAR Part 31 Audit to support their request (audit of the most recent year) </a:t>
            </a:r>
          </a:p>
          <a:p>
            <a:pPr marL="914400" lvl="1" indent="-457200">
              <a:spcAft>
                <a:spcPts val="600"/>
              </a:spcAft>
              <a:buFont typeface="Arial" panose="020B0604020202020204" pitchFamily="34" charset="0"/>
              <a:buChar char="•"/>
            </a:pPr>
            <a:r>
              <a:rPr lang="en-US" sz="2200" dirty="0">
                <a:cs typeface="Times New Roman" pitchFamily="18" charset="0"/>
              </a:rPr>
              <a:t>Profit is not allowed beyond 15%. </a:t>
            </a:r>
          </a:p>
          <a:p>
            <a:pPr marL="914400" lvl="1" indent="-457200">
              <a:spcAft>
                <a:spcPts val="600"/>
              </a:spcAft>
              <a:buFont typeface="Arial" panose="020B0604020202020204" pitchFamily="34" charset="0"/>
              <a:buChar char="•"/>
            </a:pPr>
            <a:r>
              <a:rPr lang="en-US" sz="2200" dirty="0">
                <a:cs typeface="Times New Roman" pitchFamily="18" charset="0"/>
              </a:rPr>
              <a:t>Conduct negotiations as applicable with the firm. </a:t>
            </a:r>
          </a:p>
        </p:txBody>
      </p:sp>
    </p:spTree>
    <p:extLst>
      <p:ext uri="{BB962C8B-B14F-4D97-AF65-F5344CB8AC3E}">
        <p14:creationId xmlns:p14="http://schemas.microsoft.com/office/powerpoint/2010/main" val="836012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45</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Negotiating Multipliers</a:t>
            </a:r>
          </a:p>
        </p:txBody>
      </p:sp>
      <p:sp>
        <p:nvSpPr>
          <p:cNvPr id="13" name="TextBox 12"/>
          <p:cNvSpPr txBox="1"/>
          <p:nvPr/>
        </p:nvSpPr>
        <p:spPr>
          <a:xfrm>
            <a:off x="505471" y="1118852"/>
            <a:ext cx="8133057" cy="1292662"/>
          </a:xfrm>
          <a:prstGeom prst="rect">
            <a:avLst/>
          </a:prstGeom>
          <a:noFill/>
        </p:spPr>
        <p:txBody>
          <a:bodyPr wrap="square" rtlCol="0">
            <a:spAutoFit/>
          </a:bodyPr>
          <a:lstStyle/>
          <a:p>
            <a:pPr algn="ctr">
              <a:spcAft>
                <a:spcPts val="600"/>
              </a:spcAft>
            </a:pPr>
            <a:r>
              <a:rPr lang="en-US" sz="2400" dirty="0">
                <a:latin typeface="+mj-lt"/>
                <a:cs typeface="Times New Roman" pitchFamily="18" charset="0"/>
              </a:rPr>
              <a:t>OGS Form BDC 63</a:t>
            </a:r>
          </a:p>
          <a:p>
            <a:pPr algn="ctr">
              <a:spcAft>
                <a:spcPts val="600"/>
              </a:spcAft>
            </a:pPr>
            <a:r>
              <a:rPr lang="en-US" sz="2000" dirty="0">
                <a:latin typeface="+mj-lt"/>
                <a:cs typeface="Times New Roman" pitchFamily="18" charset="0"/>
                <a:hlinkClick r:id="rId3"/>
              </a:rPr>
              <a:t>https://ogs.ny.gov/design-construction/design-construction-forms</a:t>
            </a:r>
            <a:endParaRPr lang="en-US" sz="2000" dirty="0">
              <a:latin typeface="+mj-lt"/>
              <a:cs typeface="Times New Roman" pitchFamily="18" charset="0"/>
            </a:endParaRPr>
          </a:p>
          <a:p>
            <a:pPr>
              <a:spcAft>
                <a:spcPts val="600"/>
              </a:spcAft>
            </a:pPr>
            <a:r>
              <a:rPr lang="en-US" sz="2400" dirty="0">
                <a:latin typeface="+mj-lt"/>
                <a:cs typeface="Times New Roman" pitchFamily="18" charset="0"/>
              </a:rPr>
              <a:t>  </a:t>
            </a:r>
          </a:p>
        </p:txBody>
      </p:sp>
      <p:graphicFrame>
        <p:nvGraphicFramePr>
          <p:cNvPr id="2" name="Object 1">
            <a:extLst>
              <a:ext uri="{FF2B5EF4-FFF2-40B4-BE49-F238E27FC236}">
                <a16:creationId xmlns:a16="http://schemas.microsoft.com/office/drawing/2014/main" id="{01185068-8912-4E54-BF15-5A810D4A6C97}"/>
              </a:ext>
            </a:extLst>
          </p:cNvPr>
          <p:cNvGraphicFramePr>
            <a:graphicFrameLocks noChangeAspect="1"/>
          </p:cNvGraphicFramePr>
          <p:nvPr/>
        </p:nvGraphicFramePr>
        <p:xfrm>
          <a:off x="1410790" y="2263629"/>
          <a:ext cx="6583680" cy="8915692"/>
        </p:xfrm>
        <a:graphic>
          <a:graphicData uri="http://schemas.openxmlformats.org/presentationml/2006/ole">
            <mc:AlternateContent xmlns:mc="http://schemas.openxmlformats.org/markup-compatibility/2006">
              <mc:Choice xmlns:v="urn:schemas-microsoft-com:vml" Requires="v">
                <p:oleObj name="Worksheet" r:id="rId4" imgW="8829599" imgH="11963503" progId="Excel.Sheet.12">
                  <p:embed/>
                </p:oleObj>
              </mc:Choice>
              <mc:Fallback>
                <p:oleObj name="Worksheet" r:id="rId4" imgW="8829599" imgH="11963503" progId="Excel.Sheet.12">
                  <p:embed/>
                  <p:pic>
                    <p:nvPicPr>
                      <p:cNvPr id="2" name="Object 1">
                        <a:extLst>
                          <a:ext uri="{FF2B5EF4-FFF2-40B4-BE49-F238E27FC236}">
                            <a16:creationId xmlns:a16="http://schemas.microsoft.com/office/drawing/2014/main" id="{01185068-8912-4E54-BF15-5A810D4A6C97}"/>
                          </a:ext>
                        </a:extLst>
                      </p:cNvPr>
                      <p:cNvPicPr/>
                      <p:nvPr/>
                    </p:nvPicPr>
                    <p:blipFill>
                      <a:blip r:embed="rId5"/>
                      <a:stretch>
                        <a:fillRect/>
                      </a:stretch>
                    </p:blipFill>
                    <p:spPr>
                      <a:xfrm>
                        <a:off x="1410790" y="2263629"/>
                        <a:ext cx="6583680" cy="8915692"/>
                      </a:xfrm>
                      <a:prstGeom prst="rect">
                        <a:avLst/>
                      </a:prstGeom>
                      <a:noFill/>
                      <a:ln>
                        <a:solidFill>
                          <a:schemeClr val="tx1"/>
                        </a:solidFill>
                      </a:ln>
                    </p:spPr>
                  </p:pic>
                </p:oleObj>
              </mc:Fallback>
            </mc:AlternateContent>
          </a:graphicData>
        </a:graphic>
      </p:graphicFrame>
      <p:sp>
        <p:nvSpPr>
          <p:cNvPr id="3" name="Footer Placeholder 2">
            <a:extLst>
              <a:ext uri="{FF2B5EF4-FFF2-40B4-BE49-F238E27FC236}">
                <a16:creationId xmlns:a16="http://schemas.microsoft.com/office/drawing/2014/main" id="{73DEAC61-0B6A-AA09-B849-A167A18A1442}"/>
              </a:ext>
            </a:extLst>
          </p:cNvPr>
          <p:cNvSpPr>
            <a:spLocks noGrp="1"/>
          </p:cNvSpPr>
          <p:nvPr>
            <p:ph type="ftr" sz="quarter" idx="11"/>
          </p:nvPr>
        </p:nvSpPr>
        <p:spPr/>
        <p:txBody>
          <a:bodyPr/>
          <a:lstStyle/>
          <a:p>
            <a:r>
              <a:rPr lang="en-US"/>
              <a:t>SUNY Office for Capital Facilities</a:t>
            </a:r>
          </a:p>
        </p:txBody>
      </p:sp>
    </p:spTree>
    <p:extLst>
      <p:ext uri="{BB962C8B-B14F-4D97-AF65-F5344CB8AC3E}">
        <p14:creationId xmlns:p14="http://schemas.microsoft.com/office/powerpoint/2010/main" val="3390484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46</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Multipliers</a:t>
            </a:r>
          </a:p>
        </p:txBody>
      </p:sp>
      <p:sp>
        <p:nvSpPr>
          <p:cNvPr id="13" name="TextBox 12"/>
          <p:cNvSpPr txBox="1"/>
          <p:nvPr/>
        </p:nvSpPr>
        <p:spPr>
          <a:xfrm>
            <a:off x="553742" y="1323050"/>
            <a:ext cx="8133057" cy="2508379"/>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dirty="0">
                <a:cs typeface="Times New Roman" pitchFamily="18" charset="0"/>
              </a:rPr>
              <a:t>Ensure that the multiplier that is in the proposal is not higher than the multiplier substantiated in the OGS worksheet </a:t>
            </a:r>
          </a:p>
          <a:p>
            <a:pPr marL="457200" indent="-457200">
              <a:spcAft>
                <a:spcPts val="600"/>
              </a:spcAft>
              <a:buFont typeface="Arial" panose="020B0604020202020204" pitchFamily="34" charset="0"/>
              <a:buChar char="•"/>
            </a:pPr>
            <a:endParaRPr lang="en-US" sz="2400" dirty="0">
              <a:cs typeface="Times New Roman" pitchFamily="18" charset="0"/>
            </a:endParaRPr>
          </a:p>
          <a:p>
            <a:pPr marL="457200" indent="-457200">
              <a:spcAft>
                <a:spcPts val="600"/>
              </a:spcAft>
              <a:buFont typeface="Arial" panose="020B0604020202020204" pitchFamily="34" charset="0"/>
              <a:buChar char="•"/>
            </a:pPr>
            <a:endParaRPr lang="en-US" sz="2400" dirty="0">
              <a:cs typeface="Times New Roman" pitchFamily="18" charset="0"/>
            </a:endParaRPr>
          </a:p>
          <a:p>
            <a:pPr marL="457200" indent="-457200">
              <a:spcAft>
                <a:spcPts val="600"/>
              </a:spcAft>
              <a:buFont typeface="Arial" panose="020B0604020202020204" pitchFamily="34" charset="0"/>
              <a:buChar char="•"/>
            </a:pPr>
            <a:endParaRPr lang="en-US" sz="2200" dirty="0">
              <a:cs typeface="Times New Roman" pitchFamily="18" charset="0"/>
            </a:endParaRPr>
          </a:p>
        </p:txBody>
      </p:sp>
    </p:spTree>
    <p:extLst>
      <p:ext uri="{BB962C8B-B14F-4D97-AF65-F5344CB8AC3E}">
        <p14:creationId xmlns:p14="http://schemas.microsoft.com/office/powerpoint/2010/main" val="3804939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47</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Term Contracts for Consultants</a:t>
            </a:r>
          </a:p>
        </p:txBody>
      </p:sp>
      <p:sp>
        <p:nvSpPr>
          <p:cNvPr id="13" name="TextBox 12"/>
          <p:cNvSpPr txBox="1"/>
          <p:nvPr/>
        </p:nvSpPr>
        <p:spPr>
          <a:xfrm>
            <a:off x="553742" y="1323050"/>
            <a:ext cx="8133057" cy="5186035"/>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dirty="0">
                <a:cs typeface="Times New Roman" pitchFamily="18" charset="0"/>
              </a:rPr>
              <a:t>Use the Standard Multiplier method</a:t>
            </a:r>
          </a:p>
          <a:p>
            <a:pPr marL="457200" indent="-457200">
              <a:spcAft>
                <a:spcPts val="600"/>
              </a:spcAft>
              <a:buFont typeface="Arial" panose="020B0604020202020204" pitchFamily="34" charset="0"/>
              <a:buChar char="•"/>
            </a:pPr>
            <a:r>
              <a:rPr lang="en-US" sz="2400" dirty="0">
                <a:cs typeface="Times New Roman" pitchFamily="18" charset="0"/>
              </a:rPr>
              <a:t>Document the agreed to rate in the procurement record</a:t>
            </a:r>
          </a:p>
          <a:p>
            <a:pPr marL="457200" indent="-457200">
              <a:spcAft>
                <a:spcPts val="600"/>
              </a:spcAft>
              <a:buFont typeface="Arial" panose="020B0604020202020204" pitchFamily="34" charset="0"/>
              <a:buChar char="•"/>
            </a:pPr>
            <a:r>
              <a:rPr lang="en-US" sz="2400" dirty="0">
                <a:cs typeface="Times New Roman" pitchFamily="18" charset="0"/>
              </a:rPr>
              <a:t>Ensure that multiplier is used in the cost proposals for project releases under the contract </a:t>
            </a:r>
          </a:p>
          <a:p>
            <a:pPr marL="457200" indent="-457200">
              <a:spcAft>
                <a:spcPts val="600"/>
              </a:spcAft>
              <a:buFont typeface="Arial" panose="020B0604020202020204" pitchFamily="34" charset="0"/>
              <a:buChar char="•"/>
            </a:pPr>
            <a:r>
              <a:rPr lang="en-US" sz="2400" dirty="0">
                <a:cs typeface="Times New Roman" pitchFamily="18" charset="0"/>
              </a:rPr>
              <a:t>For each project, evaluate the cost proposal and negotiate as appropriate </a:t>
            </a:r>
          </a:p>
          <a:p>
            <a:pPr marL="1371600" lvl="2" indent="-457200">
              <a:spcAft>
                <a:spcPts val="600"/>
              </a:spcAft>
              <a:buFont typeface="Arial" panose="020B0604020202020204" pitchFamily="34" charset="0"/>
              <a:buChar char="•"/>
            </a:pPr>
            <a:r>
              <a:rPr lang="en-US" sz="2400" dirty="0">
                <a:cs typeface="Times New Roman" pitchFamily="18" charset="0"/>
              </a:rPr>
              <a:t>Tasks / Design Phases</a:t>
            </a:r>
          </a:p>
          <a:p>
            <a:pPr marL="1371600" lvl="2" indent="-457200">
              <a:spcAft>
                <a:spcPts val="600"/>
              </a:spcAft>
              <a:buFont typeface="Arial" panose="020B0604020202020204" pitchFamily="34" charset="0"/>
              <a:buChar char="•"/>
            </a:pPr>
            <a:r>
              <a:rPr lang="en-US" sz="2400" dirty="0">
                <a:cs typeface="Times New Roman" pitchFamily="18" charset="0"/>
              </a:rPr>
              <a:t>Hours</a:t>
            </a:r>
          </a:p>
          <a:p>
            <a:pPr marL="1371600" lvl="2" indent="-457200">
              <a:spcAft>
                <a:spcPts val="600"/>
              </a:spcAft>
              <a:buFont typeface="Arial" panose="020B0604020202020204" pitchFamily="34" charset="0"/>
              <a:buChar char="•"/>
            </a:pPr>
            <a:r>
              <a:rPr lang="en-US" sz="2400" dirty="0">
                <a:cs typeface="Times New Roman" pitchFamily="18" charset="0"/>
              </a:rPr>
              <a:t>Labor Categories </a:t>
            </a:r>
          </a:p>
          <a:p>
            <a:pPr marL="1371600" lvl="2" indent="-457200">
              <a:spcAft>
                <a:spcPts val="600"/>
              </a:spcAft>
              <a:buFont typeface="Arial" panose="020B0604020202020204" pitchFamily="34" charset="0"/>
              <a:buChar char="•"/>
            </a:pPr>
            <a:r>
              <a:rPr lang="en-US" sz="2400" dirty="0">
                <a:cs typeface="Times New Roman" pitchFamily="18" charset="0"/>
              </a:rPr>
              <a:t>Rates</a:t>
            </a:r>
          </a:p>
          <a:p>
            <a:pPr marL="457200" indent="-457200">
              <a:spcAft>
                <a:spcPts val="600"/>
              </a:spcAft>
              <a:buFont typeface="Arial" panose="020B0604020202020204" pitchFamily="34" charset="0"/>
              <a:buChar char="•"/>
            </a:pPr>
            <a:endParaRPr lang="en-US" sz="2400" dirty="0">
              <a:cs typeface="Times New Roman" pitchFamily="18" charset="0"/>
            </a:endParaRPr>
          </a:p>
          <a:p>
            <a:pPr marL="457200" indent="-457200">
              <a:spcAft>
                <a:spcPts val="600"/>
              </a:spcAft>
              <a:buFont typeface="Arial" panose="020B0604020202020204" pitchFamily="34" charset="0"/>
              <a:buChar char="•"/>
            </a:pPr>
            <a:endParaRPr lang="en-US" sz="2200" dirty="0">
              <a:cs typeface="Times New Roman" pitchFamily="18" charset="0"/>
            </a:endParaRPr>
          </a:p>
        </p:txBody>
      </p:sp>
    </p:spTree>
    <p:extLst>
      <p:ext uri="{BB962C8B-B14F-4D97-AF65-F5344CB8AC3E}">
        <p14:creationId xmlns:p14="http://schemas.microsoft.com/office/powerpoint/2010/main" val="37913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1132579"/>
            <a:ext cx="7292830" cy="3046988"/>
          </a:xfrm>
          <a:prstGeom prst="rect">
            <a:avLst/>
          </a:prstGeom>
          <a:noFill/>
        </p:spPr>
        <p:txBody>
          <a:bodyPr wrap="square" rtlCol="0">
            <a:spAutoFit/>
          </a:bodyPr>
          <a:lstStyle/>
          <a:p>
            <a:pPr algn="ctr"/>
            <a:r>
              <a:rPr lang="en-US" sz="3200" b="1" dirty="0">
                <a:solidFill>
                  <a:srgbClr val="1552A6"/>
                </a:solidFill>
                <a:latin typeface="AauxPro OT"/>
              </a:rPr>
              <a:t>Vendor Responsibility</a:t>
            </a:r>
          </a:p>
          <a:p>
            <a:pPr indent="-457200">
              <a:spcAft>
                <a:spcPts val="600"/>
              </a:spcAft>
            </a:pPr>
            <a:endParaRPr lang="en-US" sz="2000" b="1" dirty="0">
              <a:solidFill>
                <a:srgbClr val="1552A6"/>
              </a:solidFill>
              <a:latin typeface="AauxPro OT"/>
            </a:endParaRPr>
          </a:p>
          <a:p>
            <a:pPr indent="-457200">
              <a:spcAft>
                <a:spcPts val="600"/>
              </a:spcAft>
              <a:buFont typeface="Arial" pitchFamily="34" charset="0"/>
              <a:buChar char="•"/>
            </a:pPr>
            <a:r>
              <a:rPr lang="en-US" sz="2400" dirty="0">
                <a:latin typeface="+mj-lt"/>
                <a:cs typeface="Times New Roman" pitchFamily="18" charset="0"/>
              </a:rPr>
              <a:t>For all contracts vendors and contractors must be 	deemed responsible</a:t>
            </a:r>
          </a:p>
          <a:p>
            <a:pPr indent="-457200">
              <a:spcAft>
                <a:spcPts val="600"/>
              </a:spcAft>
              <a:buFont typeface="Arial" pitchFamily="34" charset="0"/>
              <a:buChar char="•"/>
            </a:pPr>
            <a:r>
              <a:rPr lang="en-US" sz="2400" dirty="0">
                <a:latin typeface="+mj-lt"/>
                <a:cs typeface="Times New Roman" pitchFamily="18" charset="0"/>
              </a:rPr>
              <a:t>Contracts &gt;$100,000 require</a:t>
            </a:r>
          </a:p>
          <a:p>
            <a:pPr lvl="1" indent="-457200">
              <a:spcAft>
                <a:spcPts val="600"/>
              </a:spcAft>
              <a:buFont typeface="Arial" pitchFamily="34" charset="0"/>
              <a:buChar char="•"/>
            </a:pPr>
            <a:r>
              <a:rPr lang="en-US" sz="2400" dirty="0">
                <a:latin typeface="+mj-lt"/>
                <a:cs typeface="Times New Roman" pitchFamily="18" charset="0"/>
              </a:rPr>
              <a:t>Vendor Responsibility Questionnaire using </a:t>
            </a:r>
            <a:r>
              <a:rPr lang="en-US" sz="2400" dirty="0" err="1">
                <a:latin typeface="+mj-lt"/>
                <a:cs typeface="Times New Roman" pitchFamily="18" charset="0"/>
                <a:hlinkClick r:id="rId3"/>
              </a:rPr>
              <a:t>VendRep</a:t>
            </a:r>
            <a:r>
              <a:rPr lang="en-US" sz="2400" dirty="0">
                <a:latin typeface="+mj-lt"/>
                <a:cs typeface="Times New Roman" pitchFamily="18" charset="0"/>
                <a:hlinkClick r:id="rId3"/>
              </a:rPr>
              <a:t> </a:t>
            </a:r>
            <a:endParaRPr lang="en-US" sz="2400" dirty="0">
              <a:latin typeface="+mj-lt"/>
              <a:cs typeface="Times New Roman" pitchFamily="18" charset="0"/>
            </a:endParaRPr>
          </a:p>
          <a:p>
            <a:pPr lvl="1" indent="-457200">
              <a:spcAft>
                <a:spcPts val="600"/>
              </a:spcAft>
              <a:buFont typeface="Arial" pitchFamily="34" charset="0"/>
              <a:buChar char="•"/>
            </a:pPr>
            <a:r>
              <a:rPr lang="en-US" sz="2400" dirty="0">
                <a:latin typeface="+mj-lt"/>
                <a:cs typeface="Times New Roman" pitchFamily="18" charset="0"/>
              </a:rPr>
              <a:t>Agency certification of Vendor Responsibility</a:t>
            </a:r>
          </a:p>
        </p:txBody>
      </p:sp>
      <p:sp>
        <p:nvSpPr>
          <p:cNvPr id="6" name="Date Placeholder 5"/>
          <p:cNvSpPr>
            <a:spLocks noGrp="1"/>
          </p:cNvSpPr>
          <p:nvPr>
            <p:ph type="dt" sz="half" idx="10"/>
          </p:nvPr>
        </p:nvSpPr>
        <p:spPr/>
        <p:txBody>
          <a:bodyPr/>
          <a:lstStyle/>
          <a:p>
            <a:r>
              <a:rPr lang="en-US"/>
              <a:t>Dec 2023</a:t>
            </a:r>
          </a:p>
        </p:txBody>
      </p:sp>
      <p:sp>
        <p:nvSpPr>
          <p:cNvPr id="4" name="Footer Placeholder 3"/>
          <p:cNvSpPr>
            <a:spLocks noGrp="1"/>
          </p:cNvSpPr>
          <p:nvPr>
            <p:ph type="ftr" sz="quarter" idx="11"/>
          </p:nvPr>
        </p:nvSpPr>
        <p:spPr/>
        <p:txBody>
          <a:bodyPr/>
          <a:lstStyle/>
          <a:p>
            <a:r>
              <a:rPr lang="en-US"/>
              <a:t>SUNY Office for Capital Facilities</a:t>
            </a:r>
          </a:p>
        </p:txBody>
      </p:sp>
      <p:sp>
        <p:nvSpPr>
          <p:cNvPr id="3" name="Slide Number Placeholder 2"/>
          <p:cNvSpPr>
            <a:spLocks noGrp="1"/>
          </p:cNvSpPr>
          <p:nvPr>
            <p:ph type="sldNum" sz="quarter" idx="12"/>
          </p:nvPr>
        </p:nvSpPr>
        <p:spPr/>
        <p:txBody>
          <a:bodyPr/>
          <a:lstStyle/>
          <a:p>
            <a:fld id="{33D82B13-F593-224D-BA00-C18C518B326E}" type="slidenum">
              <a:rPr lang="en-US" smtClean="0"/>
              <a:pPr/>
              <a:t>48</a:t>
            </a:fld>
            <a:endParaRPr lang="en-US"/>
          </a:p>
        </p:txBody>
      </p:sp>
      <p:pic>
        <p:nvPicPr>
          <p:cNvPr id="7" name="Picture 6" descr="responsibility.jpg"/>
          <p:cNvPicPr>
            <a:picLocks noChangeAspect="1"/>
          </p:cNvPicPr>
          <p:nvPr/>
        </p:nvPicPr>
        <p:blipFill>
          <a:blip r:embed="rId4"/>
          <a:stretch>
            <a:fillRect/>
          </a:stretch>
        </p:blipFill>
        <p:spPr>
          <a:xfrm>
            <a:off x="418074" y="4372063"/>
            <a:ext cx="3366848" cy="1984287"/>
          </a:xfrm>
          <a:prstGeom prst="rect">
            <a:avLst/>
          </a:prstGeom>
        </p:spPr>
      </p:pic>
      <p:sp>
        <p:nvSpPr>
          <p:cNvPr id="9" name="TextBox 8"/>
          <p:cNvSpPr txBox="1"/>
          <p:nvPr/>
        </p:nvSpPr>
        <p:spPr>
          <a:xfrm>
            <a:off x="5020171" y="5786963"/>
            <a:ext cx="3855315" cy="400110"/>
          </a:xfrm>
          <a:prstGeom prst="rect">
            <a:avLst/>
          </a:prstGeom>
          <a:noFill/>
        </p:spPr>
        <p:txBody>
          <a:bodyPr wrap="square" rtlCol="0">
            <a:spAutoFit/>
          </a:bodyPr>
          <a:lstStyle/>
          <a:p>
            <a:pPr>
              <a:spcAft>
                <a:spcPts val="600"/>
              </a:spcAft>
            </a:pPr>
            <a:r>
              <a:rPr lang="en-US" sz="2000" dirty="0">
                <a:solidFill>
                  <a:srgbClr val="1552A6"/>
                </a:solidFill>
                <a:latin typeface="Times New Roman" pitchFamily="18" charset="0"/>
                <a:cs typeface="Times New Roman" pitchFamily="18" charset="0"/>
              </a:rPr>
              <a:t>NYS State Finance Law §163 </a:t>
            </a:r>
          </a:p>
        </p:txBody>
      </p:sp>
      <p:sp>
        <p:nvSpPr>
          <p:cNvPr id="10" name="Rectangle 9"/>
          <p:cNvSpPr/>
          <p:nvPr/>
        </p:nvSpPr>
        <p:spPr>
          <a:xfrm>
            <a:off x="4267200" y="4786689"/>
            <a:ext cx="4572000" cy="830997"/>
          </a:xfrm>
          <a:prstGeom prst="rect">
            <a:avLst/>
          </a:prstGeom>
        </p:spPr>
        <p:txBody>
          <a:bodyPr>
            <a:spAutoFit/>
          </a:bodyPr>
          <a:lstStyle/>
          <a:p>
            <a:pPr>
              <a:spcAft>
                <a:spcPts val="600"/>
              </a:spcAft>
            </a:pPr>
            <a:r>
              <a:rPr lang="en-US" sz="2400" dirty="0">
                <a:latin typeface="+mj-lt"/>
                <a:cs typeface="Times New Roman" pitchFamily="18" charset="0"/>
                <a:hlinkClick r:id="rId5"/>
              </a:rPr>
              <a:t>OSC Guide to Financial Operations</a:t>
            </a:r>
            <a:r>
              <a:rPr lang="en-US" sz="2400" dirty="0">
                <a:latin typeface="+mj-lt"/>
                <a:cs typeface="Times New Roman" pitchFamily="18" charset="0"/>
              </a:rPr>
              <a:t>, Section XI.16 Vendor Responsibility</a:t>
            </a:r>
          </a:p>
        </p:txBody>
      </p:sp>
    </p:spTree>
    <p:extLst>
      <p:ext uri="{BB962C8B-B14F-4D97-AF65-F5344CB8AC3E}">
        <p14:creationId xmlns:p14="http://schemas.microsoft.com/office/powerpoint/2010/main" val="2816784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a:t>Sept 2023</a:t>
            </a:r>
          </a:p>
        </p:txBody>
      </p:sp>
      <p:sp>
        <p:nvSpPr>
          <p:cNvPr id="6" name="Footer Placeholder 5"/>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4" name="Slide Number Placeholder 3"/>
          <p:cNvSpPr>
            <a:spLocks noGrp="1"/>
          </p:cNvSpPr>
          <p:nvPr>
            <p:ph type="sldNum" sz="quarter" idx="12"/>
          </p:nvPr>
        </p:nvSpPr>
        <p:spPr>
          <a:xfrm>
            <a:off x="6553200" y="6356350"/>
            <a:ext cx="2133600" cy="365125"/>
          </a:xfrm>
        </p:spPr>
        <p:txBody>
          <a:bodyPr/>
          <a:lstStyle/>
          <a:p>
            <a:fld id="{33D82B13-F593-224D-BA00-C18C518B326E}" type="slidenum">
              <a:rPr lang="en-US" smtClean="0"/>
              <a:pPr/>
              <a:t>49</a:t>
            </a:fld>
            <a:endParaRPr lang="en-US" dirty="0"/>
          </a:p>
        </p:txBody>
      </p:sp>
      <p:sp>
        <p:nvSpPr>
          <p:cNvPr id="11" name="Title 1"/>
          <p:cNvSpPr>
            <a:spLocks noGrp="1"/>
          </p:cNvSpPr>
          <p:nvPr>
            <p:ph type="title"/>
          </p:nvPr>
        </p:nvSpPr>
        <p:spPr>
          <a:xfrm>
            <a:off x="572950" y="180050"/>
            <a:ext cx="8113850" cy="1143000"/>
          </a:xfrm>
        </p:spPr>
        <p:txBody>
          <a:bodyPr>
            <a:normAutofit/>
          </a:bodyPr>
          <a:lstStyle/>
          <a:p>
            <a:r>
              <a:rPr lang="en-US" sz="3200" b="1" dirty="0">
                <a:solidFill>
                  <a:srgbClr val="1552A6"/>
                </a:solidFill>
                <a:latin typeface="AauxPro OT"/>
              </a:rPr>
              <a:t>Subconsultants</a:t>
            </a:r>
          </a:p>
        </p:txBody>
      </p:sp>
      <p:sp>
        <p:nvSpPr>
          <p:cNvPr id="13" name="TextBox 12"/>
          <p:cNvSpPr txBox="1"/>
          <p:nvPr/>
        </p:nvSpPr>
        <p:spPr>
          <a:xfrm>
            <a:off x="553742" y="1323050"/>
            <a:ext cx="8133057" cy="2954655"/>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dirty="0">
                <a:cs typeface="Times New Roman" pitchFamily="18" charset="0"/>
              </a:rPr>
              <a:t>Vend Rep Profiles regardless of value</a:t>
            </a:r>
          </a:p>
          <a:p>
            <a:pPr marL="457200" indent="-457200">
              <a:spcAft>
                <a:spcPts val="600"/>
              </a:spcAft>
              <a:buFont typeface="Arial" panose="020B0604020202020204" pitchFamily="34" charset="0"/>
              <a:buChar char="•"/>
            </a:pPr>
            <a:r>
              <a:rPr lang="en-US" sz="2400" dirty="0">
                <a:cs typeface="Times New Roman" pitchFamily="18" charset="0"/>
              </a:rPr>
              <a:t>Vend Rep Questionnaire for subconsultants of $100,000 or more</a:t>
            </a:r>
          </a:p>
          <a:p>
            <a:pPr marL="457200" indent="-457200">
              <a:spcAft>
                <a:spcPts val="600"/>
              </a:spcAft>
              <a:buFont typeface="Arial" panose="020B0604020202020204" pitchFamily="34" charset="0"/>
              <a:buChar char="•"/>
            </a:pPr>
            <a:r>
              <a:rPr lang="en-US" sz="2400" dirty="0">
                <a:cs typeface="Times New Roman" pitchFamily="18" charset="0"/>
              </a:rPr>
              <a:t>OSC is requiring fee substantiation for named subconsultants</a:t>
            </a:r>
          </a:p>
          <a:p>
            <a:pPr marL="457200" indent="-457200">
              <a:spcAft>
                <a:spcPts val="600"/>
              </a:spcAft>
              <a:buFont typeface="Arial" panose="020B0604020202020204" pitchFamily="34" charset="0"/>
              <a:buChar char="•"/>
            </a:pPr>
            <a:endParaRPr lang="en-US" sz="2400" dirty="0">
              <a:cs typeface="Times New Roman" pitchFamily="18" charset="0"/>
            </a:endParaRPr>
          </a:p>
          <a:p>
            <a:pPr marL="457200" indent="-457200">
              <a:spcAft>
                <a:spcPts val="600"/>
              </a:spcAft>
              <a:buFont typeface="Arial" panose="020B0604020202020204" pitchFamily="34" charset="0"/>
              <a:buChar char="•"/>
            </a:pPr>
            <a:endParaRPr lang="en-US" sz="2200" dirty="0">
              <a:cs typeface="Times New Roman" pitchFamily="18" charset="0"/>
            </a:endParaRPr>
          </a:p>
        </p:txBody>
      </p:sp>
    </p:spTree>
    <p:extLst>
      <p:ext uri="{BB962C8B-B14F-4D97-AF65-F5344CB8AC3E}">
        <p14:creationId xmlns:p14="http://schemas.microsoft.com/office/powerpoint/2010/main" val="189107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Ywhite_blue_image-01.png"/>
          <p:cNvPicPr>
            <a:picLocks noChangeAspect="1"/>
          </p:cNvPicPr>
          <p:nvPr/>
        </p:nvPicPr>
        <p:blipFill>
          <a:blip r:embed="rId3"/>
          <a:stretch>
            <a:fillRect/>
          </a:stretch>
        </p:blipFill>
        <p:spPr>
          <a:xfrm>
            <a:off x="0" y="0"/>
            <a:ext cx="9144000" cy="6858000"/>
          </a:xfrm>
          <a:prstGeom prst="rect">
            <a:avLst/>
          </a:prstGeom>
        </p:spPr>
      </p:pic>
      <p:pic>
        <p:nvPicPr>
          <p:cNvPr id="3" name="Picture 2" descr="SUNYwhite_trans_circle_left-01.png"/>
          <p:cNvPicPr>
            <a:picLocks noChangeAspect="1"/>
          </p:cNvPicPr>
          <p:nvPr/>
        </p:nvPicPr>
        <p:blipFill>
          <a:blip r:embed="rId4"/>
          <a:stretch>
            <a:fillRect/>
          </a:stretch>
        </p:blipFill>
        <p:spPr>
          <a:xfrm>
            <a:off x="0" y="-1"/>
            <a:ext cx="9144001" cy="6858001"/>
          </a:xfrm>
          <a:prstGeom prst="rect">
            <a:avLst/>
          </a:prstGeom>
        </p:spPr>
      </p:pic>
      <p:pic>
        <p:nvPicPr>
          <p:cNvPr id="4" name="Picture 3" descr="SUNYwhite_logo_white-01.png"/>
          <p:cNvPicPr>
            <a:picLocks noChangeAspect="1"/>
          </p:cNvPicPr>
          <p:nvPr/>
        </p:nvPicPr>
        <p:blipFill>
          <a:blip r:embed="rId5"/>
          <a:stretch>
            <a:fillRect/>
          </a:stretch>
        </p:blipFill>
        <p:spPr>
          <a:xfrm>
            <a:off x="1" y="0"/>
            <a:ext cx="9144000" cy="6858001"/>
          </a:xfrm>
          <a:prstGeom prst="rect">
            <a:avLst/>
          </a:prstGeom>
        </p:spPr>
      </p:pic>
      <p:sp>
        <p:nvSpPr>
          <p:cNvPr id="5" name="TextBox 4"/>
          <p:cNvSpPr txBox="1"/>
          <p:nvPr/>
        </p:nvSpPr>
        <p:spPr>
          <a:xfrm>
            <a:off x="457200" y="1139537"/>
            <a:ext cx="5676891" cy="2800767"/>
          </a:xfrm>
          <a:prstGeom prst="rect">
            <a:avLst/>
          </a:prstGeom>
          <a:noFill/>
        </p:spPr>
        <p:txBody>
          <a:bodyPr wrap="square" rtlCol="0">
            <a:spAutoFit/>
          </a:bodyPr>
          <a:lstStyle/>
          <a:p>
            <a:pPr algn="ctr"/>
            <a:r>
              <a:rPr lang="en-US" sz="4400" b="1" dirty="0">
                <a:solidFill>
                  <a:schemeClr val="bg1"/>
                </a:solidFill>
                <a:latin typeface="AauxPro OT"/>
              </a:rPr>
              <a:t>Campus Let Contracts</a:t>
            </a:r>
          </a:p>
          <a:p>
            <a:pPr algn="ctr"/>
            <a:endParaRPr lang="en-US" sz="4400" b="1" dirty="0">
              <a:solidFill>
                <a:schemeClr val="bg1"/>
              </a:solidFill>
              <a:latin typeface="AauxPro OT"/>
            </a:endParaRPr>
          </a:p>
          <a:p>
            <a:pPr algn="ctr"/>
            <a:r>
              <a:rPr lang="en-US" sz="4400" b="1" dirty="0">
                <a:solidFill>
                  <a:schemeClr val="bg1"/>
                </a:solidFill>
                <a:latin typeface="AauxPro OT"/>
              </a:rPr>
              <a:t>Session 3:</a:t>
            </a:r>
          </a:p>
          <a:p>
            <a:pPr algn="ctr"/>
            <a:r>
              <a:rPr lang="en-US" sz="4400" b="1" dirty="0">
                <a:solidFill>
                  <a:schemeClr val="bg1"/>
                </a:solidFill>
                <a:latin typeface="AauxPro OT"/>
              </a:rPr>
              <a:t>Consultant Selection </a:t>
            </a:r>
          </a:p>
        </p:txBody>
      </p:sp>
      <p:sp>
        <p:nvSpPr>
          <p:cNvPr id="8" name="Date Placeholder 7"/>
          <p:cNvSpPr>
            <a:spLocks noGrp="1"/>
          </p:cNvSpPr>
          <p:nvPr>
            <p:ph type="dt" sz="half" idx="10"/>
          </p:nvPr>
        </p:nvSpPr>
        <p:spPr/>
        <p:txBody>
          <a:bodyPr/>
          <a:lstStyle/>
          <a:p>
            <a:r>
              <a:rPr lang="en-US"/>
              <a:t>Dec 2023</a:t>
            </a:r>
          </a:p>
        </p:txBody>
      </p:sp>
      <p:sp>
        <p:nvSpPr>
          <p:cNvPr id="7" name="Footer Placeholder 6"/>
          <p:cNvSpPr>
            <a:spLocks noGrp="1"/>
          </p:cNvSpPr>
          <p:nvPr>
            <p:ph type="ftr" sz="quarter" idx="11"/>
          </p:nvPr>
        </p:nvSpPr>
        <p:spPr/>
        <p:txBody>
          <a:bodyPr/>
          <a:lstStyle/>
          <a:p>
            <a:r>
              <a:rPr lang="en-US"/>
              <a:t>SUNY Office for Capital Facilities</a:t>
            </a:r>
          </a:p>
        </p:txBody>
      </p:sp>
      <p:sp>
        <p:nvSpPr>
          <p:cNvPr id="6" name="Slide Number Placeholder 5"/>
          <p:cNvSpPr>
            <a:spLocks noGrp="1"/>
          </p:cNvSpPr>
          <p:nvPr>
            <p:ph type="sldNum" sz="quarter" idx="12"/>
          </p:nvPr>
        </p:nvSpPr>
        <p:spPr/>
        <p:txBody>
          <a:bodyPr/>
          <a:lstStyle/>
          <a:p>
            <a:fld id="{33D82B13-F593-224D-BA00-C18C518B326E}" type="slidenum">
              <a:rPr lang="en-US" smtClean="0"/>
              <a:pPr/>
              <a:t>5</a:t>
            </a:fld>
            <a:endParaRPr lang="en-US"/>
          </a:p>
        </p:txBody>
      </p:sp>
    </p:spTree>
    <p:extLst>
      <p:ext uri="{BB962C8B-B14F-4D97-AF65-F5344CB8AC3E}">
        <p14:creationId xmlns:p14="http://schemas.microsoft.com/office/powerpoint/2010/main" val="887018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isk.jpg"/>
          <p:cNvPicPr>
            <a:picLocks noChangeAspect="1"/>
          </p:cNvPicPr>
          <p:nvPr/>
        </p:nvPicPr>
        <p:blipFill>
          <a:blip r:embed="rId3"/>
          <a:stretch>
            <a:fillRect/>
          </a:stretch>
        </p:blipFill>
        <p:spPr>
          <a:xfrm>
            <a:off x="1170405" y="2847099"/>
            <a:ext cx="2840789" cy="3579822"/>
          </a:xfrm>
          <a:prstGeom prst="rect">
            <a:avLst/>
          </a:prstGeom>
        </p:spPr>
      </p:pic>
      <p:sp>
        <p:nvSpPr>
          <p:cNvPr id="5" name="TextBox 4"/>
          <p:cNvSpPr txBox="1"/>
          <p:nvPr/>
        </p:nvSpPr>
        <p:spPr>
          <a:xfrm>
            <a:off x="1063230" y="1713894"/>
            <a:ext cx="7292830" cy="2477601"/>
          </a:xfrm>
          <a:prstGeom prst="rect">
            <a:avLst/>
          </a:prstGeom>
          <a:noFill/>
        </p:spPr>
        <p:txBody>
          <a:bodyPr wrap="square" rtlCol="0">
            <a:spAutoFit/>
          </a:bodyPr>
          <a:lstStyle/>
          <a:p>
            <a:pPr indent="-457200">
              <a:spcAft>
                <a:spcPts val="600"/>
              </a:spcAft>
              <a:buFont typeface="Arial" pitchFamily="34" charset="0"/>
              <a:buChar char="•"/>
            </a:pPr>
            <a:r>
              <a:rPr lang="en-US" sz="2400" dirty="0">
                <a:latin typeface="+mj-lt"/>
                <a:cs typeface="Times New Roman" pitchFamily="18" charset="0"/>
              </a:rPr>
              <a:t>Required for ALL contracts and purchase orders </a:t>
            </a:r>
          </a:p>
          <a:p>
            <a:pPr indent="-457200">
              <a:spcAft>
                <a:spcPts val="600"/>
              </a:spcAft>
              <a:buFont typeface="Arial" pitchFamily="34" charset="0"/>
              <a:buChar char="•"/>
            </a:pPr>
            <a:r>
              <a:rPr lang="en-US" sz="2400" dirty="0">
                <a:latin typeface="+mj-lt"/>
                <a:cs typeface="Times New Roman" pitchFamily="18" charset="0"/>
              </a:rPr>
              <a:t>At a minimum, insurance limits must equivalent to 	the limits in the construction and consultant 	agreements</a:t>
            </a:r>
          </a:p>
          <a:p>
            <a:pPr indent="-457200">
              <a:spcAft>
                <a:spcPts val="600"/>
              </a:spcAft>
              <a:buFont typeface="Arial" pitchFamily="34" charset="0"/>
              <a:buChar char="•"/>
            </a:pPr>
            <a:endParaRPr lang="en-US" sz="2400" dirty="0">
              <a:latin typeface="+mj-lt"/>
              <a:cs typeface="Times New Roman" pitchFamily="18" charset="0"/>
            </a:endParaRPr>
          </a:p>
          <a:p>
            <a:endParaRPr lang="en-US" sz="2000" b="1" dirty="0">
              <a:solidFill>
                <a:srgbClr val="1552A6"/>
              </a:solidFill>
              <a:latin typeface="AauxPro OT"/>
            </a:endParaRPr>
          </a:p>
        </p:txBody>
      </p:sp>
      <p:sp>
        <p:nvSpPr>
          <p:cNvPr id="6" name="Date Placeholder 5"/>
          <p:cNvSpPr>
            <a:spLocks noGrp="1"/>
          </p:cNvSpPr>
          <p:nvPr>
            <p:ph type="dt" sz="half" idx="10"/>
          </p:nvPr>
        </p:nvSpPr>
        <p:spPr/>
        <p:txBody>
          <a:bodyPr/>
          <a:lstStyle/>
          <a:p>
            <a:r>
              <a:rPr lang="en-US"/>
              <a:t>Dec 2023</a:t>
            </a:r>
          </a:p>
        </p:txBody>
      </p:sp>
      <p:sp>
        <p:nvSpPr>
          <p:cNvPr id="4" name="Footer Placeholder 3"/>
          <p:cNvSpPr>
            <a:spLocks noGrp="1"/>
          </p:cNvSpPr>
          <p:nvPr>
            <p:ph type="ftr" sz="quarter" idx="11"/>
          </p:nvPr>
        </p:nvSpPr>
        <p:spPr/>
        <p:txBody>
          <a:bodyPr/>
          <a:lstStyle/>
          <a:p>
            <a:r>
              <a:rPr lang="en-US"/>
              <a:t>SUNY Office for Capital Facilities</a:t>
            </a:r>
          </a:p>
        </p:txBody>
      </p:sp>
      <p:sp>
        <p:nvSpPr>
          <p:cNvPr id="3" name="Slide Number Placeholder 2"/>
          <p:cNvSpPr>
            <a:spLocks noGrp="1"/>
          </p:cNvSpPr>
          <p:nvPr>
            <p:ph type="sldNum" sz="quarter" idx="12"/>
          </p:nvPr>
        </p:nvSpPr>
        <p:spPr/>
        <p:txBody>
          <a:bodyPr/>
          <a:lstStyle/>
          <a:p>
            <a:fld id="{33D82B13-F593-224D-BA00-C18C518B326E}" type="slidenum">
              <a:rPr lang="en-US" smtClean="0"/>
              <a:pPr/>
              <a:t>50</a:t>
            </a:fld>
            <a:endParaRPr lang="en-US"/>
          </a:p>
        </p:txBody>
      </p:sp>
      <p:sp>
        <p:nvSpPr>
          <p:cNvPr id="11" name="Rectangle 10"/>
          <p:cNvSpPr/>
          <p:nvPr/>
        </p:nvSpPr>
        <p:spPr>
          <a:xfrm>
            <a:off x="4635747" y="3149617"/>
            <a:ext cx="4861367" cy="2462213"/>
          </a:xfrm>
          <a:prstGeom prst="rect">
            <a:avLst/>
          </a:prstGeom>
        </p:spPr>
        <p:txBody>
          <a:bodyPr wrap="square">
            <a:spAutoFit/>
          </a:bodyPr>
          <a:lstStyle/>
          <a:p>
            <a:pPr marL="457200" indent="-457200">
              <a:spcAft>
                <a:spcPts val="600"/>
              </a:spcAft>
              <a:buFont typeface="Arial" pitchFamily="34" charset="0"/>
              <a:buChar char="•"/>
            </a:pPr>
            <a:r>
              <a:rPr lang="en-US" sz="2200" dirty="0">
                <a:latin typeface="+mj-lt"/>
                <a:cs typeface="Times New Roman" pitchFamily="18" charset="0"/>
              </a:rPr>
              <a:t>Commercial General Liability </a:t>
            </a:r>
          </a:p>
          <a:p>
            <a:pPr marL="457200" indent="-457200">
              <a:spcAft>
                <a:spcPts val="600"/>
              </a:spcAft>
              <a:buFont typeface="Arial" pitchFamily="34" charset="0"/>
              <a:buChar char="•"/>
            </a:pPr>
            <a:r>
              <a:rPr lang="en-US" sz="2200" dirty="0">
                <a:latin typeface="+mj-lt"/>
                <a:cs typeface="Times New Roman" pitchFamily="18" charset="0"/>
              </a:rPr>
              <a:t>Automobile Liability </a:t>
            </a:r>
          </a:p>
          <a:p>
            <a:pPr marL="457200" indent="-457200">
              <a:spcAft>
                <a:spcPts val="600"/>
              </a:spcAft>
              <a:buFont typeface="Arial" pitchFamily="34" charset="0"/>
              <a:buChar char="•"/>
            </a:pPr>
            <a:r>
              <a:rPr lang="en-US" sz="2200" dirty="0">
                <a:latin typeface="+mj-lt"/>
                <a:cs typeface="Times New Roman" pitchFamily="18" charset="0"/>
              </a:rPr>
              <a:t>Workers Compensation and Disability</a:t>
            </a:r>
          </a:p>
          <a:p>
            <a:pPr marL="457200" indent="-457200">
              <a:spcAft>
                <a:spcPts val="600"/>
              </a:spcAft>
              <a:buFont typeface="Arial" pitchFamily="34" charset="0"/>
              <a:buChar char="•"/>
            </a:pPr>
            <a:r>
              <a:rPr lang="en-US" sz="2200" dirty="0">
                <a:latin typeface="+mj-lt"/>
                <a:cs typeface="Times New Roman" pitchFamily="18" charset="0"/>
              </a:rPr>
              <a:t>Professional Liability</a:t>
            </a:r>
            <a:endParaRPr lang="en-US" sz="2400" dirty="0">
              <a:latin typeface="+mj-lt"/>
              <a:cs typeface="Times New Roman" pitchFamily="18" charset="0"/>
            </a:endParaRPr>
          </a:p>
          <a:p>
            <a:pPr>
              <a:spcAft>
                <a:spcPts val="600"/>
              </a:spcAft>
              <a:buFont typeface="Arial" pitchFamily="34" charset="0"/>
              <a:buChar char="•"/>
            </a:pPr>
            <a:endParaRPr lang="en-US" sz="24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3E708D79-5CDA-46AD-881B-D92EE1A8578C}"/>
              </a:ext>
            </a:extLst>
          </p:cNvPr>
          <p:cNvSpPr txBox="1"/>
          <p:nvPr/>
        </p:nvSpPr>
        <p:spPr>
          <a:xfrm>
            <a:off x="1063230" y="510762"/>
            <a:ext cx="7292830" cy="1015663"/>
          </a:xfrm>
          <a:prstGeom prst="rect">
            <a:avLst/>
          </a:prstGeom>
          <a:noFill/>
        </p:spPr>
        <p:txBody>
          <a:bodyPr wrap="square" rtlCol="0">
            <a:spAutoFit/>
          </a:bodyPr>
          <a:lstStyle/>
          <a:p>
            <a:pPr algn="ctr"/>
            <a:r>
              <a:rPr lang="en-US" sz="3200" b="1" dirty="0">
                <a:solidFill>
                  <a:srgbClr val="1552A6"/>
                </a:solidFill>
                <a:latin typeface="AauxPro OT"/>
              </a:rPr>
              <a:t>Certificate of Insurance</a:t>
            </a:r>
          </a:p>
          <a:p>
            <a:pPr algn="ctr"/>
            <a:r>
              <a:rPr lang="en-US" sz="2800" b="1" dirty="0">
                <a:solidFill>
                  <a:srgbClr val="1552A6"/>
                </a:solidFill>
                <a:latin typeface="AauxPro OT"/>
              </a:rPr>
              <a:t>Construction Related Consultant Contracts</a:t>
            </a:r>
            <a:endParaRPr lang="en-US" b="1" dirty="0">
              <a:solidFill>
                <a:srgbClr val="1552A6"/>
              </a:solidFill>
              <a:latin typeface="AauxPro OT"/>
            </a:endParaRPr>
          </a:p>
        </p:txBody>
      </p:sp>
    </p:spTree>
    <p:extLst>
      <p:ext uri="{BB962C8B-B14F-4D97-AF65-F5344CB8AC3E}">
        <p14:creationId xmlns:p14="http://schemas.microsoft.com/office/powerpoint/2010/main" val="410184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1094243"/>
            <a:ext cx="7292830" cy="861774"/>
          </a:xfrm>
          <a:prstGeom prst="rect">
            <a:avLst/>
          </a:prstGeom>
          <a:noFill/>
        </p:spPr>
        <p:txBody>
          <a:bodyPr wrap="square" rtlCol="0">
            <a:spAutoFit/>
          </a:bodyPr>
          <a:lstStyle/>
          <a:p>
            <a:endParaRPr lang="en-US" sz="1000" dirty="0">
              <a:solidFill>
                <a:srgbClr val="1552A6"/>
              </a:solidFill>
              <a:latin typeface="AauxPro OT"/>
            </a:endParaRPr>
          </a:p>
          <a:p>
            <a:pPr lvl="0"/>
            <a:endParaRPr lang="en-US" sz="2000" dirty="0">
              <a:latin typeface="AauxPro OT"/>
            </a:endParaRPr>
          </a:p>
          <a:p>
            <a:pPr lvl="1"/>
            <a:endParaRPr lang="en-US" sz="2000" dirty="0">
              <a:latin typeface="AauxPro OT"/>
            </a:endParaRPr>
          </a:p>
        </p:txBody>
      </p:sp>
      <p:pic>
        <p:nvPicPr>
          <p:cNvPr id="11" name="Picture 10" descr="images (question).jpg"/>
          <p:cNvPicPr>
            <a:picLocks noChangeAspect="1"/>
          </p:cNvPicPr>
          <p:nvPr/>
        </p:nvPicPr>
        <p:blipFill>
          <a:blip r:embed="rId3"/>
          <a:stretch>
            <a:fillRect/>
          </a:stretch>
        </p:blipFill>
        <p:spPr>
          <a:xfrm>
            <a:off x="2926946" y="2200792"/>
            <a:ext cx="3647473" cy="4168541"/>
          </a:xfrm>
          <a:prstGeom prst="rect">
            <a:avLst/>
          </a:prstGeom>
        </p:spPr>
      </p:pic>
      <p:sp>
        <p:nvSpPr>
          <p:cNvPr id="7" name="Date Placeholder 6"/>
          <p:cNvSpPr>
            <a:spLocks noGrp="1"/>
          </p:cNvSpPr>
          <p:nvPr>
            <p:ph type="dt" sz="half" idx="10"/>
          </p:nvPr>
        </p:nvSpPr>
        <p:spPr/>
        <p:txBody>
          <a:bodyPr/>
          <a:lstStyle/>
          <a:p>
            <a:r>
              <a:rPr lang="en-US"/>
              <a:t>Dec 2023</a:t>
            </a:r>
          </a:p>
        </p:txBody>
      </p:sp>
      <p:sp>
        <p:nvSpPr>
          <p:cNvPr id="6" name="Footer Placeholder 5"/>
          <p:cNvSpPr>
            <a:spLocks noGrp="1"/>
          </p:cNvSpPr>
          <p:nvPr>
            <p:ph type="ftr" sz="quarter" idx="11"/>
          </p:nvPr>
        </p:nvSpPr>
        <p:spPr/>
        <p:txBody>
          <a:bodyPr/>
          <a:lstStyle/>
          <a:p>
            <a:r>
              <a:rPr lang="en-US"/>
              <a:t>SUNY Office for Capital Facilities</a:t>
            </a:r>
          </a:p>
        </p:txBody>
      </p:sp>
      <p:sp>
        <p:nvSpPr>
          <p:cNvPr id="4" name="Slide Number Placeholder 3"/>
          <p:cNvSpPr>
            <a:spLocks noGrp="1"/>
          </p:cNvSpPr>
          <p:nvPr>
            <p:ph type="sldNum" sz="quarter" idx="12"/>
          </p:nvPr>
        </p:nvSpPr>
        <p:spPr/>
        <p:txBody>
          <a:bodyPr/>
          <a:lstStyle/>
          <a:p>
            <a:fld id="{33D82B13-F593-224D-BA00-C18C518B326E}" type="slidenum">
              <a:rPr lang="en-US" smtClean="0"/>
              <a:pPr/>
              <a:t>51</a:t>
            </a:fld>
            <a:endParaRPr lang="en-US"/>
          </a:p>
        </p:txBody>
      </p:sp>
      <p:sp>
        <p:nvSpPr>
          <p:cNvPr id="9" name="TextBox 8"/>
          <p:cNvSpPr txBox="1"/>
          <p:nvPr/>
        </p:nvSpPr>
        <p:spPr>
          <a:xfrm>
            <a:off x="1063230" y="1094243"/>
            <a:ext cx="7292830" cy="2100575"/>
          </a:xfrm>
          <a:prstGeom prst="rect">
            <a:avLst/>
          </a:prstGeom>
          <a:noFill/>
        </p:spPr>
        <p:txBody>
          <a:bodyPr wrap="square" rtlCol="0">
            <a:spAutoFit/>
          </a:bodyPr>
          <a:lstStyle/>
          <a:p>
            <a:pPr algn="ctr"/>
            <a:r>
              <a:rPr lang="en-US" sz="3200" b="1" dirty="0">
                <a:solidFill>
                  <a:srgbClr val="1552A6"/>
                </a:solidFill>
                <a:latin typeface="AauxPro OT"/>
              </a:rPr>
              <a:t>Consultant Agreements &lt;$25,000</a:t>
            </a:r>
          </a:p>
          <a:p>
            <a:pPr lvl="1"/>
            <a:endParaRPr lang="en-US" sz="1000" dirty="0">
              <a:latin typeface="AauxPro OT"/>
            </a:endParaRPr>
          </a:p>
          <a:p>
            <a:br>
              <a:rPr lang="en-US" dirty="0">
                <a:latin typeface="AauxPro OT"/>
              </a:rPr>
            </a:br>
            <a:r>
              <a:rPr lang="en-US" sz="1050" dirty="0">
                <a:latin typeface="AauxPro OT"/>
              </a:rPr>
              <a:t> </a:t>
            </a:r>
            <a:endParaRPr lang="en-US" sz="2000" dirty="0">
              <a:latin typeface="AauxPro OT"/>
            </a:endParaRPr>
          </a:p>
          <a:p>
            <a:pPr lvl="1">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r>
              <a:rPr lang="en-US" sz="2000" dirty="0">
                <a:latin typeface="AauxPro OT"/>
              </a:rPr>
              <a:t> </a:t>
            </a:r>
          </a:p>
        </p:txBody>
      </p:sp>
    </p:spTree>
    <p:extLst>
      <p:ext uri="{BB962C8B-B14F-4D97-AF65-F5344CB8AC3E}">
        <p14:creationId xmlns:p14="http://schemas.microsoft.com/office/powerpoint/2010/main" val="1284936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1094243"/>
            <a:ext cx="7292830" cy="6517169"/>
          </a:xfrm>
          <a:prstGeom prst="rect">
            <a:avLst/>
          </a:prstGeom>
          <a:noFill/>
        </p:spPr>
        <p:txBody>
          <a:bodyPr wrap="square" rtlCol="0">
            <a:spAutoFit/>
          </a:bodyPr>
          <a:lstStyle/>
          <a:p>
            <a:pPr algn="ctr"/>
            <a:r>
              <a:rPr lang="en-US" sz="3200" b="1" dirty="0">
                <a:solidFill>
                  <a:srgbClr val="1552A6"/>
                </a:solidFill>
                <a:latin typeface="AauxPro OT"/>
              </a:rPr>
              <a:t>Consultant Documentation</a:t>
            </a:r>
          </a:p>
          <a:p>
            <a:pPr indent="-457200" algn="ctr"/>
            <a:endParaRPr lang="en-US" sz="2000" dirty="0">
              <a:latin typeface="AauxPro OT"/>
            </a:endParaRPr>
          </a:p>
          <a:p>
            <a:pPr lvl="1" indent="-457200">
              <a:spcAft>
                <a:spcPts val="600"/>
              </a:spcAft>
              <a:buFont typeface="Arial" pitchFamily="34" charset="0"/>
              <a:buChar char="•"/>
            </a:pPr>
            <a:r>
              <a:rPr lang="en-US" sz="2800" dirty="0">
                <a:latin typeface="Ca'"/>
                <a:cs typeface="Times New Roman" pitchFamily="18" charset="0"/>
              </a:rPr>
              <a:t>Procurement Lobbying Forms </a:t>
            </a:r>
            <a:r>
              <a:rPr lang="en-US" sz="2800" i="1" dirty="0">
                <a:latin typeface="Ca'"/>
                <a:cs typeface="Times New Roman" pitchFamily="18" charset="0"/>
              </a:rPr>
              <a:t>(applies &gt;$15,000)</a:t>
            </a:r>
            <a:r>
              <a:rPr lang="en-US" sz="2800" dirty="0">
                <a:latin typeface="Ca'"/>
                <a:cs typeface="Times New Roman" pitchFamily="18" charset="0"/>
              </a:rPr>
              <a:t> </a:t>
            </a:r>
          </a:p>
          <a:p>
            <a:pPr lvl="1" indent="-457200">
              <a:spcAft>
                <a:spcPts val="600"/>
              </a:spcAft>
              <a:buFont typeface="Arial" pitchFamily="34" charset="0"/>
              <a:buChar char="•"/>
            </a:pPr>
            <a:r>
              <a:rPr lang="en-US" sz="2800" dirty="0">
                <a:latin typeface="Ca'"/>
                <a:cs typeface="Times New Roman" pitchFamily="18" charset="0"/>
              </a:rPr>
              <a:t>Certificates of Insurance</a:t>
            </a:r>
          </a:p>
          <a:p>
            <a:pPr lvl="1" indent="-457200">
              <a:spcAft>
                <a:spcPts val="600"/>
              </a:spcAft>
              <a:buFont typeface="Arial" pitchFamily="34" charset="0"/>
              <a:buChar char="•"/>
            </a:pPr>
            <a:r>
              <a:rPr lang="en-US" sz="2800" dirty="0">
                <a:latin typeface="Ca'"/>
                <a:cs typeface="Times New Roman" pitchFamily="18" charset="0"/>
              </a:rPr>
              <a:t>Certificate of Workers Comp and Disability</a:t>
            </a:r>
          </a:p>
          <a:p>
            <a:pPr lvl="1" indent="-457200">
              <a:spcAft>
                <a:spcPts val="600"/>
              </a:spcAft>
              <a:buFont typeface="Arial" pitchFamily="34" charset="0"/>
              <a:buChar char="•"/>
            </a:pPr>
            <a:r>
              <a:rPr lang="en-US" sz="2800" dirty="0">
                <a:latin typeface="Ca'"/>
                <a:cs typeface="Times New Roman" pitchFamily="18" charset="0"/>
              </a:rPr>
              <a:t>OSC Form A - State Consultant Services Contractor’s Planned Employment </a:t>
            </a:r>
            <a:r>
              <a:rPr lang="en-US" sz="2800" i="1" dirty="0">
                <a:latin typeface="Ca'"/>
                <a:cs typeface="Times New Roman" pitchFamily="18" charset="0"/>
              </a:rPr>
              <a:t>(applies &gt;$15,000; applicable to salaries, does not include travel or </a:t>
            </a:r>
            <a:r>
              <a:rPr lang="en-US" sz="2800" i="1" dirty="0" err="1">
                <a:latin typeface="Ca'"/>
                <a:cs typeface="Times New Roman" pitchFamily="18" charset="0"/>
              </a:rPr>
              <a:t>reimburseables</a:t>
            </a:r>
            <a:r>
              <a:rPr lang="en-US" sz="2800" i="1" dirty="0">
                <a:latin typeface="Ca'"/>
                <a:cs typeface="Times New Roman" pitchFamily="18" charset="0"/>
              </a:rPr>
              <a:t>)</a:t>
            </a:r>
            <a:r>
              <a:rPr lang="en-US" sz="2800" dirty="0">
                <a:latin typeface="Ca'"/>
                <a:cs typeface="Times New Roman" pitchFamily="18" charset="0"/>
              </a:rPr>
              <a:t> </a:t>
            </a:r>
          </a:p>
          <a:p>
            <a:pPr marL="0" lvl="1">
              <a:spcAft>
                <a:spcPts val="600"/>
              </a:spcAft>
            </a:pPr>
            <a:endParaRPr lang="en-US" sz="2800" dirty="0">
              <a:latin typeface="Ca'"/>
              <a:cs typeface="Times New Roman" pitchFamily="18" charset="0"/>
            </a:endParaRPr>
          </a:p>
          <a:p>
            <a:pPr lvl="1"/>
            <a:br>
              <a:rPr lang="en-US" dirty="0">
                <a:latin typeface="Times New Roman" pitchFamily="18" charset="0"/>
                <a:cs typeface="Times New Roman" pitchFamily="18" charset="0"/>
              </a:rPr>
            </a:br>
            <a:r>
              <a:rPr lang="en-US" sz="105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lvl="1">
              <a:buFont typeface="Arial" pitchFamily="34" charset="0"/>
              <a:buChar char="•"/>
            </a:pPr>
            <a:endParaRPr lang="en-US" sz="2000" dirty="0">
              <a:latin typeface="AauxPro OT"/>
            </a:endParaRPr>
          </a:p>
          <a:p>
            <a:pPr lvl="1">
              <a:buFont typeface="Arial" pitchFamily="34" charset="0"/>
              <a:buChar char="•"/>
            </a:pPr>
            <a:endParaRPr lang="en-US" sz="2000" dirty="0">
              <a:latin typeface="AauxPro OT"/>
            </a:endParaRPr>
          </a:p>
          <a:p>
            <a:r>
              <a:rPr lang="en-US" sz="2000" dirty="0">
                <a:latin typeface="AauxPro OT"/>
              </a:rPr>
              <a:t> </a:t>
            </a:r>
          </a:p>
        </p:txBody>
      </p:sp>
      <p:sp>
        <p:nvSpPr>
          <p:cNvPr id="6" name="Date Placeholder 5"/>
          <p:cNvSpPr>
            <a:spLocks noGrp="1"/>
          </p:cNvSpPr>
          <p:nvPr>
            <p:ph type="dt" sz="half" idx="10"/>
          </p:nvPr>
        </p:nvSpPr>
        <p:spPr/>
        <p:txBody>
          <a:bodyPr/>
          <a:lstStyle/>
          <a:p>
            <a:r>
              <a:rPr lang="en-US"/>
              <a:t>Dec 2023</a:t>
            </a:r>
          </a:p>
        </p:txBody>
      </p:sp>
      <p:sp>
        <p:nvSpPr>
          <p:cNvPr id="4" name="Footer Placeholder 3"/>
          <p:cNvSpPr>
            <a:spLocks noGrp="1"/>
          </p:cNvSpPr>
          <p:nvPr>
            <p:ph type="ftr" sz="quarter" idx="11"/>
          </p:nvPr>
        </p:nvSpPr>
        <p:spPr/>
        <p:txBody>
          <a:bodyPr/>
          <a:lstStyle/>
          <a:p>
            <a:r>
              <a:rPr lang="en-US"/>
              <a:t>SUNY Office for Capital Facilities</a:t>
            </a:r>
          </a:p>
        </p:txBody>
      </p:sp>
      <p:sp>
        <p:nvSpPr>
          <p:cNvPr id="3" name="Slide Number Placeholder 2"/>
          <p:cNvSpPr>
            <a:spLocks noGrp="1"/>
          </p:cNvSpPr>
          <p:nvPr>
            <p:ph type="sldNum" sz="quarter" idx="12"/>
          </p:nvPr>
        </p:nvSpPr>
        <p:spPr/>
        <p:txBody>
          <a:bodyPr/>
          <a:lstStyle/>
          <a:p>
            <a:fld id="{33D82B13-F593-224D-BA00-C18C518B326E}" type="slidenum">
              <a:rPr lang="en-US" smtClean="0"/>
              <a:pPr/>
              <a:t>52</a:t>
            </a:fld>
            <a:endParaRPr lang="en-US"/>
          </a:p>
        </p:txBody>
      </p:sp>
      <p:sp>
        <p:nvSpPr>
          <p:cNvPr id="7" name="Rectangle 6"/>
          <p:cNvSpPr/>
          <p:nvPr/>
        </p:nvSpPr>
        <p:spPr>
          <a:xfrm rot="1786067">
            <a:off x="6640908" y="973508"/>
            <a:ext cx="2345515" cy="369332"/>
          </a:xfrm>
          <a:prstGeom prst="rect">
            <a:avLst/>
          </a:prstGeom>
        </p:spPr>
        <p:txBody>
          <a:bodyPr wrap="none">
            <a:spAutoFit/>
          </a:bodyPr>
          <a:lstStyle/>
          <a:p>
            <a:pPr algn="ctr"/>
            <a:r>
              <a:rPr lang="en-US" b="1" dirty="0">
                <a:solidFill>
                  <a:srgbClr val="00B050"/>
                </a:solidFill>
                <a:latin typeface="AauxPro OT"/>
              </a:rPr>
              <a:t>Agreements &lt;$25K</a:t>
            </a:r>
          </a:p>
        </p:txBody>
      </p:sp>
    </p:spTree>
    <p:extLst>
      <p:ext uri="{BB962C8B-B14F-4D97-AF65-F5344CB8AC3E}">
        <p14:creationId xmlns:p14="http://schemas.microsoft.com/office/powerpoint/2010/main" val="3475506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1584" y="2223872"/>
            <a:ext cx="2802992" cy="1569660"/>
          </a:xfrm>
          <a:prstGeom prst="rect">
            <a:avLst/>
          </a:prstGeom>
          <a:noFill/>
        </p:spPr>
        <p:txBody>
          <a:bodyPr wrap="square" rtlCol="0">
            <a:spAutoFit/>
          </a:bodyPr>
          <a:lstStyle/>
          <a:p>
            <a:pPr algn="ctr"/>
            <a:r>
              <a:rPr lang="en-US" sz="3200" b="1" dirty="0">
                <a:solidFill>
                  <a:srgbClr val="1552A6"/>
                </a:solidFill>
                <a:latin typeface="AauxPro OT"/>
              </a:rPr>
              <a:t>Consultant Procurement Checklist</a:t>
            </a:r>
          </a:p>
        </p:txBody>
      </p:sp>
      <p:sp>
        <p:nvSpPr>
          <p:cNvPr id="9" name="Rectangle 8"/>
          <p:cNvSpPr/>
          <p:nvPr/>
        </p:nvSpPr>
        <p:spPr>
          <a:xfrm>
            <a:off x="1510117" y="3669936"/>
            <a:ext cx="1505925" cy="369332"/>
          </a:xfrm>
          <a:prstGeom prst="rect">
            <a:avLst/>
          </a:prstGeom>
        </p:spPr>
        <p:txBody>
          <a:bodyPr wrap="none">
            <a:spAutoFit/>
          </a:bodyPr>
          <a:lstStyle/>
          <a:p>
            <a:pPr algn="ctr"/>
            <a:r>
              <a:rPr lang="en-US" b="1" dirty="0">
                <a:solidFill>
                  <a:srgbClr val="1552A6"/>
                </a:solidFill>
                <a:latin typeface="AauxPro OT"/>
                <a:hlinkClick r:id="rId3"/>
              </a:rPr>
              <a:t>Form 7555-01</a:t>
            </a:r>
            <a:endParaRPr lang="en-US" b="1" dirty="0">
              <a:solidFill>
                <a:srgbClr val="1552A6"/>
              </a:solidFill>
              <a:latin typeface="AauxPro OT"/>
            </a:endParaRPr>
          </a:p>
        </p:txBody>
      </p:sp>
      <p:sp>
        <p:nvSpPr>
          <p:cNvPr id="10" name="Date Placeholder 9"/>
          <p:cNvSpPr>
            <a:spLocks noGrp="1"/>
          </p:cNvSpPr>
          <p:nvPr>
            <p:ph type="dt" sz="half" idx="10"/>
          </p:nvPr>
        </p:nvSpPr>
        <p:spPr>
          <a:xfrm>
            <a:off x="457200" y="6356350"/>
            <a:ext cx="2133600" cy="365125"/>
          </a:xfrm>
        </p:spPr>
        <p:txBody>
          <a:bodyPr/>
          <a:lstStyle/>
          <a:p>
            <a:r>
              <a:rPr lang="en-US"/>
              <a:t>Dec 2023</a:t>
            </a:r>
          </a:p>
        </p:txBody>
      </p:sp>
      <p:sp>
        <p:nvSpPr>
          <p:cNvPr id="8" name="Footer Placeholder 7"/>
          <p:cNvSpPr>
            <a:spLocks noGrp="1"/>
          </p:cNvSpPr>
          <p:nvPr>
            <p:ph type="ftr" sz="quarter" idx="11"/>
          </p:nvPr>
        </p:nvSpPr>
        <p:spPr>
          <a:xfrm>
            <a:off x="3124200" y="6356350"/>
            <a:ext cx="2895600" cy="365125"/>
          </a:xfrm>
        </p:spPr>
        <p:txBody>
          <a:bodyPr/>
          <a:lstStyle/>
          <a:p>
            <a:r>
              <a:rPr lang="en-US"/>
              <a:t>SUNY Office for Capital Facilities</a:t>
            </a:r>
          </a:p>
        </p:txBody>
      </p:sp>
      <p:sp>
        <p:nvSpPr>
          <p:cNvPr id="7" name="Slide Number Placeholder 6"/>
          <p:cNvSpPr>
            <a:spLocks noGrp="1"/>
          </p:cNvSpPr>
          <p:nvPr>
            <p:ph type="sldNum" sz="quarter" idx="12"/>
          </p:nvPr>
        </p:nvSpPr>
        <p:spPr>
          <a:xfrm>
            <a:off x="6553200" y="6356350"/>
            <a:ext cx="2133600" cy="365125"/>
          </a:xfrm>
        </p:spPr>
        <p:txBody>
          <a:bodyPr/>
          <a:lstStyle/>
          <a:p>
            <a:fld id="{33D82B13-F593-224D-BA00-C18C518B326E}" type="slidenum">
              <a:rPr lang="en-US" smtClean="0"/>
              <a:pPr/>
              <a:t>53</a:t>
            </a:fld>
            <a:endParaRPr lang="en-US"/>
          </a:p>
        </p:txBody>
      </p:sp>
      <p:pic>
        <p:nvPicPr>
          <p:cNvPr id="12" name="Picture 11" descr="Picture1.png"/>
          <p:cNvPicPr>
            <a:picLocks noChangeAspect="1"/>
          </p:cNvPicPr>
          <p:nvPr/>
        </p:nvPicPr>
        <p:blipFill>
          <a:blip r:embed="rId4">
            <a:lum bright="-8000" contrast="10000"/>
          </a:blip>
          <a:stretch>
            <a:fillRect/>
          </a:stretch>
        </p:blipFill>
        <p:spPr>
          <a:xfrm rot="1009568">
            <a:off x="4952556" y="692483"/>
            <a:ext cx="3582418" cy="4632438"/>
          </a:xfrm>
          <a:prstGeom prst="rect">
            <a:avLst/>
          </a:prstGeom>
          <a:ln>
            <a:solidFill>
              <a:schemeClr val="accent1"/>
            </a:solidFill>
          </a:ln>
        </p:spPr>
      </p:pic>
    </p:spTree>
    <p:extLst>
      <p:ext uri="{BB962C8B-B14F-4D97-AF65-F5344CB8AC3E}">
        <p14:creationId xmlns:p14="http://schemas.microsoft.com/office/powerpoint/2010/main" val="1803632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456" y="1656576"/>
            <a:ext cx="4370919" cy="4893647"/>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j-lt"/>
                <a:cs typeface="Times New Roman" pitchFamily="18" charset="0"/>
              </a:rPr>
              <a:t>Contracts are negotiated with the most qualified consultant</a:t>
            </a:r>
          </a:p>
          <a:p>
            <a:pPr marL="457200" indent="-457200">
              <a:buFont typeface="Arial" panose="020B0604020202020204" pitchFamily="34" charset="0"/>
              <a:buChar char="•"/>
            </a:pPr>
            <a:r>
              <a:rPr lang="en-US" sz="2800" dirty="0">
                <a:latin typeface="+mj-lt"/>
                <a:cs typeface="Times New Roman" pitchFamily="18" charset="0"/>
              </a:rPr>
              <a:t>Selections are made on the on the basis of qualifications</a:t>
            </a:r>
          </a:p>
          <a:p>
            <a:pPr marL="457200" indent="-457200">
              <a:buFont typeface="Arial" panose="020B0604020202020204" pitchFamily="34" charset="0"/>
              <a:buChar char="•"/>
            </a:pPr>
            <a:r>
              <a:rPr lang="en-US" sz="2800" dirty="0">
                <a:latin typeface="+mj-lt"/>
                <a:cs typeface="Times New Roman" pitchFamily="18" charset="0"/>
              </a:rPr>
              <a:t>An RFP is required for contracts &gt;$25,000</a:t>
            </a:r>
          </a:p>
          <a:p>
            <a:pPr marL="457200" indent="-457200">
              <a:buFont typeface="Arial" panose="020B0604020202020204" pitchFamily="34" charset="0"/>
              <a:buChar char="•"/>
            </a:pPr>
            <a:r>
              <a:rPr lang="en-US" sz="2800" b="1" dirty="0">
                <a:latin typeface="+mj-lt"/>
                <a:cs typeface="Times New Roman" pitchFamily="18" charset="0"/>
              </a:rPr>
              <a:t>SUNY Procedure #7555</a:t>
            </a:r>
          </a:p>
          <a:p>
            <a:endParaRPr lang="en-US" sz="2000" dirty="0">
              <a:latin typeface="AauxPro OT"/>
            </a:endParaRPr>
          </a:p>
          <a:p>
            <a:endParaRPr lang="en-US" sz="2000" b="1" dirty="0">
              <a:solidFill>
                <a:srgbClr val="1552A6"/>
              </a:solidFill>
              <a:latin typeface="AauxPro OT"/>
            </a:endParaRPr>
          </a:p>
          <a:p>
            <a:endParaRPr lang="en-US" sz="2000" b="1" dirty="0">
              <a:solidFill>
                <a:srgbClr val="1552A6"/>
              </a:solidFill>
              <a:latin typeface="AauxPro OT"/>
            </a:endParaRPr>
          </a:p>
        </p:txBody>
      </p:sp>
      <p:sp>
        <p:nvSpPr>
          <p:cNvPr id="6" name="Date Placeholder 5"/>
          <p:cNvSpPr>
            <a:spLocks noGrp="1"/>
          </p:cNvSpPr>
          <p:nvPr>
            <p:ph type="dt" sz="half" idx="10"/>
          </p:nvPr>
        </p:nvSpPr>
        <p:spPr>
          <a:xfrm>
            <a:off x="457200" y="6356350"/>
            <a:ext cx="2133600" cy="365125"/>
          </a:xfrm>
        </p:spPr>
        <p:txBody>
          <a:bodyPr/>
          <a:lstStyle/>
          <a:p>
            <a:r>
              <a:rPr lang="en-US"/>
              <a:t>Dec 2023</a:t>
            </a:r>
          </a:p>
        </p:txBody>
      </p:sp>
      <p:sp>
        <p:nvSpPr>
          <p:cNvPr id="4" name="Footer Placeholder 3"/>
          <p:cNvSpPr>
            <a:spLocks noGrp="1"/>
          </p:cNvSpPr>
          <p:nvPr>
            <p:ph type="ftr" sz="quarter" idx="11"/>
          </p:nvPr>
        </p:nvSpPr>
        <p:spPr>
          <a:xfrm>
            <a:off x="3124200" y="6356350"/>
            <a:ext cx="2895600" cy="365125"/>
          </a:xfrm>
        </p:spPr>
        <p:txBody>
          <a:bodyPr/>
          <a:lstStyle/>
          <a:p>
            <a:r>
              <a:rPr lang="en-US"/>
              <a:t>SUNY Office for Capital Facilities</a:t>
            </a:r>
          </a:p>
        </p:txBody>
      </p:sp>
      <p:sp>
        <p:nvSpPr>
          <p:cNvPr id="3" name="Slide Number Placeholder 2"/>
          <p:cNvSpPr>
            <a:spLocks noGrp="1"/>
          </p:cNvSpPr>
          <p:nvPr>
            <p:ph type="sldNum" sz="quarter" idx="12"/>
          </p:nvPr>
        </p:nvSpPr>
        <p:spPr>
          <a:xfrm>
            <a:off x="6553200" y="6356350"/>
            <a:ext cx="2133600" cy="365125"/>
          </a:xfrm>
        </p:spPr>
        <p:txBody>
          <a:bodyPr/>
          <a:lstStyle/>
          <a:p>
            <a:fld id="{33D82B13-F593-224D-BA00-C18C518B326E}" type="slidenum">
              <a:rPr lang="en-US" smtClean="0"/>
              <a:pPr/>
              <a:t>54</a:t>
            </a:fld>
            <a:endParaRPr lang="en-US"/>
          </a:p>
        </p:txBody>
      </p:sp>
      <p:sp>
        <p:nvSpPr>
          <p:cNvPr id="9" name="Rectangle 8"/>
          <p:cNvSpPr/>
          <p:nvPr/>
        </p:nvSpPr>
        <p:spPr>
          <a:xfrm>
            <a:off x="2590801" y="5987018"/>
            <a:ext cx="3737428" cy="461665"/>
          </a:xfrm>
          <a:prstGeom prst="rect">
            <a:avLst/>
          </a:prstGeom>
        </p:spPr>
        <p:txBody>
          <a:bodyPr wrap="square">
            <a:spAutoFit/>
          </a:bodyPr>
          <a:lstStyle/>
          <a:p>
            <a:pPr algn="ctr">
              <a:spcAft>
                <a:spcPts val="600"/>
              </a:spcAft>
            </a:pPr>
            <a:r>
              <a:rPr lang="en-US" sz="2400" dirty="0">
                <a:solidFill>
                  <a:srgbClr val="1552A6"/>
                </a:solidFill>
                <a:latin typeface="Times New Roman" pitchFamily="18" charset="0"/>
                <a:cs typeface="Times New Roman" pitchFamily="18" charset="0"/>
              </a:rPr>
              <a:t>NYS Finance Law §136-A</a:t>
            </a:r>
          </a:p>
        </p:txBody>
      </p:sp>
      <p:pic>
        <p:nvPicPr>
          <p:cNvPr id="11" name="Picture 10" descr="architect2.jpg"/>
          <p:cNvPicPr>
            <a:picLocks noChangeAspect="1"/>
          </p:cNvPicPr>
          <p:nvPr/>
        </p:nvPicPr>
        <p:blipFill>
          <a:blip r:embed="rId3"/>
          <a:stretch>
            <a:fillRect/>
          </a:stretch>
        </p:blipFill>
        <p:spPr>
          <a:xfrm>
            <a:off x="5320816" y="3752862"/>
            <a:ext cx="3211975" cy="2137423"/>
          </a:xfrm>
          <a:prstGeom prst="rect">
            <a:avLst/>
          </a:prstGeom>
        </p:spPr>
      </p:pic>
      <p:sp>
        <p:nvSpPr>
          <p:cNvPr id="8" name="TextBox 7">
            <a:extLst>
              <a:ext uri="{FF2B5EF4-FFF2-40B4-BE49-F238E27FC236}">
                <a16:creationId xmlns:a16="http://schemas.microsoft.com/office/drawing/2014/main" id="{85C6B9F3-A3F0-4ACA-9183-06BAC140D799}"/>
              </a:ext>
            </a:extLst>
          </p:cNvPr>
          <p:cNvSpPr txBox="1"/>
          <p:nvPr/>
        </p:nvSpPr>
        <p:spPr>
          <a:xfrm>
            <a:off x="860941" y="437973"/>
            <a:ext cx="7422118" cy="1077218"/>
          </a:xfrm>
          <a:prstGeom prst="rect">
            <a:avLst/>
          </a:prstGeom>
          <a:noFill/>
        </p:spPr>
        <p:txBody>
          <a:bodyPr wrap="square" rtlCol="0">
            <a:spAutoFit/>
          </a:bodyPr>
          <a:lstStyle/>
          <a:p>
            <a:pPr algn="ctr"/>
            <a:r>
              <a:rPr lang="en-US" sz="3200" b="1" dirty="0">
                <a:solidFill>
                  <a:srgbClr val="1552A6"/>
                </a:solidFill>
                <a:latin typeface="AauxPro OT"/>
              </a:rPr>
              <a:t>Construction Related </a:t>
            </a:r>
          </a:p>
          <a:p>
            <a:pPr algn="ctr"/>
            <a:r>
              <a:rPr lang="en-US" sz="3200" b="1" dirty="0">
                <a:solidFill>
                  <a:srgbClr val="1552A6"/>
                </a:solidFill>
                <a:latin typeface="AauxPro OT"/>
              </a:rPr>
              <a:t>Consultant Contracts</a:t>
            </a:r>
          </a:p>
        </p:txBody>
      </p:sp>
      <p:sp>
        <p:nvSpPr>
          <p:cNvPr id="12" name="Rectangle 11">
            <a:extLst>
              <a:ext uri="{FF2B5EF4-FFF2-40B4-BE49-F238E27FC236}">
                <a16:creationId xmlns:a16="http://schemas.microsoft.com/office/drawing/2014/main" id="{B0DC8C81-7173-493B-BE99-6D1C7A35FD4F}"/>
              </a:ext>
            </a:extLst>
          </p:cNvPr>
          <p:cNvSpPr/>
          <p:nvPr/>
        </p:nvSpPr>
        <p:spPr>
          <a:xfrm>
            <a:off x="4741344" y="2041817"/>
            <a:ext cx="4370918" cy="1569660"/>
          </a:xfrm>
          <a:prstGeom prst="rect">
            <a:avLst/>
          </a:prstGeom>
          <a:noFill/>
        </p:spPr>
        <p:txBody>
          <a:bodyPr wrap="squar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Construction related consultants: Architecture, engineering, geological, landscape architecture or surveying services </a:t>
            </a:r>
          </a:p>
        </p:txBody>
      </p:sp>
    </p:spTree>
    <p:extLst>
      <p:ext uri="{BB962C8B-B14F-4D97-AF65-F5344CB8AC3E}">
        <p14:creationId xmlns:p14="http://schemas.microsoft.com/office/powerpoint/2010/main" val="273365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a:t>Dec 2023</a:t>
            </a:r>
            <a:endParaRPr lang="en-US" dirty="0"/>
          </a:p>
        </p:txBody>
      </p:sp>
      <p:sp>
        <p:nvSpPr>
          <p:cNvPr id="3" name="Slide Number Placeholder 2"/>
          <p:cNvSpPr>
            <a:spLocks noGrp="1"/>
          </p:cNvSpPr>
          <p:nvPr>
            <p:ph type="sldNum" sz="quarter" idx="12"/>
          </p:nvPr>
        </p:nvSpPr>
        <p:spPr/>
        <p:txBody>
          <a:bodyPr/>
          <a:lstStyle/>
          <a:p>
            <a:fld id="{33D82B13-F593-224D-BA00-C18C518B326E}" type="slidenum">
              <a:rPr lang="en-US" smtClean="0"/>
              <a:pPr/>
              <a:t>55</a:t>
            </a:fld>
            <a:endParaRPr lang="en-US"/>
          </a:p>
        </p:txBody>
      </p:sp>
      <p:sp>
        <p:nvSpPr>
          <p:cNvPr id="11" name="TextBox 10"/>
          <p:cNvSpPr txBox="1"/>
          <p:nvPr/>
        </p:nvSpPr>
        <p:spPr>
          <a:xfrm>
            <a:off x="934627" y="2167910"/>
            <a:ext cx="5004640" cy="2492990"/>
          </a:xfrm>
          <a:prstGeom prst="rect">
            <a:avLst/>
          </a:prstGeom>
          <a:noFill/>
        </p:spPr>
        <p:txBody>
          <a:bodyPr wrap="none" rtlCol="0">
            <a:spAutoFit/>
          </a:bodyPr>
          <a:lstStyle/>
          <a:p>
            <a:pPr algn="r"/>
            <a:r>
              <a:rPr lang="en-US" sz="5400" b="1" dirty="0">
                <a:solidFill>
                  <a:schemeClr val="accent5"/>
                </a:solidFill>
              </a:rPr>
              <a:t>Jessica</a:t>
            </a:r>
            <a:r>
              <a:rPr lang="en-US" sz="6000" b="1" dirty="0">
                <a:solidFill>
                  <a:schemeClr val="accent5"/>
                </a:solidFill>
              </a:rPr>
              <a:t> R. Miller</a:t>
            </a:r>
          </a:p>
          <a:p>
            <a:pPr algn="r"/>
            <a:r>
              <a:rPr lang="en-US" sz="3200" b="1" dirty="0">
                <a:solidFill>
                  <a:schemeClr val="accent5"/>
                </a:solidFill>
              </a:rPr>
              <a:t>Campus Let Contracts</a:t>
            </a:r>
          </a:p>
          <a:p>
            <a:pPr algn="r"/>
            <a:r>
              <a:rPr lang="en-US" sz="3200" b="1" dirty="0">
                <a:solidFill>
                  <a:schemeClr val="accent5"/>
                </a:solidFill>
              </a:rPr>
              <a:t>jessica.miller@suny.edu</a:t>
            </a:r>
          </a:p>
          <a:p>
            <a:pPr algn="r"/>
            <a:r>
              <a:rPr lang="en-US" sz="3200" b="1" dirty="0">
                <a:solidFill>
                  <a:schemeClr val="accent5"/>
                </a:solidFill>
              </a:rPr>
              <a:t>518-320-1129</a:t>
            </a:r>
          </a:p>
        </p:txBody>
      </p:sp>
      <p:pic>
        <p:nvPicPr>
          <p:cNvPr id="5" name="Picture 4">
            <a:extLst>
              <a:ext uri="{FF2B5EF4-FFF2-40B4-BE49-F238E27FC236}">
                <a16:creationId xmlns:a16="http://schemas.microsoft.com/office/drawing/2014/main" id="{F265D09A-7E1C-4D02-BF43-1B8043083C20}"/>
              </a:ext>
            </a:extLst>
          </p:cNvPr>
          <p:cNvPicPr>
            <a:picLocks noChangeAspect="1"/>
          </p:cNvPicPr>
          <p:nvPr/>
        </p:nvPicPr>
        <p:blipFill>
          <a:blip r:embed="rId3"/>
          <a:stretch>
            <a:fillRect/>
          </a:stretch>
        </p:blipFill>
        <p:spPr>
          <a:xfrm>
            <a:off x="6202018" y="2376299"/>
            <a:ext cx="2255468" cy="2024375"/>
          </a:xfrm>
          <a:prstGeom prst="rect">
            <a:avLst/>
          </a:prstGeom>
        </p:spPr>
      </p:pic>
      <p:sp>
        <p:nvSpPr>
          <p:cNvPr id="2" name="Footer Placeholder 1">
            <a:extLst>
              <a:ext uri="{FF2B5EF4-FFF2-40B4-BE49-F238E27FC236}">
                <a16:creationId xmlns:a16="http://schemas.microsoft.com/office/drawing/2014/main" id="{CF0A6A7E-5557-4C2F-8723-C17249E5EAC6}"/>
              </a:ext>
            </a:extLst>
          </p:cNvPr>
          <p:cNvSpPr>
            <a:spLocks noGrp="1"/>
          </p:cNvSpPr>
          <p:nvPr>
            <p:ph type="ftr" sz="quarter" idx="11"/>
          </p:nvPr>
        </p:nvSpPr>
        <p:spPr/>
        <p:txBody>
          <a:bodyPr/>
          <a:lstStyle/>
          <a:p>
            <a:r>
              <a:rPr lang="en-US"/>
              <a:t>SUNY Office for Capital Facilities</a:t>
            </a:r>
          </a:p>
        </p:txBody>
      </p:sp>
    </p:spTree>
    <p:extLst>
      <p:ext uri="{BB962C8B-B14F-4D97-AF65-F5344CB8AC3E}">
        <p14:creationId xmlns:p14="http://schemas.microsoft.com/office/powerpoint/2010/main" val="331453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0206" y="1118270"/>
            <a:ext cx="7292830" cy="6817251"/>
          </a:xfrm>
          <a:prstGeom prst="rect">
            <a:avLst/>
          </a:prstGeom>
          <a:noFill/>
        </p:spPr>
        <p:txBody>
          <a:bodyPr wrap="square" rtlCol="0">
            <a:spAutoFit/>
          </a:bodyPr>
          <a:lstStyle/>
          <a:p>
            <a:pPr indent="-457200">
              <a:spcAft>
                <a:spcPts val="600"/>
              </a:spcAft>
            </a:pPr>
            <a:endParaRPr lang="en-US" sz="2200" dirty="0">
              <a:latin typeface="Times New Roman" pitchFamily="18" charset="0"/>
              <a:cs typeface="Times New Roman" pitchFamily="18" charset="0"/>
            </a:endParaRPr>
          </a:p>
          <a:p>
            <a:pPr lvl="1" indent="-457200">
              <a:spcAft>
                <a:spcPts val="600"/>
              </a:spcAft>
            </a:pPr>
            <a:r>
              <a:rPr lang="en-US" sz="2400" dirty="0">
                <a:latin typeface="+mj-lt"/>
                <a:cs typeface="Times New Roman" pitchFamily="18" charset="0"/>
              </a:rPr>
              <a:t>Increase knowledge and understanding of: </a:t>
            </a:r>
          </a:p>
          <a:p>
            <a:pPr lvl="1" indent="-457200">
              <a:spcAft>
                <a:spcPts val="600"/>
              </a:spcAft>
              <a:buFont typeface="Arial" pitchFamily="34" charset="0"/>
              <a:buChar char="•"/>
            </a:pPr>
            <a:r>
              <a:rPr lang="en-US" sz="2400" dirty="0">
                <a:latin typeface="+mj-lt"/>
                <a:cs typeface="Times New Roman" pitchFamily="18" charset="0"/>
              </a:rPr>
              <a:t>The process for consultant selections</a:t>
            </a:r>
          </a:p>
          <a:p>
            <a:pPr lvl="1" indent="-457200">
              <a:spcAft>
                <a:spcPts val="600"/>
              </a:spcAft>
              <a:buFont typeface="Arial" pitchFamily="34" charset="0"/>
              <a:buChar char="•"/>
            </a:pPr>
            <a:r>
              <a:rPr lang="en-US" sz="2400" dirty="0">
                <a:latin typeface="+mj-lt"/>
                <a:cs typeface="Times New Roman" pitchFamily="18" charset="0"/>
              </a:rPr>
              <a:t>The procurement requirements associated with consultant selections</a:t>
            </a:r>
          </a:p>
          <a:p>
            <a:pPr lvl="1" indent="-457200">
              <a:spcAft>
                <a:spcPts val="600"/>
              </a:spcAft>
              <a:buFont typeface="Arial" pitchFamily="34" charset="0"/>
              <a:buChar char="•"/>
            </a:pPr>
            <a:r>
              <a:rPr lang="en-US" sz="2400" dirty="0">
                <a:latin typeface="+mj-lt"/>
                <a:cs typeface="Times New Roman" pitchFamily="18" charset="0"/>
              </a:rPr>
              <a:t>The role of the Minority and Women Owned Business Enterprises (MWBE) Program Coordinator and  MWBE participation in consultant selections</a:t>
            </a:r>
          </a:p>
          <a:p>
            <a:pPr indent="-457200">
              <a:spcAft>
                <a:spcPts val="600"/>
              </a:spcAft>
            </a:pPr>
            <a:endParaRPr lang="en-US" sz="2400" dirty="0">
              <a:latin typeface="+mj-lt"/>
              <a:cs typeface="Times New Roman" pitchFamily="18" charset="0"/>
            </a:endParaRPr>
          </a:p>
          <a:p>
            <a:pPr indent="-457200">
              <a:spcAft>
                <a:spcPts val="600"/>
              </a:spcAft>
            </a:pPr>
            <a:r>
              <a:rPr lang="en-US" sz="2400" dirty="0">
                <a:latin typeface="+mj-lt"/>
                <a:cs typeface="Times New Roman" pitchFamily="18" charset="0"/>
              </a:rPr>
              <a:t>Committee chairs: fulfill the requirement in Procedure 7555 to have completed consultant selection training </a:t>
            </a:r>
          </a:p>
          <a:p>
            <a:pPr>
              <a:buFont typeface="Arial" pitchFamily="34" charset="0"/>
              <a:buChar char="•"/>
            </a:pPr>
            <a:endParaRPr lang="en-US" sz="2000" dirty="0">
              <a:latin typeface="AauxPro OT"/>
            </a:endParaRPr>
          </a:p>
          <a:p>
            <a:pPr>
              <a:buFont typeface="Arial" pitchFamily="34" charset="0"/>
              <a:buChar char="•"/>
            </a:pPr>
            <a:endParaRPr lang="en-US" sz="2000" dirty="0">
              <a:latin typeface="AauxPro OT"/>
            </a:endParaRPr>
          </a:p>
          <a:p>
            <a:pPr>
              <a:buFont typeface="Arial" pitchFamily="34" charset="0"/>
              <a:buChar char="•"/>
            </a:pPr>
            <a:endParaRPr lang="en-US" sz="2000" dirty="0">
              <a:latin typeface="AauxPro OT"/>
            </a:endParaRPr>
          </a:p>
          <a:p>
            <a:pPr>
              <a:buFont typeface="Arial" pitchFamily="34" charset="0"/>
              <a:buChar char="•"/>
            </a:pPr>
            <a:endParaRPr lang="en-US" sz="2000" dirty="0">
              <a:latin typeface="AauxPro OT"/>
            </a:endParaRPr>
          </a:p>
          <a:p>
            <a:endParaRPr lang="en-US" sz="2000" dirty="0">
              <a:latin typeface="AauxPro OT"/>
            </a:endParaRPr>
          </a:p>
          <a:p>
            <a:endParaRPr lang="en-US" sz="2000" dirty="0">
              <a:latin typeface="AauxPro OT"/>
            </a:endParaRPr>
          </a:p>
          <a:p>
            <a:endParaRPr lang="en-US" sz="2000" b="1" dirty="0">
              <a:solidFill>
                <a:srgbClr val="1552A6"/>
              </a:solidFill>
              <a:latin typeface="AauxPro OT"/>
            </a:endParaRPr>
          </a:p>
        </p:txBody>
      </p:sp>
      <p:sp>
        <p:nvSpPr>
          <p:cNvPr id="6" name="Date Placeholder 5"/>
          <p:cNvSpPr>
            <a:spLocks noGrp="1"/>
          </p:cNvSpPr>
          <p:nvPr>
            <p:ph type="dt" sz="half" idx="10"/>
          </p:nvPr>
        </p:nvSpPr>
        <p:spPr>
          <a:xfrm>
            <a:off x="457200" y="6356350"/>
            <a:ext cx="2133600" cy="365125"/>
          </a:xfrm>
        </p:spPr>
        <p:txBody>
          <a:bodyPr/>
          <a:lstStyle/>
          <a:p>
            <a:r>
              <a:rPr lang="en-US"/>
              <a:t>Dec 2023</a:t>
            </a:r>
            <a:endParaRPr lang="en-US" dirty="0"/>
          </a:p>
        </p:txBody>
      </p:sp>
      <p:sp>
        <p:nvSpPr>
          <p:cNvPr id="4" name="Footer Placeholder 3"/>
          <p:cNvSpPr>
            <a:spLocks noGrp="1"/>
          </p:cNvSpPr>
          <p:nvPr>
            <p:ph type="ftr" sz="quarter" idx="11"/>
          </p:nvPr>
        </p:nvSpPr>
        <p:spPr>
          <a:xfrm>
            <a:off x="3124200" y="6356350"/>
            <a:ext cx="2895600" cy="365125"/>
          </a:xfrm>
        </p:spPr>
        <p:txBody>
          <a:bodyPr/>
          <a:lstStyle/>
          <a:p>
            <a:r>
              <a:rPr lang="en-US" dirty="0"/>
              <a:t>SUNY Office for Capital Facilities</a:t>
            </a:r>
          </a:p>
        </p:txBody>
      </p:sp>
      <p:sp>
        <p:nvSpPr>
          <p:cNvPr id="3" name="Slide Number Placeholder 2"/>
          <p:cNvSpPr>
            <a:spLocks noGrp="1"/>
          </p:cNvSpPr>
          <p:nvPr>
            <p:ph type="sldNum" sz="quarter" idx="12"/>
          </p:nvPr>
        </p:nvSpPr>
        <p:spPr>
          <a:xfrm>
            <a:off x="6553200" y="6356350"/>
            <a:ext cx="2133600" cy="365125"/>
          </a:xfrm>
        </p:spPr>
        <p:txBody>
          <a:bodyPr/>
          <a:lstStyle/>
          <a:p>
            <a:fld id="{33D82B13-F593-224D-BA00-C18C518B326E}" type="slidenum">
              <a:rPr lang="en-US" smtClean="0"/>
              <a:pPr/>
              <a:t>6</a:t>
            </a:fld>
            <a:endParaRPr lang="en-US" dirty="0"/>
          </a:p>
        </p:txBody>
      </p:sp>
      <p:pic>
        <p:nvPicPr>
          <p:cNvPr id="7" name="Picture 6" descr="tree of knowledge.jpg"/>
          <p:cNvPicPr>
            <a:picLocks noChangeAspect="1"/>
          </p:cNvPicPr>
          <p:nvPr/>
        </p:nvPicPr>
        <p:blipFill>
          <a:blip r:embed="rId3"/>
          <a:stretch>
            <a:fillRect/>
          </a:stretch>
        </p:blipFill>
        <p:spPr>
          <a:xfrm>
            <a:off x="7720303" y="4884521"/>
            <a:ext cx="1493147" cy="1460259"/>
          </a:xfrm>
          <a:prstGeom prst="rect">
            <a:avLst/>
          </a:prstGeom>
        </p:spPr>
      </p:pic>
      <p:sp>
        <p:nvSpPr>
          <p:cNvPr id="8" name="TextBox 7">
            <a:extLst>
              <a:ext uri="{FF2B5EF4-FFF2-40B4-BE49-F238E27FC236}">
                <a16:creationId xmlns:a16="http://schemas.microsoft.com/office/drawing/2014/main" id="{B35B5487-A52A-4587-BBB1-5378C9EE5BBF}"/>
              </a:ext>
            </a:extLst>
          </p:cNvPr>
          <p:cNvSpPr txBox="1"/>
          <p:nvPr/>
        </p:nvSpPr>
        <p:spPr>
          <a:xfrm>
            <a:off x="1017424" y="757675"/>
            <a:ext cx="7292830" cy="584775"/>
          </a:xfrm>
          <a:prstGeom prst="rect">
            <a:avLst/>
          </a:prstGeom>
          <a:noFill/>
        </p:spPr>
        <p:txBody>
          <a:bodyPr wrap="square" rtlCol="0">
            <a:spAutoFit/>
          </a:bodyPr>
          <a:lstStyle/>
          <a:p>
            <a:pPr algn="ctr"/>
            <a:r>
              <a:rPr lang="en-US" sz="3200" b="1" dirty="0">
                <a:solidFill>
                  <a:srgbClr val="1552A6"/>
                </a:solidFill>
                <a:latin typeface="AauxPro OT"/>
              </a:rPr>
              <a:t>Learning Objectives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456" y="1656576"/>
            <a:ext cx="4370919" cy="4893647"/>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j-lt"/>
                <a:cs typeface="Times New Roman" pitchFamily="18" charset="0"/>
              </a:rPr>
              <a:t>Contracts are negotiated with the most qualified consultant</a:t>
            </a:r>
          </a:p>
          <a:p>
            <a:pPr marL="457200" indent="-457200">
              <a:buFont typeface="Arial" panose="020B0604020202020204" pitchFamily="34" charset="0"/>
              <a:buChar char="•"/>
            </a:pPr>
            <a:r>
              <a:rPr lang="en-US" sz="2800" dirty="0">
                <a:latin typeface="+mj-lt"/>
                <a:cs typeface="Times New Roman" pitchFamily="18" charset="0"/>
              </a:rPr>
              <a:t>Selections are made on the on the basis of qualifications</a:t>
            </a:r>
          </a:p>
          <a:p>
            <a:pPr marL="457200" indent="-457200">
              <a:buFont typeface="Arial" panose="020B0604020202020204" pitchFamily="34" charset="0"/>
              <a:buChar char="•"/>
            </a:pPr>
            <a:r>
              <a:rPr lang="en-US" sz="2800" dirty="0">
                <a:latin typeface="+mj-lt"/>
                <a:cs typeface="Times New Roman" pitchFamily="18" charset="0"/>
              </a:rPr>
              <a:t>An RFP is required for contracts &gt;$25,000</a:t>
            </a:r>
          </a:p>
          <a:p>
            <a:pPr marL="457200" indent="-457200">
              <a:buFont typeface="Arial" panose="020B0604020202020204" pitchFamily="34" charset="0"/>
              <a:buChar char="•"/>
            </a:pPr>
            <a:r>
              <a:rPr lang="en-US" sz="2800" b="1" dirty="0">
                <a:latin typeface="+mj-lt"/>
                <a:cs typeface="Times New Roman" pitchFamily="18" charset="0"/>
              </a:rPr>
              <a:t>SUNY Procedure #7555</a:t>
            </a:r>
          </a:p>
          <a:p>
            <a:endParaRPr lang="en-US" sz="2000" dirty="0">
              <a:latin typeface="AauxPro OT"/>
            </a:endParaRPr>
          </a:p>
          <a:p>
            <a:endParaRPr lang="en-US" sz="2000" b="1" dirty="0">
              <a:solidFill>
                <a:srgbClr val="1552A6"/>
              </a:solidFill>
              <a:latin typeface="AauxPro OT"/>
            </a:endParaRPr>
          </a:p>
          <a:p>
            <a:endParaRPr lang="en-US" sz="2000" b="1" dirty="0">
              <a:solidFill>
                <a:srgbClr val="1552A6"/>
              </a:solidFill>
              <a:latin typeface="AauxPro OT"/>
            </a:endParaRPr>
          </a:p>
        </p:txBody>
      </p:sp>
      <p:sp>
        <p:nvSpPr>
          <p:cNvPr id="6" name="Date Placeholder 5"/>
          <p:cNvSpPr>
            <a:spLocks noGrp="1"/>
          </p:cNvSpPr>
          <p:nvPr>
            <p:ph type="dt" sz="half" idx="10"/>
          </p:nvPr>
        </p:nvSpPr>
        <p:spPr>
          <a:xfrm>
            <a:off x="457200" y="6356350"/>
            <a:ext cx="2133600" cy="365125"/>
          </a:xfrm>
        </p:spPr>
        <p:txBody>
          <a:bodyPr/>
          <a:lstStyle/>
          <a:p>
            <a:r>
              <a:rPr lang="en-US"/>
              <a:t>Dec 2023</a:t>
            </a:r>
          </a:p>
        </p:txBody>
      </p:sp>
      <p:sp>
        <p:nvSpPr>
          <p:cNvPr id="4" name="Footer Placeholder 3"/>
          <p:cNvSpPr>
            <a:spLocks noGrp="1"/>
          </p:cNvSpPr>
          <p:nvPr>
            <p:ph type="ftr" sz="quarter" idx="11"/>
          </p:nvPr>
        </p:nvSpPr>
        <p:spPr>
          <a:xfrm>
            <a:off x="3124200" y="6356350"/>
            <a:ext cx="2895600" cy="365125"/>
          </a:xfrm>
        </p:spPr>
        <p:txBody>
          <a:bodyPr/>
          <a:lstStyle/>
          <a:p>
            <a:r>
              <a:rPr lang="en-US"/>
              <a:t>SUNY Office for Capital Facilities</a:t>
            </a:r>
          </a:p>
        </p:txBody>
      </p:sp>
      <p:sp>
        <p:nvSpPr>
          <p:cNvPr id="3" name="Slide Number Placeholder 2"/>
          <p:cNvSpPr>
            <a:spLocks noGrp="1"/>
          </p:cNvSpPr>
          <p:nvPr>
            <p:ph type="sldNum" sz="quarter" idx="12"/>
          </p:nvPr>
        </p:nvSpPr>
        <p:spPr>
          <a:xfrm>
            <a:off x="6553200" y="6356350"/>
            <a:ext cx="2133600" cy="365125"/>
          </a:xfrm>
        </p:spPr>
        <p:txBody>
          <a:bodyPr/>
          <a:lstStyle/>
          <a:p>
            <a:fld id="{33D82B13-F593-224D-BA00-C18C518B326E}" type="slidenum">
              <a:rPr lang="en-US" smtClean="0"/>
              <a:pPr/>
              <a:t>7</a:t>
            </a:fld>
            <a:endParaRPr lang="en-US"/>
          </a:p>
        </p:txBody>
      </p:sp>
      <p:sp>
        <p:nvSpPr>
          <p:cNvPr id="9" name="Rectangle 8"/>
          <p:cNvSpPr/>
          <p:nvPr/>
        </p:nvSpPr>
        <p:spPr>
          <a:xfrm>
            <a:off x="2590801" y="5987018"/>
            <a:ext cx="3737428" cy="461665"/>
          </a:xfrm>
          <a:prstGeom prst="rect">
            <a:avLst/>
          </a:prstGeom>
        </p:spPr>
        <p:txBody>
          <a:bodyPr wrap="square">
            <a:spAutoFit/>
          </a:bodyPr>
          <a:lstStyle/>
          <a:p>
            <a:pPr algn="ctr">
              <a:spcAft>
                <a:spcPts val="600"/>
              </a:spcAft>
            </a:pPr>
            <a:r>
              <a:rPr lang="en-US" sz="2400" dirty="0">
                <a:solidFill>
                  <a:srgbClr val="1552A6"/>
                </a:solidFill>
                <a:latin typeface="Times New Roman" pitchFamily="18" charset="0"/>
                <a:cs typeface="Times New Roman" pitchFamily="18" charset="0"/>
              </a:rPr>
              <a:t>NYS Finance Law §136-A</a:t>
            </a:r>
          </a:p>
        </p:txBody>
      </p:sp>
      <p:pic>
        <p:nvPicPr>
          <p:cNvPr id="11" name="Picture 10" descr="architect2.jpg"/>
          <p:cNvPicPr>
            <a:picLocks noChangeAspect="1"/>
          </p:cNvPicPr>
          <p:nvPr/>
        </p:nvPicPr>
        <p:blipFill>
          <a:blip r:embed="rId3"/>
          <a:stretch>
            <a:fillRect/>
          </a:stretch>
        </p:blipFill>
        <p:spPr>
          <a:xfrm>
            <a:off x="5320816" y="3752862"/>
            <a:ext cx="3211975" cy="2137423"/>
          </a:xfrm>
          <a:prstGeom prst="rect">
            <a:avLst/>
          </a:prstGeom>
        </p:spPr>
      </p:pic>
      <p:sp>
        <p:nvSpPr>
          <p:cNvPr id="8" name="TextBox 7">
            <a:extLst>
              <a:ext uri="{FF2B5EF4-FFF2-40B4-BE49-F238E27FC236}">
                <a16:creationId xmlns:a16="http://schemas.microsoft.com/office/drawing/2014/main" id="{85C6B9F3-A3F0-4ACA-9183-06BAC140D799}"/>
              </a:ext>
            </a:extLst>
          </p:cNvPr>
          <p:cNvSpPr txBox="1"/>
          <p:nvPr/>
        </p:nvSpPr>
        <p:spPr>
          <a:xfrm>
            <a:off x="787940" y="824022"/>
            <a:ext cx="7422118" cy="584775"/>
          </a:xfrm>
          <a:prstGeom prst="rect">
            <a:avLst/>
          </a:prstGeom>
          <a:noFill/>
        </p:spPr>
        <p:txBody>
          <a:bodyPr wrap="square" rtlCol="0">
            <a:spAutoFit/>
          </a:bodyPr>
          <a:lstStyle/>
          <a:p>
            <a:pPr algn="ctr"/>
            <a:r>
              <a:rPr lang="en-US" sz="3200" b="1" dirty="0">
                <a:solidFill>
                  <a:srgbClr val="1552A6"/>
                </a:solidFill>
                <a:latin typeface="AauxPro OT"/>
              </a:rPr>
              <a:t>Construction Related Consultants</a:t>
            </a:r>
          </a:p>
        </p:txBody>
      </p:sp>
      <p:sp>
        <p:nvSpPr>
          <p:cNvPr id="12" name="Rectangle 11">
            <a:extLst>
              <a:ext uri="{FF2B5EF4-FFF2-40B4-BE49-F238E27FC236}">
                <a16:creationId xmlns:a16="http://schemas.microsoft.com/office/drawing/2014/main" id="{B0DC8C81-7173-493B-BE99-6D1C7A35FD4F}"/>
              </a:ext>
            </a:extLst>
          </p:cNvPr>
          <p:cNvSpPr/>
          <p:nvPr/>
        </p:nvSpPr>
        <p:spPr>
          <a:xfrm>
            <a:off x="4741344" y="2041817"/>
            <a:ext cx="4370918" cy="1569660"/>
          </a:xfrm>
          <a:prstGeom prst="rect">
            <a:avLst/>
          </a:prstGeom>
          <a:noFill/>
        </p:spPr>
        <p:txBody>
          <a:bodyPr wrap="squar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Construction related consultants: Architecture, engineering, geological, landscape architecture or surveying services </a:t>
            </a:r>
          </a:p>
        </p:txBody>
      </p:sp>
    </p:spTree>
    <p:extLst>
      <p:ext uri="{BB962C8B-B14F-4D97-AF65-F5344CB8AC3E}">
        <p14:creationId xmlns:p14="http://schemas.microsoft.com/office/powerpoint/2010/main" val="151117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30" y="715418"/>
            <a:ext cx="7292830" cy="584775"/>
          </a:xfrm>
          <a:prstGeom prst="rect">
            <a:avLst/>
          </a:prstGeom>
          <a:noFill/>
        </p:spPr>
        <p:txBody>
          <a:bodyPr wrap="square" rtlCol="0">
            <a:spAutoFit/>
          </a:bodyPr>
          <a:lstStyle/>
          <a:p>
            <a:pPr algn="ctr"/>
            <a:r>
              <a:rPr lang="en-US" sz="3200" b="1" dirty="0">
                <a:solidFill>
                  <a:srgbClr val="1552A6"/>
                </a:solidFill>
                <a:latin typeface="AauxPro OT"/>
              </a:rPr>
              <a:t>State Finance Law §136-a</a:t>
            </a:r>
          </a:p>
        </p:txBody>
      </p:sp>
      <p:sp>
        <p:nvSpPr>
          <p:cNvPr id="6" name="Date Placeholder 5"/>
          <p:cNvSpPr>
            <a:spLocks noGrp="1"/>
          </p:cNvSpPr>
          <p:nvPr>
            <p:ph type="dt" sz="half" idx="10"/>
          </p:nvPr>
        </p:nvSpPr>
        <p:spPr>
          <a:xfrm>
            <a:off x="457200" y="6356350"/>
            <a:ext cx="2133600" cy="365125"/>
          </a:xfrm>
        </p:spPr>
        <p:txBody>
          <a:bodyPr/>
          <a:lstStyle/>
          <a:p>
            <a:r>
              <a:rPr lang="en-US"/>
              <a:t>Dec 2023</a:t>
            </a:r>
          </a:p>
        </p:txBody>
      </p:sp>
      <p:sp>
        <p:nvSpPr>
          <p:cNvPr id="4" name="Footer Placeholder 3"/>
          <p:cNvSpPr>
            <a:spLocks noGrp="1"/>
          </p:cNvSpPr>
          <p:nvPr>
            <p:ph type="ftr" sz="quarter" idx="11"/>
          </p:nvPr>
        </p:nvSpPr>
        <p:spPr>
          <a:xfrm>
            <a:off x="3124200" y="6356350"/>
            <a:ext cx="2895600" cy="365125"/>
          </a:xfrm>
        </p:spPr>
        <p:txBody>
          <a:bodyPr/>
          <a:lstStyle/>
          <a:p>
            <a:r>
              <a:rPr lang="en-US"/>
              <a:t>SUNY Office for Capital Facilities</a:t>
            </a:r>
          </a:p>
        </p:txBody>
      </p:sp>
      <p:sp>
        <p:nvSpPr>
          <p:cNvPr id="3" name="Slide Number Placeholder 2"/>
          <p:cNvSpPr>
            <a:spLocks noGrp="1"/>
          </p:cNvSpPr>
          <p:nvPr>
            <p:ph type="sldNum" sz="quarter" idx="12"/>
          </p:nvPr>
        </p:nvSpPr>
        <p:spPr>
          <a:xfrm>
            <a:off x="6553200" y="6356350"/>
            <a:ext cx="2133600" cy="365125"/>
          </a:xfrm>
        </p:spPr>
        <p:txBody>
          <a:bodyPr/>
          <a:lstStyle/>
          <a:p>
            <a:fld id="{33D82B13-F593-224D-BA00-C18C518B326E}" type="slidenum">
              <a:rPr lang="en-US" smtClean="0"/>
              <a:pPr/>
              <a:t>8</a:t>
            </a:fld>
            <a:endParaRPr lang="en-US"/>
          </a:p>
        </p:txBody>
      </p:sp>
      <p:sp>
        <p:nvSpPr>
          <p:cNvPr id="7" name="Rectangle 6"/>
          <p:cNvSpPr/>
          <p:nvPr/>
        </p:nvSpPr>
        <p:spPr>
          <a:xfrm rot="20485887">
            <a:off x="17056" y="2292369"/>
            <a:ext cx="3988079" cy="830997"/>
          </a:xfrm>
          <a:prstGeom prst="rect">
            <a:avLst/>
          </a:prstGeom>
          <a:noFill/>
        </p:spPr>
        <p:txBody>
          <a:bodyPr wrap="none" lIns="91440" tIns="45720" rIns="91440" bIns="45720">
            <a:spAutoFit/>
          </a:bodyPr>
          <a:lstStyle/>
          <a:p>
            <a:pPr algn="ctr"/>
            <a:r>
              <a:rPr lang="en-US" sz="4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Most Qualified</a:t>
            </a:r>
          </a:p>
        </p:txBody>
      </p:sp>
      <p:sp>
        <p:nvSpPr>
          <p:cNvPr id="8" name="TextBox 7"/>
          <p:cNvSpPr txBox="1"/>
          <p:nvPr/>
        </p:nvSpPr>
        <p:spPr>
          <a:xfrm>
            <a:off x="4208268" y="1770912"/>
            <a:ext cx="4767907" cy="7478970"/>
          </a:xfrm>
          <a:prstGeom prst="rect">
            <a:avLst/>
          </a:prstGeom>
          <a:noFill/>
        </p:spPr>
        <p:txBody>
          <a:bodyPr wrap="square" rtlCol="0">
            <a:spAutoFit/>
          </a:bodyPr>
          <a:lstStyle/>
          <a:p>
            <a:pPr lvl="0" indent="-457200">
              <a:spcAft>
                <a:spcPts val="600"/>
              </a:spcAft>
            </a:pPr>
            <a:endParaRPr lang="en-US" sz="1000" b="1" dirty="0">
              <a:latin typeface="+mj-lt"/>
              <a:cs typeface="Times New Roman" pitchFamily="18" charset="0"/>
            </a:endParaRPr>
          </a:p>
          <a:p>
            <a:pPr lvl="0" indent="-457200">
              <a:spcAft>
                <a:spcPts val="600"/>
              </a:spcAft>
            </a:pPr>
            <a:r>
              <a:rPr lang="en-US" sz="2800" dirty="0">
                <a:latin typeface="+mj-lt"/>
                <a:cs typeface="Times New Roman" pitchFamily="18" charset="0"/>
              </a:rPr>
              <a:t>It is the policy of New York state to negotiate contracts for architectural, geological, engineering, landscape architecture, and surveying  services  on the  basis  of demonstrated competence and qualification for the type of professional services required and at fair and reasonable fees.</a:t>
            </a:r>
          </a:p>
          <a:p>
            <a:pPr lvl="1">
              <a:buFont typeface="Arial" pitchFamily="34" charset="0"/>
              <a:buChar char="•"/>
            </a:pPr>
            <a:endParaRPr lang="en-US" sz="2000" dirty="0">
              <a:latin typeface="+mj-lt"/>
            </a:endParaRPr>
          </a:p>
          <a:p>
            <a:pPr lvl="1">
              <a:buFont typeface="Arial" pitchFamily="34" charset="0"/>
              <a:buChar char="•"/>
            </a:pPr>
            <a:endParaRPr lang="en-US" sz="2000" dirty="0">
              <a:latin typeface="+mj-lt"/>
            </a:endParaRPr>
          </a:p>
          <a:p>
            <a:pPr>
              <a:buFont typeface="Arial" pitchFamily="34" charset="0"/>
              <a:buChar char="•"/>
            </a:pPr>
            <a:endParaRPr lang="en-US" sz="2000" dirty="0">
              <a:latin typeface="+mj-lt"/>
            </a:endParaRPr>
          </a:p>
          <a:p>
            <a:pPr lvl="1"/>
            <a:endParaRPr lang="en-US" sz="2000" dirty="0">
              <a:latin typeface="+mj-lt"/>
            </a:endParaRPr>
          </a:p>
          <a:p>
            <a:pPr>
              <a:buFont typeface="Arial" pitchFamily="34" charset="0"/>
              <a:buChar char="•"/>
            </a:pPr>
            <a:endParaRPr lang="en-US" sz="2000" dirty="0">
              <a:latin typeface="+mj-lt"/>
            </a:endParaRPr>
          </a:p>
          <a:p>
            <a:pPr lvl="1">
              <a:buFont typeface="Arial" pitchFamily="34" charset="0"/>
              <a:buChar char="•"/>
            </a:pPr>
            <a:endParaRPr lang="en-US" sz="2000" dirty="0">
              <a:latin typeface="+mj-lt"/>
            </a:endParaRPr>
          </a:p>
          <a:p>
            <a:pPr lvl="1">
              <a:buFont typeface="Arial" pitchFamily="34" charset="0"/>
              <a:buChar char="•"/>
            </a:pPr>
            <a:endParaRPr lang="en-US" sz="2000" dirty="0">
              <a:latin typeface="+mj-lt"/>
            </a:endParaRPr>
          </a:p>
          <a:p>
            <a:endParaRPr lang="en-US" sz="2000" dirty="0">
              <a:latin typeface="+mj-lt"/>
            </a:endParaRPr>
          </a:p>
          <a:p>
            <a:endParaRPr lang="en-US" sz="2000" b="1" dirty="0">
              <a:solidFill>
                <a:srgbClr val="1552A6"/>
              </a:solidFill>
              <a:latin typeface="+mj-lt"/>
            </a:endParaRPr>
          </a:p>
        </p:txBody>
      </p:sp>
      <p:sp>
        <p:nvSpPr>
          <p:cNvPr id="9" name="Rectangle 8"/>
          <p:cNvSpPr/>
          <p:nvPr/>
        </p:nvSpPr>
        <p:spPr>
          <a:xfrm>
            <a:off x="1383270" y="3173576"/>
            <a:ext cx="2710740" cy="830997"/>
          </a:xfrm>
          <a:prstGeom prst="rect">
            <a:avLst/>
          </a:prstGeom>
          <a:noFill/>
        </p:spPr>
        <p:txBody>
          <a:bodyPr wrap="square" lIns="91440" tIns="45720" rIns="91440" bIns="45720">
            <a:spAutoFit/>
          </a:bodyPr>
          <a:lstStyle/>
          <a:p>
            <a:pPr algn="ctr"/>
            <a:r>
              <a:rPr lang="en-US" sz="4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Negotiate</a:t>
            </a:r>
          </a:p>
        </p:txBody>
      </p:sp>
      <p:pic>
        <p:nvPicPr>
          <p:cNvPr id="10" name="Picture 9" descr="handshake.jpg"/>
          <p:cNvPicPr>
            <a:picLocks noChangeAspect="1"/>
          </p:cNvPicPr>
          <p:nvPr/>
        </p:nvPicPr>
        <p:blipFill>
          <a:blip r:embed="rId3"/>
          <a:stretch>
            <a:fillRect/>
          </a:stretch>
        </p:blipFill>
        <p:spPr>
          <a:xfrm>
            <a:off x="457199" y="3985013"/>
            <a:ext cx="3576443" cy="2371337"/>
          </a:xfrm>
          <a:prstGeom prst="rect">
            <a:avLst/>
          </a:prstGeom>
        </p:spPr>
      </p:pic>
    </p:spTree>
    <p:extLst>
      <p:ext uri="{BB962C8B-B14F-4D97-AF65-F5344CB8AC3E}">
        <p14:creationId xmlns:p14="http://schemas.microsoft.com/office/powerpoint/2010/main" val="2199939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950" y="161087"/>
            <a:ext cx="8229600" cy="1143000"/>
          </a:xfrm>
        </p:spPr>
        <p:txBody>
          <a:bodyPr>
            <a:normAutofit/>
          </a:bodyPr>
          <a:lstStyle/>
          <a:p>
            <a:r>
              <a:rPr lang="en-US" sz="3200" b="1" dirty="0">
                <a:solidFill>
                  <a:srgbClr val="1552A6"/>
                </a:solidFill>
                <a:latin typeface="AauxPro OT"/>
              </a:rPr>
              <a:t>Design Project Procurement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02620292"/>
              </p:ext>
            </p:extLst>
          </p:nvPr>
        </p:nvGraphicFramePr>
        <p:xfrm>
          <a:off x="457200" y="1377391"/>
          <a:ext cx="8229600" cy="4852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a:xfrm>
            <a:off x="457200" y="6356350"/>
            <a:ext cx="2133600" cy="365125"/>
          </a:xfrm>
        </p:spPr>
        <p:txBody>
          <a:bodyPr/>
          <a:lstStyle/>
          <a:p>
            <a:r>
              <a:rPr lang="en-US"/>
              <a:t>Dec 2023</a:t>
            </a:r>
          </a:p>
        </p:txBody>
      </p:sp>
      <p:sp>
        <p:nvSpPr>
          <p:cNvPr id="5" name="Footer Placeholder 4"/>
          <p:cNvSpPr>
            <a:spLocks noGrp="1"/>
          </p:cNvSpPr>
          <p:nvPr>
            <p:ph type="ftr" sz="quarter" idx="11"/>
          </p:nvPr>
        </p:nvSpPr>
        <p:spPr>
          <a:xfrm>
            <a:off x="3124200" y="6356350"/>
            <a:ext cx="2895600" cy="365125"/>
          </a:xfrm>
        </p:spPr>
        <p:txBody>
          <a:bodyPr/>
          <a:lstStyle/>
          <a:p>
            <a:r>
              <a:rPr lang="en-US"/>
              <a:t>SUNY Office for Capital Facilities</a:t>
            </a:r>
          </a:p>
        </p:txBody>
      </p:sp>
      <p:sp>
        <p:nvSpPr>
          <p:cNvPr id="6" name="Slide Number Placeholder 5"/>
          <p:cNvSpPr>
            <a:spLocks noGrp="1"/>
          </p:cNvSpPr>
          <p:nvPr>
            <p:ph type="sldNum" sz="quarter" idx="12"/>
          </p:nvPr>
        </p:nvSpPr>
        <p:spPr>
          <a:xfrm>
            <a:off x="6553200" y="6356350"/>
            <a:ext cx="2133600" cy="365125"/>
          </a:xfrm>
        </p:spPr>
        <p:txBody>
          <a:bodyPr/>
          <a:lstStyle/>
          <a:p>
            <a:fld id="{33D82B13-F593-224D-BA00-C18C518B326E}" type="slidenum">
              <a:rPr lang="en-US" smtClean="0"/>
              <a:pPr/>
              <a:t>9</a:t>
            </a:fld>
            <a:endParaRPr lang="en-US"/>
          </a:p>
        </p:txBody>
      </p:sp>
    </p:spTree>
    <p:extLst>
      <p:ext uri="{BB962C8B-B14F-4D97-AF65-F5344CB8AC3E}">
        <p14:creationId xmlns:p14="http://schemas.microsoft.com/office/powerpoint/2010/main" val="3103257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37521</TotalTime>
  <Words>2917</Words>
  <Application>Microsoft Office PowerPoint</Application>
  <PresentationFormat>On-screen Show (4:3)</PresentationFormat>
  <Paragraphs>675</Paragraphs>
  <Slides>55</Slides>
  <Notes>55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5" baseType="lpstr">
      <vt:lpstr>AauxPro OT</vt:lpstr>
      <vt:lpstr>AauxPro OT Bold</vt:lpstr>
      <vt:lpstr>Arial</vt:lpstr>
      <vt:lpstr>Ca'</vt:lpstr>
      <vt:lpstr>Calibri</vt:lpstr>
      <vt:lpstr>Courier New</vt:lpstr>
      <vt:lpstr>Times New Roman</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Project Procurement</vt:lpstr>
      <vt:lpstr>PowerPoint Presentation</vt:lpstr>
      <vt:lpstr>Funding </vt:lpstr>
      <vt:lpstr>Campus Let Contracts </vt:lpstr>
      <vt:lpstr>PowerPoint Presentation</vt:lpstr>
      <vt:lpstr>PowerPoint Presentation</vt:lpstr>
      <vt:lpstr>PowerPoint Presentation</vt:lpstr>
      <vt:lpstr>Request for Qualifications</vt:lpstr>
      <vt:lpstr>Minority and Women Owned  Business Enterprise (MWBE) Participation </vt:lpstr>
      <vt:lpstr>Service Disabled Veteran Owned Business (SDVOB) Participation</vt:lpstr>
      <vt:lpstr>PowerPoint Presentation</vt:lpstr>
      <vt:lpstr>PowerPoint Presentation</vt:lpstr>
      <vt:lpstr>PowerPoint Presentation</vt:lpstr>
      <vt:lpstr>PowerPoint Presentation</vt:lpstr>
      <vt:lpstr>Sub-consultant Staffing List</vt:lpstr>
      <vt:lpstr>PowerPoint Presentation</vt:lpstr>
      <vt:lpstr>PowerPoint Presentation</vt:lpstr>
      <vt:lpstr>Consultant Selection Rating Form</vt:lpstr>
      <vt:lpstr>Consultant Selection Rating Form</vt:lpstr>
      <vt:lpstr>MWBE Program Coordinator</vt:lpstr>
      <vt:lpstr>PowerPoint Presentation</vt:lpstr>
      <vt:lpstr>PowerPoint Presentation</vt:lpstr>
      <vt:lpstr>PowerPoint Presentation</vt:lpstr>
      <vt:lpstr>PowerPoint Presentation</vt:lpstr>
      <vt:lpstr>Substantiating Fee</vt:lpstr>
      <vt:lpstr>Fee Schedule Method</vt:lpstr>
      <vt:lpstr>Fee Schedule Method</vt:lpstr>
      <vt:lpstr>Standard Multiplier Method</vt:lpstr>
      <vt:lpstr>Standard Multiplier Method</vt:lpstr>
      <vt:lpstr>PowerPoint Presentation</vt:lpstr>
      <vt:lpstr>Multipliers</vt:lpstr>
      <vt:lpstr>Multipliers</vt:lpstr>
      <vt:lpstr>Multipliers</vt:lpstr>
      <vt:lpstr>Multipliers</vt:lpstr>
      <vt:lpstr>Negotiating Multipliers</vt:lpstr>
      <vt:lpstr>Negotiating Multipliers</vt:lpstr>
      <vt:lpstr>Negotiating Multipliers</vt:lpstr>
      <vt:lpstr>Multipliers</vt:lpstr>
      <vt:lpstr>Term Contracts for Consultants</vt:lpstr>
      <vt:lpstr>PowerPoint Presentation</vt:lpstr>
      <vt:lpstr>Subconsultants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dc:creator>
  <cp:lastModifiedBy>Miller, Jessica</cp:lastModifiedBy>
  <cp:revision>6</cp:revision>
  <dcterms:created xsi:type="dcterms:W3CDTF">2021-04-27T18:47:52Z</dcterms:created>
  <dcterms:modified xsi:type="dcterms:W3CDTF">2023-12-19T16:13:06Z</dcterms:modified>
</cp:coreProperties>
</file>