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Lst>
  <p:notesMasterIdLst>
    <p:notesMasterId r:id="rId45"/>
  </p:notesMasterIdLst>
  <p:handoutMasterIdLst>
    <p:handoutMasterId r:id="rId46"/>
  </p:handoutMasterIdLst>
  <p:sldIdLst>
    <p:sldId id="665" r:id="rId2"/>
    <p:sldId id="675" r:id="rId3"/>
    <p:sldId id="1645" r:id="rId4"/>
    <p:sldId id="892" r:id="rId5"/>
    <p:sldId id="896" r:id="rId6"/>
    <p:sldId id="674" r:id="rId7"/>
    <p:sldId id="2697" r:id="rId8"/>
    <p:sldId id="667" r:id="rId9"/>
    <p:sldId id="2698" r:id="rId10"/>
    <p:sldId id="1410" r:id="rId11"/>
    <p:sldId id="800" r:id="rId12"/>
    <p:sldId id="818" r:id="rId13"/>
    <p:sldId id="808" r:id="rId14"/>
    <p:sldId id="1412" r:id="rId15"/>
    <p:sldId id="806" r:id="rId16"/>
    <p:sldId id="1411" r:id="rId17"/>
    <p:sldId id="2147374776" r:id="rId18"/>
    <p:sldId id="2147374675" r:id="rId19"/>
    <p:sldId id="2147374872" r:id="rId20"/>
    <p:sldId id="2147374792" r:id="rId21"/>
    <p:sldId id="2680" r:id="rId22"/>
    <p:sldId id="1415" r:id="rId23"/>
    <p:sldId id="1413" r:id="rId24"/>
    <p:sldId id="2687" r:id="rId25"/>
    <p:sldId id="678" r:id="rId26"/>
    <p:sldId id="1419" r:id="rId27"/>
    <p:sldId id="1592" r:id="rId28"/>
    <p:sldId id="1591" r:id="rId29"/>
    <p:sldId id="671" r:id="rId30"/>
    <p:sldId id="2715" r:id="rId31"/>
    <p:sldId id="672" r:id="rId32"/>
    <p:sldId id="1579" r:id="rId33"/>
    <p:sldId id="1578" r:id="rId34"/>
    <p:sldId id="1571" r:id="rId35"/>
    <p:sldId id="1572" r:id="rId36"/>
    <p:sldId id="1574" r:id="rId37"/>
    <p:sldId id="1575" r:id="rId38"/>
    <p:sldId id="1577" r:id="rId39"/>
    <p:sldId id="2147374886" r:id="rId40"/>
    <p:sldId id="2147374887" r:id="rId41"/>
    <p:sldId id="2147374888" r:id="rId42"/>
    <p:sldId id="1580" r:id="rId43"/>
    <p:sldId id="1662" r:id="rId4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A6"/>
    <a:srgbClr val="165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C4853-7D29-4B31-A666-7A7D1EE1FF0D}" v="9" dt="2025-08-13T14:00:20.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60312" autoAdjust="0"/>
  </p:normalViewPr>
  <p:slideViewPr>
    <p:cSldViewPr snapToGrid="0" snapToObjects="1">
      <p:cViewPr varScale="1">
        <p:scale>
          <a:sx n="56" d="100"/>
          <a:sy n="56" d="100"/>
        </p:scale>
        <p:origin x="2398" y="63"/>
      </p:cViewPr>
      <p:guideLst>
        <p:guide orient="horz" pos="2160"/>
        <p:guide pos="2880"/>
      </p:guideLst>
    </p:cSldViewPr>
  </p:slideViewPr>
  <p:outlineViewPr>
    <p:cViewPr>
      <p:scale>
        <a:sx n="33" d="100"/>
        <a:sy n="33" d="100"/>
      </p:scale>
      <p:origin x="0" y="-12090"/>
    </p:cViewPr>
  </p:outlineViewPr>
  <p:notesTextViewPr>
    <p:cViewPr>
      <p:scale>
        <a:sx n="150" d="100"/>
        <a:sy n="150" d="100"/>
      </p:scale>
      <p:origin x="0" y="0"/>
    </p:cViewPr>
  </p:notesTextViewPr>
  <p:sorterViewPr>
    <p:cViewPr varScale="1">
      <p:scale>
        <a:sx n="1" d="1"/>
        <a:sy n="1" d="1"/>
      </p:scale>
      <p:origin x="0" y="-50200"/>
    </p:cViewPr>
  </p:sorterViewPr>
  <p:notesViewPr>
    <p:cSldViewPr snapToGrid="0" snapToObjects="1">
      <p:cViewPr varScale="1">
        <p:scale>
          <a:sx n="82" d="100"/>
          <a:sy n="82" d="100"/>
        </p:scale>
        <p:origin x="391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unysysadmin-my.sharepoint.com/personal/jessica_miller_suny_edu/Documents/One%20Drive%20-%20My%20Documents/Training/Data%20for%20SUCF%20Charts%20Disbursements%201.11.2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1633837182961"/>
          <c:y val="0.10768212341371455"/>
          <c:w val="0.65075937333433365"/>
          <c:h val="0.78720976139472165"/>
        </c:manualLayout>
      </c:layout>
      <c:pieChart>
        <c:varyColors val="1"/>
        <c:ser>
          <c:idx val="0"/>
          <c:order val="0"/>
          <c:dPt>
            <c:idx val="0"/>
            <c:bubble3D val="0"/>
            <c:explosion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DF2-4E22-B392-63914E8EEED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DF2-4E22-B392-63914E8EEED8}"/>
              </c:ext>
            </c:extLst>
          </c:dPt>
          <c:dLbls>
            <c:dLbl>
              <c:idx val="0"/>
              <c:layout>
                <c:manualLayout>
                  <c:x val="-0.10491892989287058"/>
                  <c:y val="-0.23764856107094751"/>
                </c:manualLayout>
              </c:layout>
              <c:tx>
                <c:rich>
                  <a:bodyPr rot="0" spcFirstLastPara="1" vertOverflow="ellipsis" vert="horz" wrap="square" anchor="ctr" anchorCtr="1"/>
                  <a:lstStyle/>
                  <a:p>
                    <a:pPr>
                      <a:defRPr sz="24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fld id="{42D8F3DB-2D70-4A53-8C89-A5BB5CF2D446}" type="CATEGORYNAME">
                      <a:rPr lang="en-US" sz="2000" b="1" smtClean="0">
                        <a:solidFill>
                          <a:schemeClr val="bg1"/>
                        </a:solidFill>
                      </a:rPr>
                      <a:pPr>
                        <a:defRPr sz="2400" b="1">
                          <a:solidFill>
                            <a:schemeClr val="accent1">
                              <a:lumMod val="50000"/>
                            </a:schemeClr>
                          </a:solidFill>
                        </a:defRPr>
                      </a:pPr>
                      <a:t>[CATEGORY NAME]</a:t>
                    </a:fld>
                    <a:r>
                      <a:rPr lang="en-US" sz="2000" b="1" dirty="0">
                        <a:solidFill>
                          <a:schemeClr val="bg1"/>
                        </a:solidFill>
                      </a:rPr>
                      <a:t>, </a:t>
                    </a:r>
                    <a:fld id="{D0534B0F-F522-4257-AEFF-A9756D09FE14}" type="VALUE">
                      <a:rPr lang="en-US" sz="2000" b="1" baseline="0" smtClean="0">
                        <a:solidFill>
                          <a:schemeClr val="bg1"/>
                        </a:solidFill>
                      </a:rPr>
                      <a:pPr>
                        <a:defRPr sz="2400" b="1">
                          <a:solidFill>
                            <a:schemeClr val="accent1">
                              <a:lumMod val="50000"/>
                            </a:schemeClr>
                          </a:solidFill>
                        </a:defRPr>
                      </a:pPr>
                      <a:t>[VALUE]</a:t>
                    </a:fld>
                    <a:endParaRPr lang="en-US" sz="2000" b="1" dirty="0">
                      <a:solidFill>
                        <a:schemeClr val="bg1"/>
                      </a:solidFill>
                    </a:endParaRPr>
                  </a:p>
                </c:rich>
              </c:tx>
              <c:spPr>
                <a:noFill/>
                <a:ln>
                  <a:noFill/>
                </a:ln>
                <a:effectLst/>
              </c:spPr>
              <c:txPr>
                <a:bodyPr rot="0" spcFirstLastPara="1" vertOverflow="ellipsis" vert="horz" wrap="square" anchor="ctr" anchorCtr="1"/>
                <a:lstStyle/>
                <a:p>
                  <a:pPr>
                    <a:defRPr sz="24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9953990785967389"/>
                      <c:h val="0.28358152099783679"/>
                    </c:manualLayout>
                  </c15:layout>
                  <c15:dlblFieldTable/>
                  <c15:showDataLabelsRange val="0"/>
                </c:ext>
                <c:ext xmlns:c16="http://schemas.microsoft.com/office/drawing/2014/chart" uri="{C3380CC4-5D6E-409C-BE32-E72D297353CC}">
                  <c16:uniqueId val="{00000001-CDF2-4E22-B392-63914E8EEED8}"/>
                </c:ext>
              </c:extLst>
            </c:dLbl>
            <c:dLbl>
              <c:idx val="1"/>
              <c:layout>
                <c:manualLayout>
                  <c:x val="0.26710434796867977"/>
                  <c:y val="8.7772223356434391E-8"/>
                </c:manualLayout>
              </c:layout>
              <c:spPr>
                <a:noFill/>
                <a:ln>
                  <a:noFill/>
                </a:ln>
                <a:effectLst/>
              </c:spPr>
              <c:txPr>
                <a:bodyPr rot="0" spcFirstLastPara="1" vertOverflow="ellipsis" vert="horz" wrap="square" anchor="ctr" anchorCtr="1"/>
                <a:lstStyle/>
                <a:p>
                  <a:pPr>
                    <a:defRPr sz="1400" b="1" i="0" u="none" strike="noStrike" kern="1200" baseline="0">
                      <a:solidFill>
                        <a:schemeClr val="accent2"/>
                      </a:solidFill>
                      <a:effectLst/>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8661147108893021"/>
                      <c:h val="0.15685458056024307"/>
                    </c:manualLayout>
                  </c15:layout>
                </c:ext>
                <c:ext xmlns:c16="http://schemas.microsoft.com/office/drawing/2014/chart" uri="{C3380CC4-5D6E-409C-BE32-E72D297353CC}">
                  <c16:uniqueId val="{00000003-CDF2-4E22-B392-63914E8EEED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Sheet1!$B$2:$B$3</c:f>
              <c:numCache>
                <c:formatCode>0%</c:formatCode>
                <c:ptCount val="2"/>
                <c:pt idx="0">
                  <c:v>0.96</c:v>
                </c:pt>
                <c:pt idx="1">
                  <c:v>0.04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Source of Funds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State-Issued and State-Supported Bond Proceeds</c:v>
                      </c:pt>
                      <c:pt idx="1">
                        <c:v>Other (Grants, Donations, Campus Funds)</c:v>
                      </c:pt>
                    </c:strCache>
                  </c:strRef>
                </c15:cat>
              </c15:filteredCategoryTitle>
            </c:ext>
            <c:ext xmlns:c16="http://schemas.microsoft.com/office/drawing/2014/chart" uri="{C3380CC4-5D6E-409C-BE32-E72D297353CC}">
              <c16:uniqueId val="{00000004-CDF2-4E22-B392-63914E8EEED8}"/>
            </c:ext>
          </c:extLst>
        </c:ser>
        <c:dLbls>
          <c:showLegendKey val="0"/>
          <c:showVal val="1"/>
          <c:showCatName val="1"/>
          <c:showSerName val="0"/>
          <c:showPercent val="0"/>
          <c:showBubbleSize val="0"/>
          <c:showLeaderLines val="1"/>
        </c:dLbls>
        <c:firstSliceAng val="0"/>
      </c:pieChart>
      <c:spPr>
        <a:noFill/>
        <a:ln>
          <a:noFill/>
        </a:ln>
        <a:effectLst>
          <a:glow rad="228600">
            <a:schemeClr val="accent6">
              <a:satMod val="175000"/>
              <a:alpha val="40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75200567966501"/>
          <c:y val="3.3458527978391987E-2"/>
          <c:w val="0.43444021221838586"/>
          <c:h val="0.96654147202160801"/>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2EA-4577-9E47-2BF8EB8EF94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2EA-4577-9E47-2BF8EB8EF948}"/>
              </c:ext>
            </c:extLst>
          </c:dPt>
          <c:dLbls>
            <c:dLbl>
              <c:idx val="0"/>
              <c:tx>
                <c:rich>
                  <a:bodyPr/>
                  <a:lstStyle/>
                  <a:p>
                    <a:r>
                      <a:rPr lang="en-US" baseline="0"/>
                      <a:t>
</a:t>
                    </a:r>
                    <a:fld id="{FB145440-6B6C-4B2C-9B71-9D0C0EA5A15E}" type="PERCENTAGE">
                      <a:rPr lang="en-US" baseline="0"/>
                      <a:pPr/>
                      <a:t>[PERCENTAGE]</a:t>
                    </a:fld>
                    <a:endParaRPr lang="en-US" baseline="0"/>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2EA-4577-9E47-2BF8EB8EF948}"/>
                </c:ext>
              </c:extLst>
            </c:dLbl>
            <c:dLbl>
              <c:idx val="1"/>
              <c:tx>
                <c:rich>
                  <a:bodyPr/>
                  <a:lstStyle/>
                  <a:p>
                    <a:r>
                      <a:rPr lang="en-US" baseline="0"/>
                      <a:t>
</a:t>
                    </a:r>
                    <a:fld id="{5EEDECD2-DC4D-40D4-923B-A07B82B266AC}" type="PERCENTAGE">
                      <a:rPr lang="en-US" baseline="0"/>
                      <a:pPr/>
                      <a:t>[PERCENTAGE]</a:t>
                    </a:fld>
                    <a:endParaRPr lang="en-US" baseline="0"/>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2EA-4577-9E47-2BF8EB8EF948}"/>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'5 YRs '!$B$23:$B$24</c:f>
              <c:numCache>
                <c:formatCode>"$"#,##0</c:formatCode>
                <c:ptCount val="2"/>
                <c:pt idx="0">
                  <c:v>1501.3446264999957</c:v>
                </c:pt>
                <c:pt idx="1">
                  <c:v>2273.1282078599993</c:v>
                </c:pt>
              </c:numCache>
            </c:numRef>
          </c:val>
          <c:extLst>
            <c:ext xmlns:c15="http://schemas.microsoft.com/office/drawing/2012/chart" uri="{02D57815-91ED-43cb-92C2-25804820EDAC}">
              <c15:filteredCategoryTitle>
                <c15:cat>
                  <c:strRef>
                    <c:extLst>
                      <c:ext uri="{02D57815-91ED-43cb-92C2-25804820EDAC}">
                        <c15:formulaRef>
                          <c15:sqref>'5 YRs '!$A$23:$A$24</c15:sqref>
                        </c15:formulaRef>
                      </c:ext>
                    </c:extLst>
                    <c:strCache>
                      <c:ptCount val="2"/>
                      <c:pt idx="0">
                        <c:v>Campus Lets</c:v>
                      </c:pt>
                      <c:pt idx="1">
                        <c:v>SUCF</c:v>
                      </c:pt>
                    </c:strCache>
                  </c:strRef>
                </c15:cat>
              </c15:filteredCategoryTitle>
            </c:ext>
            <c:ext xmlns:c16="http://schemas.microsoft.com/office/drawing/2014/chart" uri="{C3380CC4-5D6E-409C-BE32-E72D297353CC}">
              <c16:uniqueId val="{00000004-62EA-4577-9E47-2BF8EB8EF9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85783807889082E-2"/>
          <c:y val="0.20445031034519606"/>
          <c:w val="0.91958652555663756"/>
          <c:h val="0.74336727034096362"/>
        </c:manualLayout>
      </c:layout>
      <c:barChart>
        <c:barDir val="col"/>
        <c:grouping val="stacked"/>
        <c:varyColors val="0"/>
        <c:ser>
          <c:idx val="0"/>
          <c:order val="0"/>
          <c:spPr>
            <a:solidFill>
              <a:schemeClr val="accent1"/>
            </a:solidFill>
            <a:ln>
              <a:noFill/>
            </a:ln>
            <a:effectLst>
              <a:outerShdw blurRad="50800" dist="38100" dir="5400000" algn="t"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'Approps (2)'!$M$6:$AD$6</c:f>
              <c:numCache>
                <c:formatCode>_(* #,##0.0_);_(* \(#,##0.0\);_(* "-"??_);_(@_)</c:formatCode>
                <c:ptCount val="18"/>
                <c:pt idx="0">
                  <c:v>550</c:v>
                </c:pt>
                <c:pt idx="1">
                  <c:v>550</c:v>
                </c:pt>
                <c:pt idx="2">
                  <c:v>550</c:v>
                </c:pt>
                <c:pt idx="3">
                  <c:v>550</c:v>
                </c:pt>
                <c:pt idx="4">
                  <c:v>550</c:v>
                </c:pt>
                <c:pt idx="5">
                  <c:v>60</c:v>
                </c:pt>
                <c:pt idx="6">
                  <c:v>402</c:v>
                </c:pt>
                <c:pt idx="7" formatCode="#,##0.0_);\(#,##0.0\)">
                  <c:v>219</c:v>
                </c:pt>
                <c:pt idx="8" formatCode="#,##0.0_);\(#,##0.0\)">
                  <c:v>290</c:v>
                </c:pt>
                <c:pt idx="9" formatCode="#,##0.0_);\(#,##0.0\)">
                  <c:v>450</c:v>
                </c:pt>
                <c:pt idx="10" formatCode="#,##0.0_);\(#,##0.0\)">
                  <c:v>550</c:v>
                </c:pt>
                <c:pt idx="11" formatCode="#,##0.0_);\(#,##0.0\)">
                  <c:v>550</c:v>
                </c:pt>
                <c:pt idx="12" formatCode="#,##0.0_);\(#,##0.0\)">
                  <c:v>550</c:v>
                </c:pt>
                <c:pt idx="13" formatCode="#,##0.0_);\(#,##0.0\)">
                  <c:v>550</c:v>
                </c:pt>
                <c:pt idx="14" formatCode="#,##0.0_);\(#,##0.0\)">
                  <c:v>550</c:v>
                </c:pt>
                <c:pt idx="15" formatCode="_(* #,##0_);_(* \(#,##0\);_(* &quot;-&quot;??_);_(@_)">
                  <c:v>650</c:v>
                </c:pt>
                <c:pt idx="16" formatCode="_(* #,##0_);_(* \(#,##0\);_(* &quot;-&quot;??_);_(@_)">
                  <c:v>550</c:v>
                </c:pt>
                <c:pt idx="17" formatCode="_(* #,##0_);_(* \(#,##0\);_(* &quot;-&quot;??_);_(@_)">
                  <c:v>550</c:v>
                </c:pt>
              </c:numCache>
            </c:numRef>
          </c:val>
          <c:extLst>
            <c:ext xmlns:c15="http://schemas.microsoft.com/office/drawing/2012/chart" uri="{02D57815-91ED-43cb-92C2-25804820EDAC}">
              <c15:filteredSeriesTitle>
                <c15:tx>
                  <c:strRef>
                    <c:extLst>
                      <c:ext uri="{02D57815-91ED-43cb-92C2-25804820EDAC}">
                        <c15:formulaRef>
                          <c15:sqref>'Approps (2)'!$B$6</c15:sqref>
                        </c15:formulaRef>
                      </c:ext>
                    </c:extLst>
                    <c:strCache>
                      <c:ptCount val="1"/>
                      <c:pt idx="0">
                        <c:v> Critical Maintenance (CM) </c:v>
                      </c:pt>
                    </c:strCache>
                  </c:strRef>
                </c15:tx>
              </c15:filteredSeriesTitle>
            </c:ext>
            <c:ext xmlns:c15="http://schemas.microsoft.com/office/drawing/2012/chart" uri="{02D57815-91ED-43cb-92C2-25804820EDAC}">
              <c15:filteredCategoryTitle>
                <c15:cat>
                  <c:strRef>
                    <c:extLst>
                      <c:ext uri="{02D57815-91ED-43cb-92C2-25804820EDAC}">
                        <c15:formulaRef>
                          <c15:sqref>'Approps (2)'!$M$4:$AD$5</c15:sqref>
                        </c15:formulaRef>
                      </c:ext>
                    </c:extLst>
                    <c:strCache>
                      <c:ptCount val="18"/>
                      <c:pt idx="0">
                        <c:v> 2008-09 </c:v>
                      </c:pt>
                      <c:pt idx="1">
                        <c:v> 2009-10 </c:v>
                      </c:pt>
                      <c:pt idx="2">
                        <c:v> 2010-11 </c:v>
                      </c:pt>
                      <c:pt idx="3">
                        <c:v> 2011-12 </c:v>
                      </c:pt>
                      <c:pt idx="4">
                        <c:v> 2012-13 </c:v>
                      </c:pt>
                      <c:pt idx="5">
                        <c:v> 2013-14 </c:v>
                      </c:pt>
                      <c:pt idx="6">
                        <c:v> 2014-15 </c:v>
                      </c:pt>
                      <c:pt idx="7">
                        <c:v> 2015-16 </c:v>
                      </c:pt>
                      <c:pt idx="8">
                        <c:v> 2016-17  </c:v>
                      </c:pt>
                      <c:pt idx="9">
                        <c:v> 2017-18 </c:v>
                      </c:pt>
                      <c:pt idx="10">
                        <c:v> 2018-19 </c:v>
                      </c:pt>
                      <c:pt idx="11">
                        <c:v> 2019-20 </c:v>
                      </c:pt>
                      <c:pt idx="12">
                        <c:v> 2020-21 </c:v>
                      </c:pt>
                      <c:pt idx="13">
                        <c:v> 2021-22 </c:v>
                      </c:pt>
                      <c:pt idx="14">
                        <c:v> 2022-23 </c:v>
                      </c:pt>
                      <c:pt idx="15">
                        <c:v> 2023-24 </c:v>
                      </c:pt>
                      <c:pt idx="16">
                        <c:v> 2024-25 </c:v>
                      </c:pt>
                      <c:pt idx="17">
                        <c:v> 2025-26 </c:v>
                      </c:pt>
                    </c:strCache>
                  </c:strRef>
                </c15:cat>
              </c15:filteredCategoryTitle>
            </c:ext>
            <c:ext xmlns:c16="http://schemas.microsoft.com/office/drawing/2014/chart" uri="{C3380CC4-5D6E-409C-BE32-E72D297353CC}">
              <c16:uniqueId val="{00000000-F66D-463C-A0F4-5928D2928726}"/>
            </c:ext>
          </c:extLst>
        </c:ser>
        <c:ser>
          <c:idx val="1"/>
          <c:order val="1"/>
          <c:spPr>
            <a:solidFill>
              <a:schemeClr val="accent3">
                <a:lumMod val="75000"/>
              </a:schemeClr>
            </a:solidFill>
            <a:ln>
              <a:noFill/>
            </a:ln>
            <a:effectLst>
              <a:outerShdw blurRad="50800" dist="38100" dir="5400000" algn="t"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'Approps (2)'!$M$7:$AD$7</c:f>
              <c:numCache>
                <c:formatCode>General</c:formatCode>
                <c:ptCount val="18"/>
                <c:pt idx="9" formatCode="#,##0.0_);\(#,##0.0\)">
                  <c:v>100</c:v>
                </c:pt>
                <c:pt idx="13" formatCode="#,##0.0_);\(#,##0.0\)">
                  <c:v>100</c:v>
                </c:pt>
                <c:pt idx="14" formatCode="#,##0.0_);\(#,##0.0\)">
                  <c:v>650</c:v>
                </c:pt>
                <c:pt idx="15" formatCode="_(* #,##0_);_(* \(#,##0\);_(* &quot;-&quot;??_);_(@_)">
                  <c:v>470</c:v>
                </c:pt>
                <c:pt idx="16" formatCode="_(* #,##0_);_(* \(#,##0\);_(* &quot;-&quot;??_);_(@_)">
                  <c:v>160</c:v>
                </c:pt>
                <c:pt idx="17" formatCode="_(* #,##0_);_(* \(#,##0\);_(* &quot;-&quot;??_);_(@_)">
                  <c:v>360</c:v>
                </c:pt>
              </c:numCache>
            </c:numRef>
          </c:val>
          <c:extLst>
            <c:ext xmlns:c15="http://schemas.microsoft.com/office/drawing/2012/chart" uri="{02D57815-91ED-43cb-92C2-25804820EDAC}">
              <c15:filteredSeriesTitle>
                <c15:tx>
                  <c:strRef>
                    <c:extLst>
                      <c:ext uri="{02D57815-91ED-43cb-92C2-25804820EDAC}">
                        <c15:formulaRef>
                          <c15:sqref>'Approps (2)'!$B$7</c15:sqref>
                        </c15:formulaRef>
                      </c:ext>
                    </c:extLst>
                    <c:strCache>
                      <c:ptCount val="1"/>
                      <c:pt idx="0">
                        <c:v> Flexible Critical Maintenance/Minor Additions </c:v>
                      </c:pt>
                    </c:strCache>
                  </c:strRef>
                </c15:tx>
              </c15:filteredSeriesTitle>
            </c:ext>
            <c:ext xmlns:c15="http://schemas.microsoft.com/office/drawing/2012/chart" uri="{02D57815-91ED-43cb-92C2-25804820EDAC}">
              <c15:filteredCategoryTitle>
                <c15:cat>
                  <c:strRef>
                    <c:extLst>
                      <c:ext uri="{02D57815-91ED-43cb-92C2-25804820EDAC}">
                        <c15:formulaRef>
                          <c15:sqref>'Approps (2)'!$M$4:$AD$5</c15:sqref>
                        </c15:formulaRef>
                      </c:ext>
                    </c:extLst>
                    <c:strCache>
                      <c:ptCount val="18"/>
                      <c:pt idx="0">
                        <c:v> 2008-09 </c:v>
                      </c:pt>
                      <c:pt idx="1">
                        <c:v> 2009-10 </c:v>
                      </c:pt>
                      <c:pt idx="2">
                        <c:v> 2010-11 </c:v>
                      </c:pt>
                      <c:pt idx="3">
                        <c:v> 2011-12 </c:v>
                      </c:pt>
                      <c:pt idx="4">
                        <c:v> 2012-13 </c:v>
                      </c:pt>
                      <c:pt idx="5">
                        <c:v> 2013-14 </c:v>
                      </c:pt>
                      <c:pt idx="6">
                        <c:v> 2014-15 </c:v>
                      </c:pt>
                      <c:pt idx="7">
                        <c:v> 2015-16 </c:v>
                      </c:pt>
                      <c:pt idx="8">
                        <c:v> 2016-17  </c:v>
                      </c:pt>
                      <c:pt idx="9">
                        <c:v> 2017-18 </c:v>
                      </c:pt>
                      <c:pt idx="10">
                        <c:v> 2018-19 </c:v>
                      </c:pt>
                      <c:pt idx="11">
                        <c:v> 2019-20 </c:v>
                      </c:pt>
                      <c:pt idx="12">
                        <c:v> 2020-21 </c:v>
                      </c:pt>
                      <c:pt idx="13">
                        <c:v> 2021-22 </c:v>
                      </c:pt>
                      <c:pt idx="14">
                        <c:v> 2022-23 </c:v>
                      </c:pt>
                      <c:pt idx="15">
                        <c:v> 2023-24 </c:v>
                      </c:pt>
                      <c:pt idx="16">
                        <c:v> 2024-25 </c:v>
                      </c:pt>
                      <c:pt idx="17">
                        <c:v> 2025-26 </c:v>
                      </c:pt>
                    </c:strCache>
                  </c:strRef>
                </c15:cat>
              </c15:filteredCategoryTitle>
            </c:ext>
            <c:ext xmlns:c16="http://schemas.microsoft.com/office/drawing/2014/chart" uri="{C3380CC4-5D6E-409C-BE32-E72D297353CC}">
              <c16:uniqueId val="{00000001-F66D-463C-A0F4-5928D2928726}"/>
            </c:ext>
          </c:extLst>
        </c:ser>
        <c:ser>
          <c:idx val="2"/>
          <c:order val="2"/>
          <c:spPr>
            <a:solidFill>
              <a:schemeClr val="accent3">
                <a:lumMod val="75000"/>
              </a:schemeClr>
            </a:solidFill>
            <a:ln>
              <a:noFill/>
            </a:ln>
            <a:effectLst>
              <a:outerShdw blurRad="50800" dist="38100" dir="5400000" algn="t" rotWithShape="0">
                <a:prstClr val="black">
                  <a:alpha val="40000"/>
                </a:prstClr>
              </a:outerShdw>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184B-4495-941F-3B6263BE38C6}"/>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'Approps (2)'!$M$8:$AD$8</c:f>
              <c:numCache>
                <c:formatCode>General</c:formatCode>
                <c:ptCount val="18"/>
                <c:pt idx="0" formatCode="_(* #,##0.0_);_(* \(#,##0.0\);_(* &quot;-&quot;??_);_(@_)">
                  <c:v>1675.6</c:v>
                </c:pt>
                <c:pt idx="4" formatCode="_(* #,##0.0_);_(* \(#,##0.0\);_(* &quot;-&quot;??_);_(@_)">
                  <c:v>215</c:v>
                </c:pt>
                <c:pt idx="5" formatCode="_(* #,##0.0_);_(* \(#,##0.0\);_(* &quot;-&quot;??_);_(@_)">
                  <c:v>88</c:v>
                </c:pt>
                <c:pt idx="6" formatCode="_(* #,##0.0_);_(* \(#,##0.0\);_(* &quot;-&quot;??_);_(@_)">
                  <c:v>160</c:v>
                </c:pt>
                <c:pt idx="7" formatCode="#,##0.0_);\(#,##0.0\)">
                  <c:v>25</c:v>
                </c:pt>
                <c:pt idx="10" formatCode="#,##0.0_);\(#,##0.0\)">
                  <c:v>10</c:v>
                </c:pt>
                <c:pt idx="12" formatCode="#,##0.0_);\(#,##0.0\)">
                  <c:v>200</c:v>
                </c:pt>
                <c:pt idx="13" formatCode="#,##0.0_);\(#,##0.0\)">
                  <c:v>10</c:v>
                </c:pt>
                <c:pt idx="14" formatCode="#,##0.0_);\(#,##0.0\)">
                  <c:v>10</c:v>
                </c:pt>
                <c:pt idx="15" formatCode="_(* #,##0_);_(* \(#,##0\);_(* &quot;-&quot;??_);_(@_)">
                  <c:v>200</c:v>
                </c:pt>
                <c:pt idx="16" formatCode="_(* #,##0_);_(* \(#,##0\);_(* &quot;-&quot;??_);_(@_)">
                  <c:v>0</c:v>
                </c:pt>
              </c:numCache>
            </c:numRef>
          </c:val>
          <c:extLst>
            <c:ext xmlns:c15="http://schemas.microsoft.com/office/drawing/2012/chart" uri="{02D57815-91ED-43cb-92C2-25804820EDAC}">
              <c15:filteredSeriesTitle>
                <c15:tx>
                  <c:strRef>
                    <c:extLst>
                      <c:ext uri="{02D57815-91ED-43cb-92C2-25804820EDAC}">
                        <c15:formulaRef>
                          <c15:sqref>'Approps (2)'!$B$8</c15:sqref>
                        </c15:formulaRef>
                      </c:ext>
                    </c:extLst>
                    <c:strCache>
                      <c:ptCount val="1"/>
                      <c:pt idx="0">
                        <c:v> Strategic Initiatives (SI) </c:v>
                      </c:pt>
                    </c:strCache>
                  </c:strRef>
                </c15:tx>
              </c15:filteredSeriesTitle>
            </c:ext>
            <c:ext xmlns:c15="http://schemas.microsoft.com/office/drawing/2012/chart" uri="{02D57815-91ED-43cb-92C2-25804820EDAC}">
              <c15:filteredCategoryTitle>
                <c15:cat>
                  <c:strRef>
                    <c:extLst>
                      <c:ext uri="{02D57815-91ED-43cb-92C2-25804820EDAC}">
                        <c15:formulaRef>
                          <c15:sqref>'Approps (2)'!$M$4:$AD$5</c15:sqref>
                        </c15:formulaRef>
                      </c:ext>
                    </c:extLst>
                    <c:strCache>
                      <c:ptCount val="18"/>
                      <c:pt idx="0">
                        <c:v> 2008-09 </c:v>
                      </c:pt>
                      <c:pt idx="1">
                        <c:v> 2009-10 </c:v>
                      </c:pt>
                      <c:pt idx="2">
                        <c:v> 2010-11 </c:v>
                      </c:pt>
                      <c:pt idx="3">
                        <c:v> 2011-12 </c:v>
                      </c:pt>
                      <c:pt idx="4">
                        <c:v> 2012-13 </c:v>
                      </c:pt>
                      <c:pt idx="5">
                        <c:v> 2013-14 </c:v>
                      </c:pt>
                      <c:pt idx="6">
                        <c:v> 2014-15 </c:v>
                      </c:pt>
                      <c:pt idx="7">
                        <c:v> 2015-16 </c:v>
                      </c:pt>
                      <c:pt idx="8">
                        <c:v> 2016-17  </c:v>
                      </c:pt>
                      <c:pt idx="9">
                        <c:v> 2017-18 </c:v>
                      </c:pt>
                      <c:pt idx="10">
                        <c:v> 2018-19 </c:v>
                      </c:pt>
                      <c:pt idx="11">
                        <c:v> 2019-20 </c:v>
                      </c:pt>
                      <c:pt idx="12">
                        <c:v> 2020-21 </c:v>
                      </c:pt>
                      <c:pt idx="13">
                        <c:v> 2021-22 </c:v>
                      </c:pt>
                      <c:pt idx="14">
                        <c:v> 2022-23 </c:v>
                      </c:pt>
                      <c:pt idx="15">
                        <c:v> 2023-24 </c:v>
                      </c:pt>
                      <c:pt idx="16">
                        <c:v> 2024-25 </c:v>
                      </c:pt>
                      <c:pt idx="17">
                        <c:v> 2025-26 </c:v>
                      </c:pt>
                    </c:strCache>
                  </c:strRef>
                </c15:cat>
              </c15:filteredCategoryTitle>
            </c:ext>
            <c:ext xmlns:c16="http://schemas.microsoft.com/office/drawing/2014/chart" uri="{C3380CC4-5D6E-409C-BE32-E72D297353CC}">
              <c16:uniqueId val="{00000002-F66D-463C-A0F4-5928D2928726}"/>
            </c:ext>
          </c:extLst>
        </c:ser>
        <c:ser>
          <c:idx val="3"/>
          <c:order val="3"/>
          <c:spPr>
            <a:solidFill>
              <a:schemeClr val="accent4"/>
            </a:solidFill>
            <a:ln>
              <a:noFill/>
            </a:ln>
            <a:effectLst>
              <a:outerShdw blurRad="50800" dist="38100" dir="5400000" algn="t"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'Approps (2)'!$M$9:$AD$9</c:f>
              <c:numCache>
                <c:formatCode>General</c:formatCode>
                <c:ptCount val="18"/>
                <c:pt idx="0" formatCode="_(* #,##0.0_);_(* \(#,##0.0\);_(* &quot;-&quot;??_);_(@_)">
                  <c:v>450</c:v>
                </c:pt>
                <c:pt idx="8" formatCode="#,##0.0_);\(#,##0.0\)">
                  <c:v>175</c:v>
                </c:pt>
                <c:pt idx="9" formatCode="#,##0.0_);\(#,##0.0\)">
                  <c:v>100</c:v>
                </c:pt>
                <c:pt idx="10" formatCode="#,##0.0_);\(#,##0.0\)">
                  <c:v>177.3</c:v>
                </c:pt>
                <c:pt idx="11" formatCode="#,##0.0_);\(#,##0.0\)">
                  <c:v>100</c:v>
                </c:pt>
                <c:pt idx="12" formatCode="#,##0.0_);\(#,##0.0\)">
                  <c:v>150</c:v>
                </c:pt>
                <c:pt idx="13" formatCode="#,##0.0_);\(#,##0.0\)">
                  <c:v>150</c:v>
                </c:pt>
                <c:pt idx="14" formatCode="#,##0.0_);\(#,##0.0\)">
                  <c:v>150</c:v>
                </c:pt>
                <c:pt idx="15" formatCode="_(* #,##0_);_(* \(#,##0\);_(* &quot;-&quot;??_);_(@_)">
                  <c:v>150</c:v>
                </c:pt>
                <c:pt idx="16" formatCode="_(* #,##0_);_(* \(#,##0\);_(* &quot;-&quot;??_);_(@_)">
                  <c:v>150</c:v>
                </c:pt>
                <c:pt idx="17" formatCode="_(* #,##0.00_);_(* \(#,##0.00\);_(* &quot;-&quot;??_);_(@_)">
                  <c:v>1050</c:v>
                </c:pt>
              </c:numCache>
            </c:numRef>
          </c:val>
          <c:extLst>
            <c:ext xmlns:c15="http://schemas.microsoft.com/office/drawing/2012/chart" uri="{02D57815-91ED-43cb-92C2-25804820EDAC}">
              <c15:filteredSeriesTitle>
                <c15:tx>
                  <c:strRef>
                    <c:extLst>
                      <c:ext uri="{02D57815-91ED-43cb-92C2-25804820EDAC}">
                        <c15:formulaRef>
                          <c15:sqref>'Approps (2)'!$B$9</c15:sqref>
                        </c15:formulaRef>
                      </c:ext>
                    </c:extLst>
                    <c:strCache>
                      <c:ptCount val="1"/>
                      <c:pt idx="0">
                        <c:v> Hospitals </c:v>
                      </c:pt>
                    </c:strCache>
                  </c:strRef>
                </c15:tx>
              </c15:filteredSeriesTitle>
            </c:ext>
            <c:ext xmlns:c15="http://schemas.microsoft.com/office/drawing/2012/chart" uri="{02D57815-91ED-43cb-92C2-25804820EDAC}">
              <c15:filteredCategoryTitle>
                <c15:cat>
                  <c:strRef>
                    <c:extLst>
                      <c:ext uri="{02D57815-91ED-43cb-92C2-25804820EDAC}">
                        <c15:formulaRef>
                          <c15:sqref>'Approps (2)'!$M$4:$AD$5</c15:sqref>
                        </c15:formulaRef>
                      </c:ext>
                    </c:extLst>
                    <c:strCache>
                      <c:ptCount val="18"/>
                      <c:pt idx="0">
                        <c:v> 2008-09 </c:v>
                      </c:pt>
                      <c:pt idx="1">
                        <c:v> 2009-10 </c:v>
                      </c:pt>
                      <c:pt idx="2">
                        <c:v> 2010-11 </c:v>
                      </c:pt>
                      <c:pt idx="3">
                        <c:v> 2011-12 </c:v>
                      </c:pt>
                      <c:pt idx="4">
                        <c:v> 2012-13 </c:v>
                      </c:pt>
                      <c:pt idx="5">
                        <c:v> 2013-14 </c:v>
                      </c:pt>
                      <c:pt idx="6">
                        <c:v> 2014-15 </c:v>
                      </c:pt>
                      <c:pt idx="7">
                        <c:v> 2015-16 </c:v>
                      </c:pt>
                      <c:pt idx="8">
                        <c:v> 2016-17  </c:v>
                      </c:pt>
                      <c:pt idx="9">
                        <c:v> 2017-18 </c:v>
                      </c:pt>
                      <c:pt idx="10">
                        <c:v> 2018-19 </c:v>
                      </c:pt>
                      <c:pt idx="11">
                        <c:v> 2019-20 </c:v>
                      </c:pt>
                      <c:pt idx="12">
                        <c:v> 2020-21 </c:v>
                      </c:pt>
                      <c:pt idx="13">
                        <c:v> 2021-22 </c:v>
                      </c:pt>
                      <c:pt idx="14">
                        <c:v> 2022-23 </c:v>
                      </c:pt>
                      <c:pt idx="15">
                        <c:v> 2023-24 </c:v>
                      </c:pt>
                      <c:pt idx="16">
                        <c:v> 2024-25 </c:v>
                      </c:pt>
                      <c:pt idx="17">
                        <c:v> 2025-26 </c:v>
                      </c:pt>
                    </c:strCache>
                  </c:strRef>
                </c15:cat>
              </c15:filteredCategoryTitle>
            </c:ext>
            <c:ext xmlns:c16="http://schemas.microsoft.com/office/drawing/2014/chart" uri="{C3380CC4-5D6E-409C-BE32-E72D297353CC}">
              <c16:uniqueId val="{00000003-F66D-463C-A0F4-5928D2928726}"/>
            </c:ext>
          </c:extLst>
        </c:ser>
        <c:dLbls>
          <c:showLegendKey val="0"/>
          <c:showVal val="0"/>
          <c:showCatName val="0"/>
          <c:showSerName val="0"/>
          <c:showPercent val="0"/>
          <c:showBubbleSize val="0"/>
        </c:dLbls>
        <c:gapWidth val="92"/>
        <c:overlap val="100"/>
        <c:axId val="398597008"/>
        <c:axId val="398591520"/>
      </c:barChart>
      <c:lineChart>
        <c:grouping val="stacked"/>
        <c:varyColors val="0"/>
        <c:ser>
          <c:idx val="4"/>
          <c:order val="4"/>
          <c:spPr>
            <a:ln w="25400" cap="rnd">
              <a:noFill/>
              <a:round/>
            </a:ln>
            <a:effectLst/>
          </c:spPr>
          <c:marker>
            <c:symbol val="circle"/>
            <c:size val="5"/>
            <c:spPr>
              <a:solidFill>
                <a:schemeClr val="accent5"/>
              </a:solidFill>
              <a:ln w="9525">
                <a:solidFill>
                  <a:schemeClr val="accent5"/>
                </a:solidFill>
              </a:ln>
              <a:effectLst/>
            </c:spPr>
          </c:marker>
          <c:dLbls>
            <c:dLbl>
              <c:idx val="8"/>
              <c:layout>
                <c:manualLayout>
                  <c:x val="-2.03229183335727E-2"/>
                  <c:y val="-2.5447881531252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6D-463C-A0F4-5928D2928726}"/>
                </c:ext>
              </c:extLst>
            </c:dLbl>
            <c:dLbl>
              <c:idx val="9"/>
              <c:layout>
                <c:manualLayout>
                  <c:x val="-2.0594982004181594E-2"/>
                  <c:y val="-2.0923287615708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6D-463C-A0F4-5928D2928726}"/>
                </c:ext>
              </c:extLst>
            </c:dLbl>
            <c:dLbl>
              <c:idx val="10"/>
              <c:layout>
                <c:manualLayout>
                  <c:x val="-2.4489544331491496E-2"/>
                  <c:y val="-2.0892170720023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6D-463C-A0F4-5928D2928726}"/>
                </c:ext>
              </c:extLst>
            </c:dLbl>
            <c:dLbl>
              <c:idx val="11"/>
              <c:layout>
                <c:manualLayout>
                  <c:x val="-1.9281251581467485E-2"/>
                  <c:y val="-2.089243974217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6D-463C-A0F4-5928D2928726}"/>
                </c:ext>
              </c:extLst>
            </c:dLbl>
            <c:dLbl>
              <c:idx val="12"/>
              <c:layout>
                <c:manualLayout>
                  <c:x val="-2.3975969814301987E-2"/>
                  <c:y val="-2.2063134477538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6D-463C-A0F4-5928D2928726}"/>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'Approps (2)'!$M$10:$AD$10</c:f>
              <c:numCache>
                <c:formatCode>_(* #,##0.0_);_(* \(#,##0.0\);_(* "-"??_);_(@_)</c:formatCode>
                <c:ptCount val="18"/>
                <c:pt idx="0">
                  <c:v>2675.6</c:v>
                </c:pt>
                <c:pt idx="1">
                  <c:v>550</c:v>
                </c:pt>
                <c:pt idx="2">
                  <c:v>550</c:v>
                </c:pt>
                <c:pt idx="3">
                  <c:v>550</c:v>
                </c:pt>
                <c:pt idx="4">
                  <c:v>765</c:v>
                </c:pt>
                <c:pt idx="5">
                  <c:v>148</c:v>
                </c:pt>
                <c:pt idx="6">
                  <c:v>562</c:v>
                </c:pt>
                <c:pt idx="7">
                  <c:v>244</c:v>
                </c:pt>
                <c:pt idx="8">
                  <c:v>465</c:v>
                </c:pt>
                <c:pt idx="9">
                  <c:v>650</c:v>
                </c:pt>
                <c:pt idx="10">
                  <c:v>737.3</c:v>
                </c:pt>
                <c:pt idx="11">
                  <c:v>650</c:v>
                </c:pt>
                <c:pt idx="12">
                  <c:v>900</c:v>
                </c:pt>
                <c:pt idx="13">
                  <c:v>810</c:v>
                </c:pt>
                <c:pt idx="14">
                  <c:v>1360</c:v>
                </c:pt>
                <c:pt idx="15">
                  <c:v>1470</c:v>
                </c:pt>
                <c:pt idx="16">
                  <c:v>860</c:v>
                </c:pt>
                <c:pt idx="17" formatCode="_(* #,##0_);_(* \(#,##0\);_(* &quot;-&quot;??_);_(@_)">
                  <c:v>1960</c:v>
                </c:pt>
              </c:numCache>
            </c:numRef>
          </c:val>
          <c:smooth val="0"/>
          <c:extLst>
            <c:ext xmlns:c15="http://schemas.microsoft.com/office/drawing/2012/chart" uri="{02D57815-91ED-43cb-92C2-25804820EDAC}">
              <c15:filteredSeriesTitle>
                <c15:tx>
                  <c:strRef>
                    <c:extLst>
                      <c:ext uri="{02D57815-91ED-43cb-92C2-25804820EDAC}">
                        <c15:formulaRef>
                          <c15:sqref>'Approps (2)'!$B$10</c15:sqref>
                        </c15:formulaRef>
                      </c:ext>
                    </c:extLst>
                    <c:strCache>
                      <c:ptCount val="1"/>
                      <c:pt idx="0">
                        <c:v> Total </c:v>
                      </c:pt>
                    </c:strCache>
                  </c:strRef>
                </c15:tx>
              </c15:filteredSeriesTitle>
            </c:ext>
            <c:ext xmlns:c15="http://schemas.microsoft.com/office/drawing/2012/chart" uri="{02D57815-91ED-43cb-92C2-25804820EDAC}">
              <c15:filteredCategoryTitle>
                <c15:cat>
                  <c:strRef>
                    <c:extLst>
                      <c:ext uri="{02D57815-91ED-43cb-92C2-25804820EDAC}">
                        <c15:formulaRef>
                          <c15:sqref>'Approps (2)'!$M$4:$AD$5</c15:sqref>
                        </c15:formulaRef>
                      </c:ext>
                    </c:extLst>
                    <c:strCache>
                      <c:ptCount val="18"/>
                      <c:pt idx="0">
                        <c:v> 2008-09 </c:v>
                      </c:pt>
                      <c:pt idx="1">
                        <c:v> 2009-10 </c:v>
                      </c:pt>
                      <c:pt idx="2">
                        <c:v> 2010-11 </c:v>
                      </c:pt>
                      <c:pt idx="3">
                        <c:v> 2011-12 </c:v>
                      </c:pt>
                      <c:pt idx="4">
                        <c:v> 2012-13 </c:v>
                      </c:pt>
                      <c:pt idx="5">
                        <c:v> 2013-14 </c:v>
                      </c:pt>
                      <c:pt idx="6">
                        <c:v> 2014-15 </c:v>
                      </c:pt>
                      <c:pt idx="7">
                        <c:v> 2015-16 </c:v>
                      </c:pt>
                      <c:pt idx="8">
                        <c:v> 2016-17  </c:v>
                      </c:pt>
                      <c:pt idx="9">
                        <c:v> 2017-18 </c:v>
                      </c:pt>
                      <c:pt idx="10">
                        <c:v> 2018-19 </c:v>
                      </c:pt>
                      <c:pt idx="11">
                        <c:v> 2019-20 </c:v>
                      </c:pt>
                      <c:pt idx="12">
                        <c:v> 2020-21 </c:v>
                      </c:pt>
                      <c:pt idx="13">
                        <c:v> 2021-22 </c:v>
                      </c:pt>
                      <c:pt idx="14">
                        <c:v> 2022-23 </c:v>
                      </c:pt>
                      <c:pt idx="15">
                        <c:v> 2023-24 </c:v>
                      </c:pt>
                      <c:pt idx="16">
                        <c:v> 2024-25 </c:v>
                      </c:pt>
                      <c:pt idx="17">
                        <c:v> 2025-26 </c:v>
                      </c:pt>
                    </c:strCache>
                  </c:strRef>
                </c15:cat>
              </c15:filteredCategoryTitle>
            </c:ext>
            <c:ext xmlns:c16="http://schemas.microsoft.com/office/drawing/2014/chart" uri="{C3380CC4-5D6E-409C-BE32-E72D297353CC}">
              <c16:uniqueId val="{00000006-F66D-463C-A0F4-5928D2928726}"/>
            </c:ext>
          </c:extLst>
        </c:ser>
        <c:dLbls>
          <c:showLegendKey val="0"/>
          <c:showVal val="0"/>
          <c:showCatName val="0"/>
          <c:showSerName val="0"/>
          <c:showPercent val="0"/>
          <c:showBubbleSize val="0"/>
        </c:dLbls>
        <c:marker val="1"/>
        <c:smooth val="0"/>
        <c:axId val="398597008"/>
        <c:axId val="398591520"/>
      </c:lineChart>
      <c:catAx>
        <c:axId val="39859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8591520"/>
        <c:crossesAt val="0"/>
        <c:auto val="1"/>
        <c:lblAlgn val="ctr"/>
        <c:lblOffset val="100"/>
        <c:noMultiLvlLbl val="0"/>
      </c:catAx>
      <c:valAx>
        <c:axId val="398591520"/>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dirty="0"/>
                  <a:t>Capital Appropriations</a:t>
                </a:r>
              </a:p>
            </c:rich>
          </c:tx>
          <c:layout>
            <c:manualLayout>
              <c:xMode val="edge"/>
              <c:yMode val="edge"/>
              <c:x val="3.6419403047058003E-3"/>
              <c:y val="0.358591431701195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8597008"/>
        <c:crosses val="autoZero"/>
        <c:crossBetween val="between"/>
      </c:valAx>
      <c:spPr>
        <a:noFill/>
        <a:ln w="3175">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08848-C457-4FC2-828D-2BB4BDA950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FE71BA-B0CA-4895-BFE2-B51E8F3BFFEE}">
      <dgm:prSet custT="1"/>
      <dgm:spPr/>
      <dgm:t>
        <a:bodyPr/>
        <a:lstStyle/>
        <a:p>
          <a:r>
            <a:rPr lang="en-US" sz="2800" dirty="0"/>
            <a:t>Declaration of intent</a:t>
          </a:r>
        </a:p>
      </dgm:t>
    </dgm:pt>
    <dgm:pt modelId="{5E61098C-AC3A-4F09-AF15-4B84AC193ABD}" type="parTrans" cxnId="{4A50C3E9-0913-4EBB-BC42-17AFB012C4C8}">
      <dgm:prSet/>
      <dgm:spPr/>
      <dgm:t>
        <a:bodyPr/>
        <a:lstStyle/>
        <a:p>
          <a:endParaRPr lang="en-US" sz="2000"/>
        </a:p>
      </dgm:t>
    </dgm:pt>
    <dgm:pt modelId="{2544862B-554B-4AAC-9323-4A15317A27A5}" type="sibTrans" cxnId="{4A50C3E9-0913-4EBB-BC42-17AFB012C4C8}">
      <dgm:prSet/>
      <dgm:spPr/>
      <dgm:t>
        <a:bodyPr/>
        <a:lstStyle/>
        <a:p>
          <a:endParaRPr lang="en-US" sz="2000"/>
        </a:p>
      </dgm:t>
    </dgm:pt>
    <dgm:pt modelId="{10D730C2-76C0-4262-B980-074FFE46F58A}">
      <dgm:prSet custT="1"/>
      <dgm:spPr/>
      <dgm:t>
        <a:bodyPr/>
        <a:lstStyle/>
        <a:p>
          <a:r>
            <a:rPr lang="en-US" sz="2800"/>
            <a:t>Tax exempt vs. taxable bonds</a:t>
          </a:r>
        </a:p>
      </dgm:t>
    </dgm:pt>
    <dgm:pt modelId="{A08DE47A-93FA-47C5-B2E6-801D20314230}" type="parTrans" cxnId="{89CFE8C0-B4E0-4CDF-9B46-488762259B25}">
      <dgm:prSet/>
      <dgm:spPr/>
      <dgm:t>
        <a:bodyPr/>
        <a:lstStyle/>
        <a:p>
          <a:endParaRPr lang="en-US" sz="2000"/>
        </a:p>
      </dgm:t>
    </dgm:pt>
    <dgm:pt modelId="{6181BE03-82C2-4388-AEDE-DC75361410B5}" type="sibTrans" cxnId="{89CFE8C0-B4E0-4CDF-9B46-488762259B25}">
      <dgm:prSet/>
      <dgm:spPr/>
      <dgm:t>
        <a:bodyPr/>
        <a:lstStyle/>
        <a:p>
          <a:endParaRPr lang="en-US" sz="2000"/>
        </a:p>
      </dgm:t>
    </dgm:pt>
    <dgm:pt modelId="{1C50CA77-CB43-4AC7-A39A-22E8811F4EC3}">
      <dgm:prSet custT="1"/>
      <dgm:spPr/>
      <dgm:t>
        <a:bodyPr/>
        <a:lstStyle/>
        <a:p>
          <a:r>
            <a:rPr lang="en-US" sz="2800" dirty="0"/>
            <a:t>Annual Private Use Survey</a:t>
          </a:r>
        </a:p>
      </dgm:t>
    </dgm:pt>
    <dgm:pt modelId="{DC2C8A5C-3B93-49B9-A108-5D6BD608DD5A}" type="parTrans" cxnId="{782438DC-FCEB-4C18-A4DB-7B49F21E83EE}">
      <dgm:prSet/>
      <dgm:spPr/>
      <dgm:t>
        <a:bodyPr/>
        <a:lstStyle/>
        <a:p>
          <a:endParaRPr lang="en-US" sz="2000"/>
        </a:p>
      </dgm:t>
    </dgm:pt>
    <dgm:pt modelId="{AE9D7B8B-1CD6-482F-BCF4-5DDDCC61846D}" type="sibTrans" cxnId="{782438DC-FCEB-4C18-A4DB-7B49F21E83EE}">
      <dgm:prSet/>
      <dgm:spPr/>
      <dgm:t>
        <a:bodyPr/>
        <a:lstStyle/>
        <a:p>
          <a:endParaRPr lang="en-US" sz="2000"/>
        </a:p>
      </dgm:t>
    </dgm:pt>
    <dgm:pt modelId="{6927D2DA-1061-46F3-9730-6045919FB1CF}">
      <dgm:prSet custT="1"/>
      <dgm:spPr/>
      <dgm:t>
        <a:bodyPr/>
        <a:lstStyle/>
        <a:p>
          <a:r>
            <a:rPr lang="en-US" sz="2800" dirty="0"/>
            <a:t>Bond proceeds must be used only for capital costs</a:t>
          </a:r>
        </a:p>
      </dgm:t>
    </dgm:pt>
    <dgm:pt modelId="{4411C93B-31EB-4386-BE85-9365055E7B5E}" type="parTrans" cxnId="{4B4AB508-7029-4E66-8118-9AE3023A17BB}">
      <dgm:prSet/>
      <dgm:spPr/>
      <dgm:t>
        <a:bodyPr/>
        <a:lstStyle/>
        <a:p>
          <a:endParaRPr lang="en-US"/>
        </a:p>
      </dgm:t>
    </dgm:pt>
    <dgm:pt modelId="{D40EEFA1-C3F8-4CEB-BB65-732975A9F390}" type="sibTrans" cxnId="{4B4AB508-7029-4E66-8118-9AE3023A17BB}">
      <dgm:prSet/>
      <dgm:spPr/>
      <dgm:t>
        <a:bodyPr/>
        <a:lstStyle/>
        <a:p>
          <a:endParaRPr lang="en-US"/>
        </a:p>
      </dgm:t>
    </dgm:pt>
    <dgm:pt modelId="{42FC26A9-1AEE-4969-B572-06BCC994B7E8}">
      <dgm:prSet custT="1"/>
      <dgm:spPr/>
      <dgm:t>
        <a:bodyPr/>
        <a:lstStyle/>
        <a:p>
          <a:r>
            <a:rPr lang="en-US" sz="2800"/>
            <a:t>Useful </a:t>
          </a:r>
          <a:r>
            <a:rPr lang="en-US" sz="2800" dirty="0"/>
            <a:t>life of Project</a:t>
          </a:r>
        </a:p>
      </dgm:t>
    </dgm:pt>
    <dgm:pt modelId="{01B02190-D11E-45EE-9A29-3D69F3584DED}" type="parTrans" cxnId="{C9AC39AF-0A7A-4E8F-8662-293B5AEDCA69}">
      <dgm:prSet/>
      <dgm:spPr/>
      <dgm:t>
        <a:bodyPr/>
        <a:lstStyle/>
        <a:p>
          <a:endParaRPr lang="en-US"/>
        </a:p>
      </dgm:t>
    </dgm:pt>
    <dgm:pt modelId="{E7A3029D-E7CF-417B-815A-7F50D4F67224}" type="sibTrans" cxnId="{C9AC39AF-0A7A-4E8F-8662-293B5AEDCA69}">
      <dgm:prSet/>
      <dgm:spPr/>
      <dgm:t>
        <a:bodyPr/>
        <a:lstStyle/>
        <a:p>
          <a:endParaRPr lang="en-US"/>
        </a:p>
      </dgm:t>
    </dgm:pt>
    <dgm:pt modelId="{303557EC-38E5-4D28-9E70-B908937D1DBC}" type="pres">
      <dgm:prSet presAssocID="{B2908848-C457-4FC2-828D-2BB4BDA950E0}" presName="linear" presStyleCnt="0">
        <dgm:presLayoutVars>
          <dgm:animLvl val="lvl"/>
          <dgm:resizeHandles val="exact"/>
        </dgm:presLayoutVars>
      </dgm:prSet>
      <dgm:spPr/>
    </dgm:pt>
    <dgm:pt modelId="{5D87A1A0-8A9B-4C4C-A9EF-D6C82E0FD547}" type="pres">
      <dgm:prSet presAssocID="{A1FE71BA-B0CA-4895-BFE2-B51E8F3BFFEE}" presName="parentText" presStyleLbl="node1" presStyleIdx="0" presStyleCnt="5">
        <dgm:presLayoutVars>
          <dgm:chMax val="0"/>
          <dgm:bulletEnabled val="1"/>
        </dgm:presLayoutVars>
      </dgm:prSet>
      <dgm:spPr/>
    </dgm:pt>
    <dgm:pt modelId="{263C7EC0-566C-4954-8690-28A34998FB63}" type="pres">
      <dgm:prSet presAssocID="{2544862B-554B-4AAC-9323-4A15317A27A5}" presName="spacer" presStyleCnt="0"/>
      <dgm:spPr/>
    </dgm:pt>
    <dgm:pt modelId="{698CC599-7D0A-45CF-A496-C37D49F33733}" type="pres">
      <dgm:prSet presAssocID="{42FC26A9-1AEE-4969-B572-06BCC994B7E8}" presName="parentText" presStyleLbl="node1" presStyleIdx="1" presStyleCnt="5">
        <dgm:presLayoutVars>
          <dgm:chMax val="0"/>
          <dgm:bulletEnabled val="1"/>
        </dgm:presLayoutVars>
      </dgm:prSet>
      <dgm:spPr/>
    </dgm:pt>
    <dgm:pt modelId="{CD95E06D-F9D4-479D-B6FD-2A7B75668BFF}" type="pres">
      <dgm:prSet presAssocID="{E7A3029D-E7CF-417B-815A-7F50D4F67224}" presName="spacer" presStyleCnt="0"/>
      <dgm:spPr/>
    </dgm:pt>
    <dgm:pt modelId="{1D2AE07D-DE57-45CB-97F4-991F19E658A1}" type="pres">
      <dgm:prSet presAssocID="{10D730C2-76C0-4262-B980-074FFE46F58A}" presName="parentText" presStyleLbl="node1" presStyleIdx="2" presStyleCnt="5">
        <dgm:presLayoutVars>
          <dgm:chMax val="0"/>
          <dgm:bulletEnabled val="1"/>
        </dgm:presLayoutVars>
      </dgm:prSet>
      <dgm:spPr/>
    </dgm:pt>
    <dgm:pt modelId="{92DC21A3-BFE1-4602-89E6-55DD490C8B41}" type="pres">
      <dgm:prSet presAssocID="{6181BE03-82C2-4388-AEDE-DC75361410B5}" presName="spacer" presStyleCnt="0"/>
      <dgm:spPr/>
    </dgm:pt>
    <dgm:pt modelId="{B1F97E10-EBEC-44EC-A74A-F0C42D933921}" type="pres">
      <dgm:prSet presAssocID="{1C50CA77-CB43-4AC7-A39A-22E8811F4EC3}" presName="parentText" presStyleLbl="node1" presStyleIdx="3" presStyleCnt="5">
        <dgm:presLayoutVars>
          <dgm:chMax val="0"/>
          <dgm:bulletEnabled val="1"/>
        </dgm:presLayoutVars>
      </dgm:prSet>
      <dgm:spPr/>
    </dgm:pt>
    <dgm:pt modelId="{17C4CF33-8085-485A-B46C-71F6A2837CFE}" type="pres">
      <dgm:prSet presAssocID="{AE9D7B8B-1CD6-482F-BCF4-5DDDCC61846D}" presName="spacer" presStyleCnt="0"/>
      <dgm:spPr/>
    </dgm:pt>
    <dgm:pt modelId="{87ECA427-BB51-4533-9576-5B19AC96E91A}" type="pres">
      <dgm:prSet presAssocID="{6927D2DA-1061-46F3-9730-6045919FB1CF}" presName="parentText" presStyleLbl="node1" presStyleIdx="4" presStyleCnt="5">
        <dgm:presLayoutVars>
          <dgm:chMax val="0"/>
          <dgm:bulletEnabled val="1"/>
        </dgm:presLayoutVars>
      </dgm:prSet>
      <dgm:spPr/>
    </dgm:pt>
  </dgm:ptLst>
  <dgm:cxnLst>
    <dgm:cxn modelId="{4B4AB508-7029-4E66-8118-9AE3023A17BB}" srcId="{B2908848-C457-4FC2-828D-2BB4BDA950E0}" destId="{6927D2DA-1061-46F3-9730-6045919FB1CF}" srcOrd="4" destOrd="0" parTransId="{4411C93B-31EB-4386-BE85-9365055E7B5E}" sibTransId="{D40EEFA1-C3F8-4CEB-BB65-732975A9F390}"/>
    <dgm:cxn modelId="{F71CCD33-8E91-4945-AF98-9315A897DFFC}" type="presOf" srcId="{1C50CA77-CB43-4AC7-A39A-22E8811F4EC3}" destId="{B1F97E10-EBEC-44EC-A74A-F0C42D933921}" srcOrd="0" destOrd="0" presId="urn:microsoft.com/office/officeart/2005/8/layout/vList2"/>
    <dgm:cxn modelId="{61665562-3EC5-4F31-B3D7-3DF7FA415BE0}" type="presOf" srcId="{A1FE71BA-B0CA-4895-BFE2-B51E8F3BFFEE}" destId="{5D87A1A0-8A9B-4C4C-A9EF-D6C82E0FD547}" srcOrd="0" destOrd="0" presId="urn:microsoft.com/office/officeart/2005/8/layout/vList2"/>
    <dgm:cxn modelId="{910EFE4E-D609-4271-B5DA-200E25267412}" type="presOf" srcId="{B2908848-C457-4FC2-828D-2BB4BDA950E0}" destId="{303557EC-38E5-4D28-9E70-B908937D1DBC}" srcOrd="0" destOrd="0" presId="urn:microsoft.com/office/officeart/2005/8/layout/vList2"/>
    <dgm:cxn modelId="{560FDC59-26EF-4882-B591-09A7D5287A54}" type="presOf" srcId="{10D730C2-76C0-4262-B980-074FFE46F58A}" destId="{1D2AE07D-DE57-45CB-97F4-991F19E658A1}" srcOrd="0" destOrd="0" presId="urn:microsoft.com/office/officeart/2005/8/layout/vList2"/>
    <dgm:cxn modelId="{C9AC39AF-0A7A-4E8F-8662-293B5AEDCA69}" srcId="{B2908848-C457-4FC2-828D-2BB4BDA950E0}" destId="{42FC26A9-1AEE-4969-B572-06BCC994B7E8}" srcOrd="1" destOrd="0" parTransId="{01B02190-D11E-45EE-9A29-3D69F3584DED}" sibTransId="{E7A3029D-E7CF-417B-815A-7F50D4F67224}"/>
    <dgm:cxn modelId="{43DDBFB8-4FAA-41B2-95DF-94F20413255D}" type="presOf" srcId="{6927D2DA-1061-46F3-9730-6045919FB1CF}" destId="{87ECA427-BB51-4533-9576-5B19AC96E91A}" srcOrd="0" destOrd="0" presId="urn:microsoft.com/office/officeart/2005/8/layout/vList2"/>
    <dgm:cxn modelId="{89CFE8C0-B4E0-4CDF-9B46-488762259B25}" srcId="{B2908848-C457-4FC2-828D-2BB4BDA950E0}" destId="{10D730C2-76C0-4262-B980-074FFE46F58A}" srcOrd="2" destOrd="0" parTransId="{A08DE47A-93FA-47C5-B2E6-801D20314230}" sibTransId="{6181BE03-82C2-4388-AEDE-DC75361410B5}"/>
    <dgm:cxn modelId="{A7920ECA-2177-4F5A-8D9B-2A4E860AD06A}" type="presOf" srcId="{42FC26A9-1AEE-4969-B572-06BCC994B7E8}" destId="{698CC599-7D0A-45CF-A496-C37D49F33733}" srcOrd="0" destOrd="0" presId="urn:microsoft.com/office/officeart/2005/8/layout/vList2"/>
    <dgm:cxn modelId="{782438DC-FCEB-4C18-A4DB-7B49F21E83EE}" srcId="{B2908848-C457-4FC2-828D-2BB4BDA950E0}" destId="{1C50CA77-CB43-4AC7-A39A-22E8811F4EC3}" srcOrd="3" destOrd="0" parTransId="{DC2C8A5C-3B93-49B9-A108-5D6BD608DD5A}" sibTransId="{AE9D7B8B-1CD6-482F-BCF4-5DDDCC61846D}"/>
    <dgm:cxn modelId="{4A50C3E9-0913-4EBB-BC42-17AFB012C4C8}" srcId="{B2908848-C457-4FC2-828D-2BB4BDA950E0}" destId="{A1FE71BA-B0CA-4895-BFE2-B51E8F3BFFEE}" srcOrd="0" destOrd="0" parTransId="{5E61098C-AC3A-4F09-AF15-4B84AC193ABD}" sibTransId="{2544862B-554B-4AAC-9323-4A15317A27A5}"/>
    <dgm:cxn modelId="{2D65D382-5355-4BAC-8024-75E46968F2D7}" type="presParOf" srcId="{303557EC-38E5-4D28-9E70-B908937D1DBC}" destId="{5D87A1A0-8A9B-4C4C-A9EF-D6C82E0FD547}" srcOrd="0" destOrd="0" presId="urn:microsoft.com/office/officeart/2005/8/layout/vList2"/>
    <dgm:cxn modelId="{515127FA-27B8-449A-A3EE-851396D52B4C}" type="presParOf" srcId="{303557EC-38E5-4D28-9E70-B908937D1DBC}" destId="{263C7EC0-566C-4954-8690-28A34998FB63}" srcOrd="1" destOrd="0" presId="urn:microsoft.com/office/officeart/2005/8/layout/vList2"/>
    <dgm:cxn modelId="{D62611D3-CF7B-4EEF-9223-A704D1E5120C}" type="presParOf" srcId="{303557EC-38E5-4D28-9E70-B908937D1DBC}" destId="{698CC599-7D0A-45CF-A496-C37D49F33733}" srcOrd="2" destOrd="0" presId="urn:microsoft.com/office/officeart/2005/8/layout/vList2"/>
    <dgm:cxn modelId="{A15857A6-B2D1-40C7-A0FE-03C0F8BC3724}" type="presParOf" srcId="{303557EC-38E5-4D28-9E70-B908937D1DBC}" destId="{CD95E06D-F9D4-479D-B6FD-2A7B75668BFF}" srcOrd="3" destOrd="0" presId="urn:microsoft.com/office/officeart/2005/8/layout/vList2"/>
    <dgm:cxn modelId="{D1EFDB46-6BDA-40F4-B85E-092199654526}" type="presParOf" srcId="{303557EC-38E5-4D28-9E70-B908937D1DBC}" destId="{1D2AE07D-DE57-45CB-97F4-991F19E658A1}" srcOrd="4" destOrd="0" presId="urn:microsoft.com/office/officeart/2005/8/layout/vList2"/>
    <dgm:cxn modelId="{5D0EA3AD-6326-47EA-9C19-0D7CBF00231F}" type="presParOf" srcId="{303557EC-38E5-4D28-9E70-B908937D1DBC}" destId="{92DC21A3-BFE1-4602-89E6-55DD490C8B41}" srcOrd="5" destOrd="0" presId="urn:microsoft.com/office/officeart/2005/8/layout/vList2"/>
    <dgm:cxn modelId="{58093477-788C-4732-BE22-A0858AED0C2B}" type="presParOf" srcId="{303557EC-38E5-4D28-9E70-B908937D1DBC}" destId="{B1F97E10-EBEC-44EC-A74A-F0C42D933921}" srcOrd="6" destOrd="0" presId="urn:microsoft.com/office/officeart/2005/8/layout/vList2"/>
    <dgm:cxn modelId="{FD64A820-7165-49C4-86F0-7B3CF6334373}" type="presParOf" srcId="{303557EC-38E5-4D28-9E70-B908937D1DBC}" destId="{17C4CF33-8085-485A-B46C-71F6A2837CFE}" srcOrd="7" destOrd="0" presId="urn:microsoft.com/office/officeart/2005/8/layout/vList2"/>
    <dgm:cxn modelId="{B612F8C9-9CAA-480F-81FE-6A986FC67E30}" type="presParOf" srcId="{303557EC-38E5-4D28-9E70-B908937D1DBC}" destId="{87ECA427-BB51-4533-9576-5B19AC96E91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08848-C457-4FC2-828D-2BB4BDA950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730C2-76C0-4262-B980-074FFE46F58A}">
      <dgm:prSet custT="1"/>
      <dgm:spPr/>
      <dgm:t>
        <a:bodyPr/>
        <a:lstStyle/>
        <a:p>
          <a:r>
            <a:rPr lang="en-US" sz="2800" dirty="0"/>
            <a:t>NYS Building Code</a:t>
          </a:r>
        </a:p>
      </dgm:t>
    </dgm:pt>
    <dgm:pt modelId="{A08DE47A-93FA-47C5-B2E6-801D20314230}" type="parTrans" cxnId="{89CFE8C0-B4E0-4CDF-9B46-488762259B25}">
      <dgm:prSet/>
      <dgm:spPr/>
      <dgm:t>
        <a:bodyPr/>
        <a:lstStyle/>
        <a:p>
          <a:endParaRPr lang="en-US" sz="2000"/>
        </a:p>
      </dgm:t>
    </dgm:pt>
    <dgm:pt modelId="{6181BE03-82C2-4388-AEDE-DC75361410B5}" type="sibTrans" cxnId="{89CFE8C0-B4E0-4CDF-9B46-488762259B25}">
      <dgm:prSet/>
      <dgm:spPr/>
      <dgm:t>
        <a:bodyPr/>
        <a:lstStyle/>
        <a:p>
          <a:endParaRPr lang="en-US" sz="2000"/>
        </a:p>
      </dgm:t>
    </dgm:pt>
    <dgm:pt modelId="{1C50CA77-CB43-4AC7-A39A-22E8811F4EC3}">
      <dgm:prSet custT="1"/>
      <dgm:spPr/>
      <dgm:t>
        <a:bodyPr/>
        <a:lstStyle/>
        <a:p>
          <a:r>
            <a:rPr lang="en-US" sz="2800" dirty="0"/>
            <a:t>Encumber funds within 120 days</a:t>
          </a:r>
        </a:p>
      </dgm:t>
    </dgm:pt>
    <dgm:pt modelId="{DC2C8A5C-3B93-49B9-A108-5D6BD608DD5A}" type="parTrans" cxnId="{782438DC-FCEB-4C18-A4DB-7B49F21E83EE}">
      <dgm:prSet/>
      <dgm:spPr/>
      <dgm:t>
        <a:bodyPr/>
        <a:lstStyle/>
        <a:p>
          <a:endParaRPr lang="en-US" sz="2000"/>
        </a:p>
      </dgm:t>
    </dgm:pt>
    <dgm:pt modelId="{AE9D7B8B-1CD6-482F-BCF4-5DDDCC61846D}" type="sibTrans" cxnId="{782438DC-FCEB-4C18-A4DB-7B49F21E83EE}">
      <dgm:prSet/>
      <dgm:spPr/>
      <dgm:t>
        <a:bodyPr/>
        <a:lstStyle/>
        <a:p>
          <a:endParaRPr lang="en-US" sz="2000"/>
        </a:p>
      </dgm:t>
    </dgm:pt>
    <dgm:pt modelId="{6927D2DA-1061-46F3-9730-6045919FB1CF}">
      <dgm:prSet custT="1"/>
      <dgm:spPr/>
      <dgm:t>
        <a:bodyPr/>
        <a:lstStyle/>
        <a:p>
          <a:r>
            <a:rPr lang="en-US" sz="2800" dirty="0"/>
            <a:t>Located on SUNY property</a:t>
          </a:r>
        </a:p>
      </dgm:t>
    </dgm:pt>
    <dgm:pt modelId="{4411C93B-31EB-4386-BE85-9365055E7B5E}" type="parTrans" cxnId="{4B4AB508-7029-4E66-8118-9AE3023A17BB}">
      <dgm:prSet/>
      <dgm:spPr/>
      <dgm:t>
        <a:bodyPr/>
        <a:lstStyle/>
        <a:p>
          <a:endParaRPr lang="en-US"/>
        </a:p>
      </dgm:t>
    </dgm:pt>
    <dgm:pt modelId="{D40EEFA1-C3F8-4CEB-BB65-732975A9F390}" type="sibTrans" cxnId="{4B4AB508-7029-4E66-8118-9AE3023A17BB}">
      <dgm:prSet/>
      <dgm:spPr/>
      <dgm:t>
        <a:bodyPr/>
        <a:lstStyle/>
        <a:p>
          <a:endParaRPr lang="en-US"/>
        </a:p>
      </dgm:t>
    </dgm:pt>
    <dgm:pt modelId="{42FC26A9-1AEE-4969-B572-06BCC994B7E8}">
      <dgm:prSet custT="1"/>
      <dgm:spPr/>
      <dgm:t>
        <a:bodyPr/>
        <a:lstStyle/>
        <a:p>
          <a:r>
            <a:rPr lang="en-US" sz="2800" dirty="0"/>
            <a:t>State Environmental Quality Review Act - SEQR</a:t>
          </a:r>
        </a:p>
      </dgm:t>
    </dgm:pt>
    <dgm:pt modelId="{01B02190-D11E-45EE-9A29-3D69F3584DED}" type="parTrans" cxnId="{C9AC39AF-0A7A-4E8F-8662-293B5AEDCA69}">
      <dgm:prSet/>
      <dgm:spPr/>
      <dgm:t>
        <a:bodyPr/>
        <a:lstStyle/>
        <a:p>
          <a:endParaRPr lang="en-US"/>
        </a:p>
      </dgm:t>
    </dgm:pt>
    <dgm:pt modelId="{E7A3029D-E7CF-417B-815A-7F50D4F67224}" type="sibTrans" cxnId="{C9AC39AF-0A7A-4E8F-8662-293B5AEDCA69}">
      <dgm:prSet/>
      <dgm:spPr/>
      <dgm:t>
        <a:bodyPr/>
        <a:lstStyle/>
        <a:p>
          <a:endParaRPr lang="en-US"/>
        </a:p>
      </dgm:t>
    </dgm:pt>
    <dgm:pt modelId="{B7AC89BC-74D7-4E59-885A-622281DA1484}">
      <dgm:prSet custT="1"/>
      <dgm:spPr/>
      <dgm:t>
        <a:bodyPr/>
        <a:lstStyle/>
        <a:p>
          <a:r>
            <a:rPr lang="en-US" sz="2800" dirty="0"/>
            <a:t>SUNY Educational and related facilities </a:t>
          </a:r>
        </a:p>
      </dgm:t>
    </dgm:pt>
    <dgm:pt modelId="{6E29D001-CC59-4B16-9A74-1151D1726967}" type="parTrans" cxnId="{D093ABF9-6DA3-4C6E-AC34-E428C4573A8A}">
      <dgm:prSet/>
      <dgm:spPr/>
      <dgm:t>
        <a:bodyPr/>
        <a:lstStyle/>
        <a:p>
          <a:endParaRPr lang="en-US"/>
        </a:p>
      </dgm:t>
    </dgm:pt>
    <dgm:pt modelId="{5164B770-1757-4C0E-BB58-033B32D56248}" type="sibTrans" cxnId="{D093ABF9-6DA3-4C6E-AC34-E428C4573A8A}">
      <dgm:prSet/>
      <dgm:spPr/>
      <dgm:t>
        <a:bodyPr/>
        <a:lstStyle/>
        <a:p>
          <a:endParaRPr lang="en-US"/>
        </a:p>
      </dgm:t>
    </dgm:pt>
    <dgm:pt modelId="{303557EC-38E5-4D28-9E70-B908937D1DBC}" type="pres">
      <dgm:prSet presAssocID="{B2908848-C457-4FC2-828D-2BB4BDA950E0}" presName="linear" presStyleCnt="0">
        <dgm:presLayoutVars>
          <dgm:animLvl val="lvl"/>
          <dgm:resizeHandles val="exact"/>
        </dgm:presLayoutVars>
      </dgm:prSet>
      <dgm:spPr/>
    </dgm:pt>
    <dgm:pt modelId="{698CC599-7D0A-45CF-A496-C37D49F33733}" type="pres">
      <dgm:prSet presAssocID="{42FC26A9-1AEE-4969-B572-06BCC994B7E8}" presName="parentText" presStyleLbl="node1" presStyleIdx="0" presStyleCnt="5">
        <dgm:presLayoutVars>
          <dgm:chMax val="0"/>
          <dgm:bulletEnabled val="1"/>
        </dgm:presLayoutVars>
      </dgm:prSet>
      <dgm:spPr/>
    </dgm:pt>
    <dgm:pt modelId="{CD95E06D-F9D4-479D-B6FD-2A7B75668BFF}" type="pres">
      <dgm:prSet presAssocID="{E7A3029D-E7CF-417B-815A-7F50D4F67224}" presName="spacer" presStyleCnt="0"/>
      <dgm:spPr/>
    </dgm:pt>
    <dgm:pt modelId="{1D2AE07D-DE57-45CB-97F4-991F19E658A1}" type="pres">
      <dgm:prSet presAssocID="{10D730C2-76C0-4262-B980-074FFE46F58A}" presName="parentText" presStyleLbl="node1" presStyleIdx="1" presStyleCnt="5">
        <dgm:presLayoutVars>
          <dgm:chMax val="0"/>
          <dgm:bulletEnabled val="1"/>
        </dgm:presLayoutVars>
      </dgm:prSet>
      <dgm:spPr/>
    </dgm:pt>
    <dgm:pt modelId="{92DC21A3-BFE1-4602-89E6-55DD490C8B41}" type="pres">
      <dgm:prSet presAssocID="{6181BE03-82C2-4388-AEDE-DC75361410B5}" presName="spacer" presStyleCnt="0"/>
      <dgm:spPr/>
    </dgm:pt>
    <dgm:pt modelId="{B1F97E10-EBEC-44EC-A74A-F0C42D933921}" type="pres">
      <dgm:prSet presAssocID="{1C50CA77-CB43-4AC7-A39A-22E8811F4EC3}" presName="parentText" presStyleLbl="node1" presStyleIdx="2" presStyleCnt="5">
        <dgm:presLayoutVars>
          <dgm:chMax val="0"/>
          <dgm:bulletEnabled val="1"/>
        </dgm:presLayoutVars>
      </dgm:prSet>
      <dgm:spPr/>
    </dgm:pt>
    <dgm:pt modelId="{17C4CF33-8085-485A-B46C-71F6A2837CFE}" type="pres">
      <dgm:prSet presAssocID="{AE9D7B8B-1CD6-482F-BCF4-5DDDCC61846D}" presName="spacer" presStyleCnt="0"/>
      <dgm:spPr/>
    </dgm:pt>
    <dgm:pt modelId="{87ECA427-BB51-4533-9576-5B19AC96E91A}" type="pres">
      <dgm:prSet presAssocID="{6927D2DA-1061-46F3-9730-6045919FB1CF}" presName="parentText" presStyleLbl="node1" presStyleIdx="3" presStyleCnt="5">
        <dgm:presLayoutVars>
          <dgm:chMax val="0"/>
          <dgm:bulletEnabled val="1"/>
        </dgm:presLayoutVars>
      </dgm:prSet>
      <dgm:spPr/>
    </dgm:pt>
    <dgm:pt modelId="{FAD1328B-3CBC-41A3-8E1A-EB7E03105D76}" type="pres">
      <dgm:prSet presAssocID="{D40EEFA1-C3F8-4CEB-BB65-732975A9F390}" presName="spacer" presStyleCnt="0"/>
      <dgm:spPr/>
    </dgm:pt>
    <dgm:pt modelId="{E029E9A1-CC28-4382-8B90-6B1460B6E7D0}" type="pres">
      <dgm:prSet presAssocID="{B7AC89BC-74D7-4E59-885A-622281DA1484}" presName="parentText" presStyleLbl="node1" presStyleIdx="4" presStyleCnt="5">
        <dgm:presLayoutVars>
          <dgm:chMax val="0"/>
          <dgm:bulletEnabled val="1"/>
        </dgm:presLayoutVars>
      </dgm:prSet>
      <dgm:spPr/>
    </dgm:pt>
  </dgm:ptLst>
  <dgm:cxnLst>
    <dgm:cxn modelId="{4B4AB508-7029-4E66-8118-9AE3023A17BB}" srcId="{B2908848-C457-4FC2-828D-2BB4BDA950E0}" destId="{6927D2DA-1061-46F3-9730-6045919FB1CF}" srcOrd="3" destOrd="0" parTransId="{4411C93B-31EB-4386-BE85-9365055E7B5E}" sibTransId="{D40EEFA1-C3F8-4CEB-BB65-732975A9F390}"/>
    <dgm:cxn modelId="{F71CCD33-8E91-4945-AF98-9315A897DFFC}" type="presOf" srcId="{1C50CA77-CB43-4AC7-A39A-22E8811F4EC3}" destId="{B1F97E10-EBEC-44EC-A74A-F0C42D933921}" srcOrd="0" destOrd="0" presId="urn:microsoft.com/office/officeart/2005/8/layout/vList2"/>
    <dgm:cxn modelId="{910EFE4E-D609-4271-B5DA-200E25267412}" type="presOf" srcId="{B2908848-C457-4FC2-828D-2BB4BDA950E0}" destId="{303557EC-38E5-4D28-9E70-B908937D1DBC}" srcOrd="0" destOrd="0" presId="urn:microsoft.com/office/officeart/2005/8/layout/vList2"/>
    <dgm:cxn modelId="{560FDC59-26EF-4882-B591-09A7D5287A54}" type="presOf" srcId="{10D730C2-76C0-4262-B980-074FFE46F58A}" destId="{1D2AE07D-DE57-45CB-97F4-991F19E658A1}" srcOrd="0" destOrd="0" presId="urn:microsoft.com/office/officeart/2005/8/layout/vList2"/>
    <dgm:cxn modelId="{C9AC39AF-0A7A-4E8F-8662-293B5AEDCA69}" srcId="{B2908848-C457-4FC2-828D-2BB4BDA950E0}" destId="{42FC26A9-1AEE-4969-B572-06BCC994B7E8}" srcOrd="0" destOrd="0" parTransId="{01B02190-D11E-45EE-9A29-3D69F3584DED}" sibTransId="{E7A3029D-E7CF-417B-815A-7F50D4F67224}"/>
    <dgm:cxn modelId="{43DDBFB8-4FAA-41B2-95DF-94F20413255D}" type="presOf" srcId="{6927D2DA-1061-46F3-9730-6045919FB1CF}" destId="{87ECA427-BB51-4533-9576-5B19AC96E91A}" srcOrd="0" destOrd="0" presId="urn:microsoft.com/office/officeart/2005/8/layout/vList2"/>
    <dgm:cxn modelId="{669589B9-9E9B-412B-8CA7-1E5CAA5BFA3A}" type="presOf" srcId="{B7AC89BC-74D7-4E59-885A-622281DA1484}" destId="{E029E9A1-CC28-4382-8B90-6B1460B6E7D0}" srcOrd="0" destOrd="0" presId="urn:microsoft.com/office/officeart/2005/8/layout/vList2"/>
    <dgm:cxn modelId="{89CFE8C0-B4E0-4CDF-9B46-488762259B25}" srcId="{B2908848-C457-4FC2-828D-2BB4BDA950E0}" destId="{10D730C2-76C0-4262-B980-074FFE46F58A}" srcOrd="1" destOrd="0" parTransId="{A08DE47A-93FA-47C5-B2E6-801D20314230}" sibTransId="{6181BE03-82C2-4388-AEDE-DC75361410B5}"/>
    <dgm:cxn modelId="{A7920ECA-2177-4F5A-8D9B-2A4E860AD06A}" type="presOf" srcId="{42FC26A9-1AEE-4969-B572-06BCC994B7E8}" destId="{698CC599-7D0A-45CF-A496-C37D49F33733}" srcOrd="0" destOrd="0" presId="urn:microsoft.com/office/officeart/2005/8/layout/vList2"/>
    <dgm:cxn modelId="{782438DC-FCEB-4C18-A4DB-7B49F21E83EE}" srcId="{B2908848-C457-4FC2-828D-2BB4BDA950E0}" destId="{1C50CA77-CB43-4AC7-A39A-22E8811F4EC3}" srcOrd="2" destOrd="0" parTransId="{DC2C8A5C-3B93-49B9-A108-5D6BD608DD5A}" sibTransId="{AE9D7B8B-1CD6-482F-BCF4-5DDDCC61846D}"/>
    <dgm:cxn modelId="{D093ABF9-6DA3-4C6E-AC34-E428C4573A8A}" srcId="{B2908848-C457-4FC2-828D-2BB4BDA950E0}" destId="{B7AC89BC-74D7-4E59-885A-622281DA1484}" srcOrd="4" destOrd="0" parTransId="{6E29D001-CC59-4B16-9A74-1151D1726967}" sibTransId="{5164B770-1757-4C0E-BB58-033B32D56248}"/>
    <dgm:cxn modelId="{D62611D3-CF7B-4EEF-9223-A704D1E5120C}" type="presParOf" srcId="{303557EC-38E5-4D28-9E70-B908937D1DBC}" destId="{698CC599-7D0A-45CF-A496-C37D49F33733}" srcOrd="0" destOrd="0" presId="urn:microsoft.com/office/officeart/2005/8/layout/vList2"/>
    <dgm:cxn modelId="{A15857A6-B2D1-40C7-A0FE-03C0F8BC3724}" type="presParOf" srcId="{303557EC-38E5-4D28-9E70-B908937D1DBC}" destId="{CD95E06D-F9D4-479D-B6FD-2A7B75668BFF}" srcOrd="1" destOrd="0" presId="urn:microsoft.com/office/officeart/2005/8/layout/vList2"/>
    <dgm:cxn modelId="{D1EFDB46-6BDA-40F4-B85E-092199654526}" type="presParOf" srcId="{303557EC-38E5-4D28-9E70-B908937D1DBC}" destId="{1D2AE07D-DE57-45CB-97F4-991F19E658A1}" srcOrd="2" destOrd="0" presId="urn:microsoft.com/office/officeart/2005/8/layout/vList2"/>
    <dgm:cxn modelId="{5D0EA3AD-6326-47EA-9C19-0D7CBF00231F}" type="presParOf" srcId="{303557EC-38E5-4D28-9E70-B908937D1DBC}" destId="{92DC21A3-BFE1-4602-89E6-55DD490C8B41}" srcOrd="3" destOrd="0" presId="urn:microsoft.com/office/officeart/2005/8/layout/vList2"/>
    <dgm:cxn modelId="{58093477-788C-4732-BE22-A0858AED0C2B}" type="presParOf" srcId="{303557EC-38E5-4D28-9E70-B908937D1DBC}" destId="{B1F97E10-EBEC-44EC-A74A-F0C42D933921}" srcOrd="4" destOrd="0" presId="urn:microsoft.com/office/officeart/2005/8/layout/vList2"/>
    <dgm:cxn modelId="{FD64A820-7165-49C4-86F0-7B3CF6334373}" type="presParOf" srcId="{303557EC-38E5-4D28-9E70-B908937D1DBC}" destId="{17C4CF33-8085-485A-B46C-71F6A2837CFE}" srcOrd="5" destOrd="0" presId="urn:microsoft.com/office/officeart/2005/8/layout/vList2"/>
    <dgm:cxn modelId="{B612F8C9-9CAA-480F-81FE-6A986FC67E30}" type="presParOf" srcId="{303557EC-38E5-4D28-9E70-B908937D1DBC}" destId="{87ECA427-BB51-4533-9576-5B19AC96E91A}" srcOrd="6" destOrd="0" presId="urn:microsoft.com/office/officeart/2005/8/layout/vList2"/>
    <dgm:cxn modelId="{5EFA8648-2739-405F-B4C9-10C765CE1B91}" type="presParOf" srcId="{303557EC-38E5-4D28-9E70-B908937D1DBC}" destId="{FAD1328B-3CBC-41A3-8E1A-EB7E03105D76}" srcOrd="7" destOrd="0" presId="urn:microsoft.com/office/officeart/2005/8/layout/vList2"/>
    <dgm:cxn modelId="{7F2D2FD6-E329-4E6D-9D23-C75E65088E5C}" type="presParOf" srcId="{303557EC-38E5-4D28-9E70-B908937D1DBC}" destId="{E029E9A1-CC28-4382-8B90-6B1460B6E7D0}"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D7C63-B3A0-46F4-BB59-0DBA9A1145C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139B2A9-DF33-4CA2-862C-482E45E30F4E}">
      <dgm:prSet phldrT="[Text]" custT="1"/>
      <dgm:spPr/>
      <dgm:t>
        <a:bodyPr/>
        <a:lstStyle/>
        <a:p>
          <a:r>
            <a:rPr lang="en-US" sz="1600" b="1" dirty="0"/>
            <a:t>Procure Design Services</a:t>
          </a:r>
        </a:p>
      </dgm:t>
    </dgm:pt>
    <dgm:pt modelId="{D59C8F77-ABA8-40C0-80CA-0392014CB159}" type="parTrans" cxnId="{B118AFD1-664B-4A91-A3EC-059D5C6B31E6}">
      <dgm:prSet/>
      <dgm:spPr/>
      <dgm:t>
        <a:bodyPr/>
        <a:lstStyle/>
        <a:p>
          <a:endParaRPr lang="en-US"/>
        </a:p>
      </dgm:t>
    </dgm:pt>
    <dgm:pt modelId="{8EF82E0A-B123-407E-AE39-337D7627C20F}" type="sibTrans" cxnId="{B118AFD1-664B-4A91-A3EC-059D5C6B31E6}">
      <dgm:prSet/>
      <dgm:spPr/>
      <dgm:t>
        <a:bodyPr/>
        <a:lstStyle/>
        <a:p>
          <a:endParaRPr lang="en-US"/>
        </a:p>
      </dgm:t>
    </dgm:pt>
    <dgm:pt modelId="{BB05CBA2-0006-41B1-890F-A36617448617}">
      <dgm:prSet phldrT="[Text]" custT="1"/>
      <dgm:spPr/>
      <dgm:t>
        <a:bodyPr/>
        <a:lstStyle/>
        <a:p>
          <a:r>
            <a:rPr lang="en-US" sz="1600" dirty="0"/>
            <a:t>Design services are procured first. </a:t>
          </a:r>
        </a:p>
        <a:p>
          <a:r>
            <a:rPr lang="en-US" sz="1600" dirty="0"/>
            <a:t>When schematic design is complete, </a:t>
          </a:r>
          <a:r>
            <a:rPr lang="en-US" sz="1600" u="sng" dirty="0"/>
            <a:t>and</a:t>
          </a:r>
          <a:r>
            <a:rPr lang="en-US" sz="1600" dirty="0"/>
            <a:t> the design has sufficient details on budget and trades needed to complete the work, a PLA study can be procured.</a:t>
          </a:r>
        </a:p>
      </dgm:t>
    </dgm:pt>
    <dgm:pt modelId="{06CF9B28-295C-4F49-869A-FDE6B527807D}" type="parTrans" cxnId="{FC2A3C59-E58E-4A4B-BDEE-62B42075CFAA}">
      <dgm:prSet/>
      <dgm:spPr/>
      <dgm:t>
        <a:bodyPr/>
        <a:lstStyle/>
        <a:p>
          <a:endParaRPr lang="en-US"/>
        </a:p>
      </dgm:t>
    </dgm:pt>
    <dgm:pt modelId="{A1F93C4E-AE89-470C-A334-1915D8D679D6}" type="sibTrans" cxnId="{FC2A3C59-E58E-4A4B-BDEE-62B42075CFAA}">
      <dgm:prSet/>
      <dgm:spPr/>
      <dgm:t>
        <a:bodyPr/>
        <a:lstStyle/>
        <a:p>
          <a:endParaRPr lang="en-US"/>
        </a:p>
      </dgm:t>
    </dgm:pt>
    <dgm:pt modelId="{D1DCB28F-22FB-43EB-91FC-0F5765211033}">
      <dgm:prSet phldrT="[Text]" custT="1"/>
      <dgm:spPr/>
      <dgm:t>
        <a:bodyPr/>
        <a:lstStyle/>
        <a:p>
          <a:r>
            <a:rPr lang="en-US" sz="1600" b="1" i="0" dirty="0"/>
            <a:t>Procure a PLA Study</a:t>
          </a:r>
        </a:p>
      </dgm:t>
    </dgm:pt>
    <dgm:pt modelId="{FB700FEE-23DA-4487-A9D6-5845F7072602}" type="parTrans" cxnId="{062D94FF-E3A9-42CA-9DF7-F872C00E4405}">
      <dgm:prSet/>
      <dgm:spPr/>
      <dgm:t>
        <a:bodyPr/>
        <a:lstStyle/>
        <a:p>
          <a:endParaRPr lang="en-US"/>
        </a:p>
      </dgm:t>
    </dgm:pt>
    <dgm:pt modelId="{CB8A3AEC-0407-4AAD-9C08-721EFFB2D9D3}" type="sibTrans" cxnId="{062D94FF-E3A9-42CA-9DF7-F872C00E4405}">
      <dgm:prSet/>
      <dgm:spPr/>
      <dgm:t>
        <a:bodyPr/>
        <a:lstStyle/>
        <a:p>
          <a:endParaRPr lang="en-US"/>
        </a:p>
      </dgm:t>
    </dgm:pt>
    <dgm:pt modelId="{D800BAC7-85B9-4B29-80D5-623D7FDA7ACE}">
      <dgm:prSet phldrT="[Text]" custT="1"/>
      <dgm:spPr/>
      <dgm:t>
        <a:bodyPr/>
        <a:lstStyle/>
        <a:p>
          <a:r>
            <a:rPr lang="en-US" sz="1600" dirty="0"/>
            <a:t>Once complete the feasibility study is assessed by the campus to determine if a PLA would be beneficial or not under Labor Law 222.</a:t>
          </a:r>
        </a:p>
      </dgm:t>
    </dgm:pt>
    <dgm:pt modelId="{20DD32C6-915D-4B1E-A2D2-93C1DF917434}" type="parTrans" cxnId="{CBD188BA-CD0F-4059-ADEF-5434356961AF}">
      <dgm:prSet/>
      <dgm:spPr/>
      <dgm:t>
        <a:bodyPr/>
        <a:lstStyle/>
        <a:p>
          <a:endParaRPr lang="en-US"/>
        </a:p>
      </dgm:t>
    </dgm:pt>
    <dgm:pt modelId="{D7555699-8346-48E8-979D-F1BF2128B83B}" type="sibTrans" cxnId="{CBD188BA-CD0F-4059-ADEF-5434356961AF}">
      <dgm:prSet/>
      <dgm:spPr/>
      <dgm:t>
        <a:bodyPr/>
        <a:lstStyle/>
        <a:p>
          <a:endParaRPr lang="en-US"/>
        </a:p>
      </dgm:t>
    </dgm:pt>
    <dgm:pt modelId="{C137C0A1-25BB-40FB-998A-D0194B908DA5}">
      <dgm:prSet phldrT="[Text]" custT="1"/>
      <dgm:spPr/>
      <dgm:t>
        <a:bodyPr/>
        <a:lstStyle/>
        <a:p>
          <a:r>
            <a:rPr lang="en-US" sz="1600" b="1" dirty="0"/>
            <a:t>Procure a Construction Management firm</a:t>
          </a:r>
        </a:p>
      </dgm:t>
    </dgm:pt>
    <dgm:pt modelId="{BC779E98-5D1B-4CF9-8E04-F731DDAAF1A6}" type="parTrans" cxnId="{B809885E-7888-48DC-A325-878AF67D367D}">
      <dgm:prSet/>
      <dgm:spPr/>
      <dgm:t>
        <a:bodyPr/>
        <a:lstStyle/>
        <a:p>
          <a:endParaRPr lang="en-US"/>
        </a:p>
      </dgm:t>
    </dgm:pt>
    <dgm:pt modelId="{955060E8-0CB9-46E0-8593-24F6A11E00AA}" type="sibTrans" cxnId="{B809885E-7888-48DC-A325-878AF67D367D}">
      <dgm:prSet/>
      <dgm:spPr/>
      <dgm:t>
        <a:bodyPr/>
        <a:lstStyle/>
        <a:p>
          <a:endParaRPr lang="en-US"/>
        </a:p>
      </dgm:t>
    </dgm:pt>
    <dgm:pt modelId="{C3C16BFC-5D83-4FE1-B91E-DA190B72F360}">
      <dgm:prSet phldrT="[Text]" custT="1"/>
      <dgm:spPr/>
      <dgm:t>
        <a:bodyPr/>
        <a:lstStyle/>
        <a:p>
          <a:r>
            <a:rPr lang="en-US" sz="1600" dirty="0"/>
            <a:t>Procure a CM to negotiate and be the signatory to the PLA. The PLA must be complete prior to releasing the Invitation for Bid for construction. </a:t>
          </a:r>
        </a:p>
      </dgm:t>
    </dgm:pt>
    <dgm:pt modelId="{82BBF812-F61F-4F70-98F8-50C33702F6E7}" type="parTrans" cxnId="{86CBD7CD-4DC4-4104-8386-1AA56F3F5172}">
      <dgm:prSet/>
      <dgm:spPr/>
      <dgm:t>
        <a:bodyPr/>
        <a:lstStyle/>
        <a:p>
          <a:endParaRPr lang="en-US"/>
        </a:p>
      </dgm:t>
    </dgm:pt>
    <dgm:pt modelId="{FC470DDF-F826-4236-B4CE-6A6FC7BB21C1}" type="sibTrans" cxnId="{86CBD7CD-4DC4-4104-8386-1AA56F3F5172}">
      <dgm:prSet/>
      <dgm:spPr/>
      <dgm:t>
        <a:bodyPr/>
        <a:lstStyle/>
        <a:p>
          <a:endParaRPr lang="en-US"/>
        </a:p>
      </dgm:t>
    </dgm:pt>
    <dgm:pt modelId="{FE6535E5-40F6-4EC4-AEA7-9E2E6AB47A02}" type="pres">
      <dgm:prSet presAssocID="{E00D7C63-B3A0-46F4-BB59-0DBA9A1145CE}" presName="Name0" presStyleCnt="0">
        <dgm:presLayoutVars>
          <dgm:chMax val="5"/>
          <dgm:chPref val="5"/>
          <dgm:dir/>
          <dgm:animLvl val="lvl"/>
        </dgm:presLayoutVars>
      </dgm:prSet>
      <dgm:spPr/>
    </dgm:pt>
    <dgm:pt modelId="{80DE992A-130E-49B2-9764-2F2A86234612}" type="pres">
      <dgm:prSet presAssocID="{D139B2A9-DF33-4CA2-862C-482E45E30F4E}" presName="parentText1" presStyleLbl="node1" presStyleIdx="0" presStyleCnt="3">
        <dgm:presLayoutVars>
          <dgm:chMax/>
          <dgm:chPref val="3"/>
          <dgm:bulletEnabled val="1"/>
        </dgm:presLayoutVars>
      </dgm:prSet>
      <dgm:spPr/>
    </dgm:pt>
    <dgm:pt modelId="{B8410B86-EDF2-40CD-8466-2966FC2C5DB0}" type="pres">
      <dgm:prSet presAssocID="{D139B2A9-DF33-4CA2-862C-482E45E30F4E}" presName="childText1" presStyleLbl="solidAlignAcc1" presStyleIdx="0" presStyleCnt="3" custScaleY="112087" custLinFactNeighborY="5697">
        <dgm:presLayoutVars>
          <dgm:chMax val="0"/>
          <dgm:chPref val="0"/>
          <dgm:bulletEnabled val="1"/>
        </dgm:presLayoutVars>
      </dgm:prSet>
      <dgm:spPr/>
    </dgm:pt>
    <dgm:pt modelId="{26340908-3809-47D8-90B3-F80D7BD639EB}" type="pres">
      <dgm:prSet presAssocID="{D1DCB28F-22FB-43EB-91FC-0F5765211033}" presName="parentText2" presStyleLbl="node1" presStyleIdx="1" presStyleCnt="3">
        <dgm:presLayoutVars>
          <dgm:chMax/>
          <dgm:chPref val="3"/>
          <dgm:bulletEnabled val="1"/>
        </dgm:presLayoutVars>
      </dgm:prSet>
      <dgm:spPr/>
    </dgm:pt>
    <dgm:pt modelId="{1D7DF4F0-6EC4-43D7-80B0-DEDC104BA6B2}" type="pres">
      <dgm:prSet presAssocID="{D1DCB28F-22FB-43EB-91FC-0F5765211033}" presName="childText2" presStyleLbl="solidAlignAcc1" presStyleIdx="1" presStyleCnt="3">
        <dgm:presLayoutVars>
          <dgm:chMax val="0"/>
          <dgm:chPref val="0"/>
          <dgm:bulletEnabled val="1"/>
        </dgm:presLayoutVars>
      </dgm:prSet>
      <dgm:spPr/>
    </dgm:pt>
    <dgm:pt modelId="{242B215E-3E82-4B70-B4C9-1647045578F6}" type="pres">
      <dgm:prSet presAssocID="{C137C0A1-25BB-40FB-998A-D0194B908DA5}" presName="parentText3" presStyleLbl="node1" presStyleIdx="2" presStyleCnt="3">
        <dgm:presLayoutVars>
          <dgm:chMax/>
          <dgm:chPref val="3"/>
          <dgm:bulletEnabled val="1"/>
        </dgm:presLayoutVars>
      </dgm:prSet>
      <dgm:spPr/>
    </dgm:pt>
    <dgm:pt modelId="{873352A3-5553-4A8C-BD1C-A606947CF5A2}" type="pres">
      <dgm:prSet presAssocID="{C137C0A1-25BB-40FB-998A-D0194B908DA5}" presName="childText3" presStyleLbl="solidAlignAcc1" presStyleIdx="2" presStyleCnt="3">
        <dgm:presLayoutVars>
          <dgm:chMax val="0"/>
          <dgm:chPref val="0"/>
          <dgm:bulletEnabled val="1"/>
        </dgm:presLayoutVars>
      </dgm:prSet>
      <dgm:spPr/>
    </dgm:pt>
  </dgm:ptLst>
  <dgm:cxnLst>
    <dgm:cxn modelId="{39AF7E17-C522-4409-A958-C4D4244F36EA}" type="presOf" srcId="{C137C0A1-25BB-40FB-998A-D0194B908DA5}" destId="{242B215E-3E82-4B70-B4C9-1647045578F6}" srcOrd="0" destOrd="0" presId="urn:microsoft.com/office/officeart/2009/3/layout/IncreasingArrowsProcess"/>
    <dgm:cxn modelId="{5F5E2C1E-942B-4F1C-AEB3-12CCDB4BA9EB}" type="presOf" srcId="{BB05CBA2-0006-41B1-890F-A36617448617}" destId="{B8410B86-EDF2-40CD-8466-2966FC2C5DB0}" srcOrd="0" destOrd="0" presId="urn:microsoft.com/office/officeart/2009/3/layout/IncreasingArrowsProcess"/>
    <dgm:cxn modelId="{E0000F28-609B-4B12-8A48-8853992DE67F}" type="presOf" srcId="{D139B2A9-DF33-4CA2-862C-482E45E30F4E}" destId="{80DE992A-130E-49B2-9764-2F2A86234612}" srcOrd="0" destOrd="0" presId="urn:microsoft.com/office/officeart/2009/3/layout/IncreasingArrowsProcess"/>
    <dgm:cxn modelId="{51DF9C5C-7AB6-4A2F-84DC-864884D22205}" type="presOf" srcId="{D800BAC7-85B9-4B29-80D5-623D7FDA7ACE}" destId="{1D7DF4F0-6EC4-43D7-80B0-DEDC104BA6B2}" srcOrd="0" destOrd="0" presId="urn:microsoft.com/office/officeart/2009/3/layout/IncreasingArrowsProcess"/>
    <dgm:cxn modelId="{B809885E-7888-48DC-A325-878AF67D367D}" srcId="{E00D7C63-B3A0-46F4-BB59-0DBA9A1145CE}" destId="{C137C0A1-25BB-40FB-998A-D0194B908DA5}" srcOrd="2" destOrd="0" parTransId="{BC779E98-5D1B-4CF9-8E04-F731DDAAF1A6}" sibTransId="{955060E8-0CB9-46E0-8593-24F6A11E00AA}"/>
    <dgm:cxn modelId="{74B80654-105A-4DE4-82C7-D5C6EF55A2BF}" type="presOf" srcId="{C3C16BFC-5D83-4FE1-B91E-DA190B72F360}" destId="{873352A3-5553-4A8C-BD1C-A606947CF5A2}" srcOrd="0" destOrd="0" presId="urn:microsoft.com/office/officeart/2009/3/layout/IncreasingArrowsProcess"/>
    <dgm:cxn modelId="{FC2A3C59-E58E-4A4B-BDEE-62B42075CFAA}" srcId="{D139B2A9-DF33-4CA2-862C-482E45E30F4E}" destId="{BB05CBA2-0006-41B1-890F-A36617448617}" srcOrd="0" destOrd="0" parTransId="{06CF9B28-295C-4F49-869A-FDE6B527807D}" sibTransId="{A1F93C4E-AE89-470C-A334-1915D8D679D6}"/>
    <dgm:cxn modelId="{CBD188BA-CD0F-4059-ADEF-5434356961AF}" srcId="{D1DCB28F-22FB-43EB-91FC-0F5765211033}" destId="{D800BAC7-85B9-4B29-80D5-623D7FDA7ACE}" srcOrd="0" destOrd="0" parTransId="{20DD32C6-915D-4B1E-A2D2-93C1DF917434}" sibTransId="{D7555699-8346-48E8-979D-F1BF2128B83B}"/>
    <dgm:cxn modelId="{907531BB-D13F-4BB0-A5DA-CB5F0943BCBB}" type="presOf" srcId="{E00D7C63-B3A0-46F4-BB59-0DBA9A1145CE}" destId="{FE6535E5-40F6-4EC4-AEA7-9E2E6AB47A02}" srcOrd="0" destOrd="0" presId="urn:microsoft.com/office/officeart/2009/3/layout/IncreasingArrowsProcess"/>
    <dgm:cxn modelId="{9D7F39BD-A193-43B6-B499-51A56907C40C}" type="presOf" srcId="{D1DCB28F-22FB-43EB-91FC-0F5765211033}" destId="{26340908-3809-47D8-90B3-F80D7BD639EB}" srcOrd="0" destOrd="0" presId="urn:microsoft.com/office/officeart/2009/3/layout/IncreasingArrowsProcess"/>
    <dgm:cxn modelId="{86CBD7CD-4DC4-4104-8386-1AA56F3F5172}" srcId="{C137C0A1-25BB-40FB-998A-D0194B908DA5}" destId="{C3C16BFC-5D83-4FE1-B91E-DA190B72F360}" srcOrd="0" destOrd="0" parTransId="{82BBF812-F61F-4F70-98F8-50C33702F6E7}" sibTransId="{FC470DDF-F826-4236-B4CE-6A6FC7BB21C1}"/>
    <dgm:cxn modelId="{B118AFD1-664B-4A91-A3EC-059D5C6B31E6}" srcId="{E00D7C63-B3A0-46F4-BB59-0DBA9A1145CE}" destId="{D139B2A9-DF33-4CA2-862C-482E45E30F4E}" srcOrd="0" destOrd="0" parTransId="{D59C8F77-ABA8-40C0-80CA-0392014CB159}" sibTransId="{8EF82E0A-B123-407E-AE39-337D7627C20F}"/>
    <dgm:cxn modelId="{062D94FF-E3A9-42CA-9DF7-F872C00E4405}" srcId="{E00D7C63-B3A0-46F4-BB59-0DBA9A1145CE}" destId="{D1DCB28F-22FB-43EB-91FC-0F5765211033}" srcOrd="1" destOrd="0" parTransId="{FB700FEE-23DA-4487-A9D6-5845F7072602}" sibTransId="{CB8A3AEC-0407-4AAD-9C08-721EFFB2D9D3}"/>
    <dgm:cxn modelId="{4BFBA5EF-E919-450C-9AC4-FF10BA507794}" type="presParOf" srcId="{FE6535E5-40F6-4EC4-AEA7-9E2E6AB47A02}" destId="{80DE992A-130E-49B2-9764-2F2A86234612}" srcOrd="0" destOrd="0" presId="urn:microsoft.com/office/officeart/2009/3/layout/IncreasingArrowsProcess"/>
    <dgm:cxn modelId="{73261C60-F5ED-40FE-ACCE-82D58B3CAB56}" type="presParOf" srcId="{FE6535E5-40F6-4EC4-AEA7-9E2E6AB47A02}" destId="{B8410B86-EDF2-40CD-8466-2966FC2C5DB0}" srcOrd="1" destOrd="0" presId="urn:microsoft.com/office/officeart/2009/3/layout/IncreasingArrowsProcess"/>
    <dgm:cxn modelId="{FE30BDC4-12D4-4559-B77A-2865891ED784}" type="presParOf" srcId="{FE6535E5-40F6-4EC4-AEA7-9E2E6AB47A02}" destId="{26340908-3809-47D8-90B3-F80D7BD639EB}" srcOrd="2" destOrd="0" presId="urn:microsoft.com/office/officeart/2009/3/layout/IncreasingArrowsProcess"/>
    <dgm:cxn modelId="{1B76E6A7-D987-4B24-9B94-8EB641F8CE19}" type="presParOf" srcId="{FE6535E5-40F6-4EC4-AEA7-9E2E6AB47A02}" destId="{1D7DF4F0-6EC4-43D7-80B0-DEDC104BA6B2}" srcOrd="3" destOrd="0" presId="urn:microsoft.com/office/officeart/2009/3/layout/IncreasingArrowsProcess"/>
    <dgm:cxn modelId="{AB77BDDB-CFDA-498F-8382-513A87722F66}" type="presParOf" srcId="{FE6535E5-40F6-4EC4-AEA7-9E2E6AB47A02}" destId="{242B215E-3E82-4B70-B4C9-1647045578F6}" srcOrd="4" destOrd="0" presId="urn:microsoft.com/office/officeart/2009/3/layout/IncreasingArrowsProcess"/>
    <dgm:cxn modelId="{F6D96215-A612-4ECF-8F63-79ED264594B1}" type="presParOf" srcId="{FE6535E5-40F6-4EC4-AEA7-9E2E6AB47A02}" destId="{873352A3-5553-4A8C-BD1C-A606947CF5A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7A1A0-8A9B-4C4C-A9EF-D6C82E0FD547}">
      <dsp:nvSpPr>
        <dsp:cNvPr id="0" name=""/>
        <dsp:cNvSpPr/>
      </dsp:nvSpPr>
      <dsp:spPr>
        <a:xfrm>
          <a:off x="0" y="2391"/>
          <a:ext cx="4879075" cy="894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Declaration of intent</a:t>
          </a:r>
        </a:p>
      </dsp:txBody>
      <dsp:txXfrm>
        <a:off x="43685" y="46076"/>
        <a:ext cx="4791705" cy="807517"/>
      </dsp:txXfrm>
    </dsp:sp>
    <dsp:sp modelId="{698CC599-7D0A-45CF-A496-C37D49F33733}">
      <dsp:nvSpPr>
        <dsp:cNvPr id="0" name=""/>
        <dsp:cNvSpPr/>
      </dsp:nvSpPr>
      <dsp:spPr>
        <a:xfrm>
          <a:off x="0" y="908964"/>
          <a:ext cx="4879075" cy="894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Useful </a:t>
          </a:r>
          <a:r>
            <a:rPr lang="en-US" sz="2800" kern="1200" dirty="0"/>
            <a:t>life of Project</a:t>
          </a:r>
        </a:p>
      </dsp:txBody>
      <dsp:txXfrm>
        <a:off x="43685" y="952649"/>
        <a:ext cx="4791705" cy="807517"/>
      </dsp:txXfrm>
    </dsp:sp>
    <dsp:sp modelId="{1D2AE07D-DE57-45CB-97F4-991F19E658A1}">
      <dsp:nvSpPr>
        <dsp:cNvPr id="0" name=""/>
        <dsp:cNvSpPr/>
      </dsp:nvSpPr>
      <dsp:spPr>
        <a:xfrm>
          <a:off x="0" y="1815537"/>
          <a:ext cx="4879075" cy="894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Tax exempt vs. taxable bonds</a:t>
          </a:r>
        </a:p>
      </dsp:txBody>
      <dsp:txXfrm>
        <a:off x="43685" y="1859222"/>
        <a:ext cx="4791705" cy="807517"/>
      </dsp:txXfrm>
    </dsp:sp>
    <dsp:sp modelId="{B1F97E10-EBEC-44EC-A74A-F0C42D933921}">
      <dsp:nvSpPr>
        <dsp:cNvPr id="0" name=""/>
        <dsp:cNvSpPr/>
      </dsp:nvSpPr>
      <dsp:spPr>
        <a:xfrm>
          <a:off x="0" y="2722111"/>
          <a:ext cx="4879075" cy="894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Annual Private Use Survey</a:t>
          </a:r>
        </a:p>
      </dsp:txBody>
      <dsp:txXfrm>
        <a:off x="43685" y="2765796"/>
        <a:ext cx="4791705" cy="807517"/>
      </dsp:txXfrm>
    </dsp:sp>
    <dsp:sp modelId="{87ECA427-BB51-4533-9576-5B19AC96E91A}">
      <dsp:nvSpPr>
        <dsp:cNvPr id="0" name=""/>
        <dsp:cNvSpPr/>
      </dsp:nvSpPr>
      <dsp:spPr>
        <a:xfrm>
          <a:off x="0" y="3628684"/>
          <a:ext cx="4879075" cy="8948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Bond proceeds must be used only for capital costs</a:t>
          </a:r>
        </a:p>
      </dsp:txBody>
      <dsp:txXfrm>
        <a:off x="43685" y="3672369"/>
        <a:ext cx="4791705" cy="807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C599-7D0A-45CF-A496-C37D49F33733}">
      <dsp:nvSpPr>
        <dsp:cNvPr id="0" name=""/>
        <dsp:cNvSpPr/>
      </dsp:nvSpPr>
      <dsp:spPr>
        <a:xfrm>
          <a:off x="0" y="2406"/>
          <a:ext cx="5421135"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State Environmental Quality Review Act - SEQR</a:t>
          </a:r>
        </a:p>
      </dsp:txBody>
      <dsp:txXfrm>
        <a:off x="43693" y="46099"/>
        <a:ext cx="5333749" cy="807664"/>
      </dsp:txXfrm>
    </dsp:sp>
    <dsp:sp modelId="{1D2AE07D-DE57-45CB-97F4-991F19E658A1}">
      <dsp:nvSpPr>
        <dsp:cNvPr id="0" name=""/>
        <dsp:cNvSpPr/>
      </dsp:nvSpPr>
      <dsp:spPr>
        <a:xfrm>
          <a:off x="0" y="908931"/>
          <a:ext cx="5421135"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NYS Building Code</a:t>
          </a:r>
        </a:p>
      </dsp:txBody>
      <dsp:txXfrm>
        <a:off x="43693" y="952624"/>
        <a:ext cx="5333749" cy="807664"/>
      </dsp:txXfrm>
    </dsp:sp>
    <dsp:sp modelId="{B1F97E10-EBEC-44EC-A74A-F0C42D933921}">
      <dsp:nvSpPr>
        <dsp:cNvPr id="0" name=""/>
        <dsp:cNvSpPr/>
      </dsp:nvSpPr>
      <dsp:spPr>
        <a:xfrm>
          <a:off x="0" y="1815456"/>
          <a:ext cx="5421135"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Encumber funds within 120 days</a:t>
          </a:r>
        </a:p>
      </dsp:txBody>
      <dsp:txXfrm>
        <a:off x="43693" y="1859149"/>
        <a:ext cx="5333749" cy="807664"/>
      </dsp:txXfrm>
    </dsp:sp>
    <dsp:sp modelId="{87ECA427-BB51-4533-9576-5B19AC96E91A}">
      <dsp:nvSpPr>
        <dsp:cNvPr id="0" name=""/>
        <dsp:cNvSpPr/>
      </dsp:nvSpPr>
      <dsp:spPr>
        <a:xfrm>
          <a:off x="0" y="2721981"/>
          <a:ext cx="5421135"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Located on SUNY property</a:t>
          </a:r>
        </a:p>
      </dsp:txBody>
      <dsp:txXfrm>
        <a:off x="43693" y="2765674"/>
        <a:ext cx="5333749" cy="807664"/>
      </dsp:txXfrm>
    </dsp:sp>
    <dsp:sp modelId="{E029E9A1-CC28-4382-8B90-6B1460B6E7D0}">
      <dsp:nvSpPr>
        <dsp:cNvPr id="0" name=""/>
        <dsp:cNvSpPr/>
      </dsp:nvSpPr>
      <dsp:spPr>
        <a:xfrm>
          <a:off x="0" y="3628506"/>
          <a:ext cx="5421135"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SUNY Educational and related facilities </a:t>
          </a:r>
        </a:p>
      </dsp:txBody>
      <dsp:txXfrm>
        <a:off x="43693" y="3672199"/>
        <a:ext cx="5333749" cy="807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992A-130E-49B2-9764-2F2A86234612}">
      <dsp:nvSpPr>
        <dsp:cNvPr id="0" name=""/>
        <dsp:cNvSpPr/>
      </dsp:nvSpPr>
      <dsp:spPr>
        <a:xfrm>
          <a:off x="21970" y="890098"/>
          <a:ext cx="7576058" cy="110336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5159" numCol="1" spcCol="1270" anchor="ctr" anchorCtr="0">
          <a:noAutofit/>
        </a:bodyPr>
        <a:lstStyle/>
        <a:p>
          <a:pPr marL="0" lvl="0" indent="0" algn="l" defTabSz="711200">
            <a:lnSpc>
              <a:spcPct val="90000"/>
            </a:lnSpc>
            <a:spcBef>
              <a:spcPct val="0"/>
            </a:spcBef>
            <a:spcAft>
              <a:spcPct val="35000"/>
            </a:spcAft>
            <a:buNone/>
          </a:pPr>
          <a:r>
            <a:rPr lang="en-US" sz="1600" b="1" kern="1200" dirty="0"/>
            <a:t>Procure Design Services</a:t>
          </a:r>
        </a:p>
      </dsp:txBody>
      <dsp:txXfrm>
        <a:off x="21970" y="1165939"/>
        <a:ext cx="7300218" cy="551681"/>
      </dsp:txXfrm>
    </dsp:sp>
    <dsp:sp modelId="{B8410B86-EDF2-40CD-8466-2966FC2C5DB0}">
      <dsp:nvSpPr>
        <dsp:cNvPr id="0" name=""/>
        <dsp:cNvSpPr/>
      </dsp:nvSpPr>
      <dsp:spPr>
        <a:xfrm>
          <a:off x="21970" y="1733585"/>
          <a:ext cx="2333426" cy="238239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Design services are procured first. </a:t>
          </a:r>
        </a:p>
        <a:p>
          <a:pPr marL="0" lvl="0" indent="0" algn="l" defTabSz="711200">
            <a:lnSpc>
              <a:spcPct val="90000"/>
            </a:lnSpc>
            <a:spcBef>
              <a:spcPct val="0"/>
            </a:spcBef>
            <a:spcAft>
              <a:spcPct val="35000"/>
            </a:spcAft>
            <a:buNone/>
          </a:pPr>
          <a:r>
            <a:rPr lang="en-US" sz="1600" kern="1200" dirty="0"/>
            <a:t>When schematic design is complete, </a:t>
          </a:r>
          <a:r>
            <a:rPr lang="en-US" sz="1600" u="sng" kern="1200" dirty="0"/>
            <a:t>and</a:t>
          </a:r>
          <a:r>
            <a:rPr lang="en-US" sz="1600" kern="1200" dirty="0"/>
            <a:t> the design has sufficient details on budget and trades needed to complete the work, a PLA study can be procured.</a:t>
          </a:r>
        </a:p>
      </dsp:txBody>
      <dsp:txXfrm>
        <a:off x="21970" y="1733585"/>
        <a:ext cx="2333426" cy="2382390"/>
      </dsp:txXfrm>
    </dsp:sp>
    <dsp:sp modelId="{26340908-3809-47D8-90B3-F80D7BD639EB}">
      <dsp:nvSpPr>
        <dsp:cNvPr id="0" name=""/>
        <dsp:cNvSpPr/>
      </dsp:nvSpPr>
      <dsp:spPr>
        <a:xfrm>
          <a:off x="2355396" y="1257885"/>
          <a:ext cx="5242632" cy="110336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5159" numCol="1" spcCol="1270" anchor="ctr" anchorCtr="0">
          <a:noAutofit/>
        </a:bodyPr>
        <a:lstStyle/>
        <a:p>
          <a:pPr marL="0" lvl="0" indent="0" algn="l" defTabSz="711200">
            <a:lnSpc>
              <a:spcPct val="90000"/>
            </a:lnSpc>
            <a:spcBef>
              <a:spcPct val="0"/>
            </a:spcBef>
            <a:spcAft>
              <a:spcPct val="35000"/>
            </a:spcAft>
            <a:buNone/>
          </a:pPr>
          <a:r>
            <a:rPr lang="en-US" sz="1600" b="1" i="0" kern="1200" dirty="0"/>
            <a:t>Procure a PLA Study</a:t>
          </a:r>
        </a:p>
      </dsp:txBody>
      <dsp:txXfrm>
        <a:off x="2355396" y="1533726"/>
        <a:ext cx="4966792" cy="551681"/>
      </dsp:txXfrm>
    </dsp:sp>
    <dsp:sp modelId="{1D7DF4F0-6EC4-43D7-80B0-DEDC104BA6B2}">
      <dsp:nvSpPr>
        <dsp:cNvPr id="0" name=""/>
        <dsp:cNvSpPr/>
      </dsp:nvSpPr>
      <dsp:spPr>
        <a:xfrm>
          <a:off x="2355396" y="2108737"/>
          <a:ext cx="2333426" cy="212548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Once complete the feasibility study is assessed by the campus to determine if a PLA would be beneficial or not under Labor Law 222.</a:t>
          </a:r>
        </a:p>
      </dsp:txBody>
      <dsp:txXfrm>
        <a:off x="2355396" y="2108737"/>
        <a:ext cx="2333426" cy="2125483"/>
      </dsp:txXfrm>
    </dsp:sp>
    <dsp:sp modelId="{242B215E-3E82-4B70-B4C9-1647045578F6}">
      <dsp:nvSpPr>
        <dsp:cNvPr id="0" name=""/>
        <dsp:cNvSpPr/>
      </dsp:nvSpPr>
      <dsp:spPr>
        <a:xfrm>
          <a:off x="4688822" y="1625673"/>
          <a:ext cx="2909206" cy="110336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5159" numCol="1" spcCol="1270" anchor="ctr" anchorCtr="0">
          <a:noAutofit/>
        </a:bodyPr>
        <a:lstStyle/>
        <a:p>
          <a:pPr marL="0" lvl="0" indent="0" algn="l" defTabSz="711200">
            <a:lnSpc>
              <a:spcPct val="90000"/>
            </a:lnSpc>
            <a:spcBef>
              <a:spcPct val="0"/>
            </a:spcBef>
            <a:spcAft>
              <a:spcPct val="35000"/>
            </a:spcAft>
            <a:buNone/>
          </a:pPr>
          <a:r>
            <a:rPr lang="en-US" sz="1600" b="1" kern="1200" dirty="0"/>
            <a:t>Procure a Construction Management firm</a:t>
          </a:r>
        </a:p>
      </dsp:txBody>
      <dsp:txXfrm>
        <a:off x="4688822" y="1901514"/>
        <a:ext cx="2633366" cy="551681"/>
      </dsp:txXfrm>
    </dsp:sp>
    <dsp:sp modelId="{873352A3-5553-4A8C-BD1C-A606947CF5A2}">
      <dsp:nvSpPr>
        <dsp:cNvPr id="0" name=""/>
        <dsp:cNvSpPr/>
      </dsp:nvSpPr>
      <dsp:spPr>
        <a:xfrm>
          <a:off x="4688822" y="2476525"/>
          <a:ext cx="2333426" cy="209437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Procure a CM to negotiate and be the signatory to the PLA. The PLA must be complete prior to releasing the Invitation for Bid for construction. </a:t>
          </a:r>
        </a:p>
      </dsp:txBody>
      <dsp:txXfrm>
        <a:off x="4688822" y="2476525"/>
        <a:ext cx="2333426" cy="2094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0.62424</cdr:x>
      <cdr:y>0.35692</cdr:y>
    </cdr:from>
    <cdr:to>
      <cdr:x>0.81245</cdr:x>
      <cdr:y>0.56629</cdr:y>
    </cdr:to>
    <cdr:sp macro="" textlink="">
      <cdr:nvSpPr>
        <cdr:cNvPr id="2" name="TextBox 1">
          <a:extLst xmlns:a="http://schemas.openxmlformats.org/drawingml/2006/main">
            <a:ext uri="{FF2B5EF4-FFF2-40B4-BE49-F238E27FC236}">
              <a16:creationId xmlns:a16="http://schemas.microsoft.com/office/drawing/2014/main" id="{5E6B931D-DCD2-410D-BB76-4B8051146D6C}"/>
            </a:ext>
          </a:extLst>
        </cdr:cNvPr>
        <cdr:cNvSpPr txBox="1"/>
      </cdr:nvSpPr>
      <cdr:spPr>
        <a:xfrm xmlns:a="http://schemas.openxmlformats.org/drawingml/2006/main">
          <a:off x="3032853" y="15588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0.57352</cdr:x>
      <cdr:y>0.35133</cdr:y>
    </cdr:from>
    <cdr:to>
      <cdr:x>0.80878</cdr:x>
      <cdr:y>0.45704</cdr:y>
    </cdr:to>
    <cdr:sp macro="" textlink="">
      <cdr:nvSpPr>
        <cdr:cNvPr id="3" name="TextBox 2">
          <a:extLst xmlns:a="http://schemas.openxmlformats.org/drawingml/2006/main">
            <a:ext uri="{FF2B5EF4-FFF2-40B4-BE49-F238E27FC236}">
              <a16:creationId xmlns:a16="http://schemas.microsoft.com/office/drawing/2014/main" id="{89254313-03BE-49F0-8CE5-962C8524C2F5}"/>
            </a:ext>
          </a:extLst>
        </cdr:cNvPr>
        <cdr:cNvSpPr txBox="1"/>
      </cdr:nvSpPr>
      <cdr:spPr>
        <a:xfrm xmlns:a="http://schemas.openxmlformats.org/drawingml/2006/main">
          <a:off x="2786412" y="1534394"/>
          <a:ext cx="1143000" cy="4616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Campus Let</a:t>
          </a:r>
        </a:p>
      </cdr:txBody>
    </cdr:sp>
  </cdr:relSizeAnchor>
</c:userShapes>
</file>

<file path=ppt/drawings/drawing2.xml><?xml version="1.0" encoding="utf-8"?>
<c:userShapes xmlns:c="http://schemas.openxmlformats.org/drawingml/2006/chart">
  <cdr:relSizeAnchor xmlns:cdr="http://schemas.openxmlformats.org/drawingml/2006/chartDrawing">
    <cdr:from>
      <cdr:x>0.55934</cdr:x>
      <cdr:y>0.02763</cdr:y>
    </cdr:from>
    <cdr:to>
      <cdr:x>0.76838</cdr:x>
      <cdr:y>0.16947</cdr:y>
    </cdr:to>
    <cdr:sp macro="" textlink="">
      <cdr:nvSpPr>
        <cdr:cNvPr id="10" name="TextBox 7">
          <a:extLst xmlns:a="http://schemas.openxmlformats.org/drawingml/2006/main">
            <a:ext uri="{FF2B5EF4-FFF2-40B4-BE49-F238E27FC236}">
              <a16:creationId xmlns:a16="http://schemas.microsoft.com/office/drawing/2014/main" id="{F4CD95D7-E781-4F4F-BF79-64624453D05F}"/>
            </a:ext>
          </a:extLst>
        </cdr:cNvPr>
        <cdr:cNvSpPr txBox="1"/>
      </cdr:nvSpPr>
      <cdr:spPr>
        <a:xfrm xmlns:a="http://schemas.openxmlformats.org/drawingml/2006/main">
          <a:off x="6747796" y="157746"/>
          <a:ext cx="2521837" cy="8096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30000"/>
            </a:lnSpc>
          </a:pPr>
          <a:r>
            <a:rPr lang="en-US" sz="1200" b="1" dirty="0">
              <a:latin typeface="Arial" panose="020B0604020202020204" pitchFamily="34" charset="0"/>
              <a:cs typeface="Arial" panose="020B0604020202020204" pitchFamily="34" charset="0"/>
            </a:rPr>
            <a:t>Governor Cuomo</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2017-2021</a:t>
          </a:r>
        </a:p>
        <a:p xmlns:a="http://schemas.openxmlformats.org/drawingml/2006/main">
          <a:pPr algn="ctr">
            <a:lnSpc>
              <a:spcPct val="130000"/>
            </a:lnSpc>
          </a:pPr>
          <a:r>
            <a:rPr lang="en-US" sz="1200" b="1" dirty="0">
              <a:latin typeface="Arial" panose="020B0604020202020204" pitchFamily="34" charset="0"/>
              <a:cs typeface="Arial" panose="020B0604020202020204" pitchFamily="34" charset="0"/>
            </a:rPr>
            <a:t>Predictable funding</a:t>
          </a:r>
        </a:p>
      </cdr:txBody>
    </cdr:sp>
  </cdr:relSizeAnchor>
  <cdr:relSizeAnchor xmlns:cdr="http://schemas.openxmlformats.org/drawingml/2006/chartDrawing">
    <cdr:from>
      <cdr:x>0.8</cdr:x>
      <cdr:y>0.02746</cdr:y>
    </cdr:from>
    <cdr:to>
      <cdr:x>1</cdr:x>
      <cdr:y>0.16543</cdr:y>
    </cdr:to>
    <cdr:sp macro="" textlink="">
      <cdr:nvSpPr>
        <cdr:cNvPr id="11" name="TextBox 7">
          <a:extLst xmlns:a="http://schemas.openxmlformats.org/drawingml/2006/main">
            <a:ext uri="{FF2B5EF4-FFF2-40B4-BE49-F238E27FC236}">
              <a16:creationId xmlns:a16="http://schemas.microsoft.com/office/drawing/2014/main" id="{F4CD95D7-E781-4F4F-BF79-64624453D05F}"/>
            </a:ext>
          </a:extLst>
        </cdr:cNvPr>
        <cdr:cNvSpPr txBox="1"/>
      </cdr:nvSpPr>
      <cdr:spPr>
        <a:xfrm xmlns:a="http://schemas.openxmlformats.org/drawingml/2006/main">
          <a:off x="9651119" y="156748"/>
          <a:ext cx="2412780" cy="7875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30000"/>
            </a:lnSpc>
          </a:pPr>
          <a:r>
            <a:rPr lang="en-US" sz="1200" b="1" dirty="0">
              <a:latin typeface="Arial" panose="020B0604020202020204" pitchFamily="34" charset="0"/>
              <a:cs typeface="Arial" panose="020B0604020202020204" pitchFamily="34" charset="0"/>
            </a:rPr>
            <a:t>Governor Hochul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2021-current</a:t>
          </a:r>
        </a:p>
        <a:p xmlns:a="http://schemas.openxmlformats.org/drawingml/2006/main">
          <a:pPr algn="ctr">
            <a:lnSpc>
              <a:spcPct val="130000"/>
            </a:lnSpc>
          </a:pPr>
          <a:r>
            <a:rPr lang="en-US" sz="1200" b="1" dirty="0">
              <a:latin typeface="Arial" panose="020B0604020202020204" pitchFamily="34" charset="0"/>
              <a:cs typeface="Arial" panose="020B0604020202020204" pitchFamily="34" charset="0"/>
            </a:rPr>
            <a:t>Predictable funding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05" tIns="48303" rIns="96605" bIns="4830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05" tIns="48303" rIns="96605" bIns="48303" rtlCol="0"/>
          <a:lstStyle>
            <a:lvl1pPr algn="r">
              <a:defRPr sz="1300"/>
            </a:lvl1pPr>
          </a:lstStyle>
          <a:p>
            <a:fld id="{6019560B-4691-4697-8D0D-AB5FF94EB6DA}" type="datetimeFigureOut">
              <a:rPr lang="en-US" smtClean="0"/>
              <a:pPr/>
              <a:t>8/13/2025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05" tIns="48303" rIns="96605" bIns="4830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05" tIns="48303" rIns="96605" bIns="48303" rtlCol="0" anchor="b"/>
          <a:lstStyle>
            <a:lvl1pPr algn="r">
              <a:defRPr sz="1300"/>
            </a:lvl1pPr>
          </a:lstStyle>
          <a:p>
            <a:fld id="{1DBFFB59-1A72-4E4A-B762-E85D470141BC}" type="slidenum">
              <a:rPr lang="en-US" smtClean="0"/>
              <a:pPr/>
              <a:t>‹#›</a:t>
            </a:fld>
            <a:endParaRPr lang="en-US"/>
          </a:p>
        </p:txBody>
      </p:sp>
    </p:spTree>
    <p:extLst>
      <p:ext uri="{BB962C8B-B14F-4D97-AF65-F5344CB8AC3E}">
        <p14:creationId xmlns:p14="http://schemas.microsoft.com/office/powerpoint/2010/main" val="245507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05" tIns="48303" rIns="96605" bIns="4830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05" tIns="48303" rIns="96605" bIns="48303" rtlCol="0"/>
          <a:lstStyle>
            <a:lvl1pPr algn="r">
              <a:defRPr sz="1300"/>
            </a:lvl1pPr>
          </a:lstStyle>
          <a:p>
            <a:fld id="{7A7BE9D1-00BA-456D-B19C-D33D7A256924}" type="datetimeFigureOut">
              <a:rPr lang="en-US" smtClean="0"/>
              <a:pPr/>
              <a:t>8/13/2025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05" tIns="48303" rIns="96605" bIns="4830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05" tIns="48303" rIns="96605" bIns="483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05" tIns="48303" rIns="96605"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05" tIns="48303" rIns="96605" bIns="48303" rtlCol="0" anchor="b"/>
          <a:lstStyle>
            <a:lvl1pPr algn="r">
              <a:defRPr sz="1300"/>
            </a:lvl1pPr>
          </a:lstStyle>
          <a:p>
            <a:fld id="{C6625207-892E-42E2-8AFD-8A3E2DFF51AE}" type="slidenum">
              <a:rPr lang="en-US" smtClean="0"/>
              <a:pPr/>
              <a:t>‹#›</a:t>
            </a:fld>
            <a:endParaRPr lang="en-US"/>
          </a:p>
        </p:txBody>
      </p:sp>
    </p:spTree>
    <p:extLst>
      <p:ext uri="{BB962C8B-B14F-4D97-AF65-F5344CB8AC3E}">
        <p14:creationId xmlns:p14="http://schemas.microsoft.com/office/powerpoint/2010/main" val="367109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309247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25207-892E-42E2-8AFD-8A3E2DFF51AE}" type="slidenum">
              <a:rPr lang="en-US" smtClean="0"/>
              <a:pPr/>
              <a:t>10</a:t>
            </a:fld>
            <a:endParaRPr lang="en-US"/>
          </a:p>
        </p:txBody>
      </p:sp>
    </p:spTree>
    <p:extLst>
      <p:ext uri="{BB962C8B-B14F-4D97-AF65-F5344CB8AC3E}">
        <p14:creationId xmlns:p14="http://schemas.microsoft.com/office/powerpoint/2010/main" val="186066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11</a:t>
            </a:fld>
            <a:endParaRPr lang="en-US"/>
          </a:p>
        </p:txBody>
      </p:sp>
    </p:spTree>
    <p:extLst>
      <p:ext uri="{BB962C8B-B14F-4D97-AF65-F5344CB8AC3E}">
        <p14:creationId xmlns:p14="http://schemas.microsoft.com/office/powerpoint/2010/main" val="184968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12</a:t>
            </a:fld>
            <a:endParaRPr lang="en-US"/>
          </a:p>
        </p:txBody>
      </p:sp>
    </p:spTree>
    <p:extLst>
      <p:ext uri="{BB962C8B-B14F-4D97-AF65-F5344CB8AC3E}">
        <p14:creationId xmlns:p14="http://schemas.microsoft.com/office/powerpoint/2010/main" val="263957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13</a:t>
            </a:fld>
            <a:endParaRPr lang="en-US"/>
          </a:p>
        </p:txBody>
      </p:sp>
    </p:spTree>
    <p:extLst>
      <p:ext uri="{BB962C8B-B14F-4D97-AF65-F5344CB8AC3E}">
        <p14:creationId xmlns:p14="http://schemas.microsoft.com/office/powerpoint/2010/main" val="241276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14</a:t>
            </a:fld>
            <a:endParaRPr lang="en-US"/>
          </a:p>
        </p:txBody>
      </p:sp>
    </p:spTree>
    <p:extLst>
      <p:ext uri="{BB962C8B-B14F-4D97-AF65-F5344CB8AC3E}">
        <p14:creationId xmlns:p14="http://schemas.microsoft.com/office/powerpoint/2010/main" val="557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15</a:t>
            </a:fld>
            <a:endParaRPr lang="en-US"/>
          </a:p>
        </p:txBody>
      </p:sp>
    </p:spTree>
    <p:extLst>
      <p:ext uri="{BB962C8B-B14F-4D97-AF65-F5344CB8AC3E}">
        <p14:creationId xmlns:p14="http://schemas.microsoft.com/office/powerpoint/2010/main" val="170827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16</a:t>
            </a:fld>
            <a:endParaRPr lang="en-US"/>
          </a:p>
        </p:txBody>
      </p:sp>
    </p:spTree>
    <p:extLst>
      <p:ext uri="{BB962C8B-B14F-4D97-AF65-F5344CB8AC3E}">
        <p14:creationId xmlns:p14="http://schemas.microsoft.com/office/powerpoint/2010/main" val="205410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9334D06-B8C0-482A-91E3-6667E03D1B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2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1241425"/>
            <a:ext cx="4468812" cy="3351213"/>
          </a:xfrm>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pPr marL="0" marR="0" lvl="0" indent="0" algn="r" defTabSz="996746" rtl="0" eaLnBrk="1" fontAlgn="auto" latinLnBrk="0" hangingPunct="1">
              <a:lnSpc>
                <a:spcPct val="100000"/>
              </a:lnSpc>
              <a:spcBef>
                <a:spcPts val="0"/>
              </a:spcBef>
              <a:spcAft>
                <a:spcPts val="0"/>
              </a:spcAft>
              <a:buClrTx/>
              <a:buSzTx/>
              <a:buFontTx/>
              <a:buNone/>
              <a:tabLst/>
              <a:defRPr/>
            </a:pPr>
            <a:fld id="{69334D06-B8C0-482A-91E3-6667E03D1B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674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465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34D06-B8C0-482A-91E3-6667E03D1B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32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a:t>
            </a:fld>
            <a:endParaRPr lang="en-US"/>
          </a:p>
        </p:txBody>
      </p:sp>
    </p:spTree>
    <p:extLst>
      <p:ext uri="{BB962C8B-B14F-4D97-AF65-F5344CB8AC3E}">
        <p14:creationId xmlns:p14="http://schemas.microsoft.com/office/powerpoint/2010/main" val="289472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lvl="6" indent="0">
              <a:spcAft>
                <a:spcPts val="24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F75D1-EE13-4CC8-9292-090FCF038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16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21</a:t>
            </a:fld>
            <a:endParaRPr lang="en-US"/>
          </a:p>
        </p:txBody>
      </p:sp>
    </p:spTree>
    <p:extLst>
      <p:ext uri="{BB962C8B-B14F-4D97-AF65-F5344CB8AC3E}">
        <p14:creationId xmlns:p14="http://schemas.microsoft.com/office/powerpoint/2010/main" val="396642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22</a:t>
            </a:fld>
            <a:endParaRPr lang="en-US"/>
          </a:p>
        </p:txBody>
      </p:sp>
    </p:spTree>
    <p:extLst>
      <p:ext uri="{BB962C8B-B14F-4D97-AF65-F5344CB8AC3E}">
        <p14:creationId xmlns:p14="http://schemas.microsoft.com/office/powerpoint/2010/main" val="2896965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23</a:t>
            </a:fld>
            <a:endParaRPr lang="en-US"/>
          </a:p>
        </p:txBody>
      </p:sp>
    </p:spTree>
    <p:extLst>
      <p:ext uri="{BB962C8B-B14F-4D97-AF65-F5344CB8AC3E}">
        <p14:creationId xmlns:p14="http://schemas.microsoft.com/office/powerpoint/2010/main" val="215708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720725"/>
            <a:ext cx="2546350" cy="1909763"/>
          </a:xfrm>
        </p:spPr>
      </p:sp>
      <p:sp>
        <p:nvSpPr>
          <p:cNvPr id="3" name="Notes Placeholder 2"/>
          <p:cNvSpPr>
            <a:spLocks noGrp="1"/>
          </p:cNvSpPr>
          <p:nvPr>
            <p:ph type="body" idx="1"/>
          </p:nvPr>
        </p:nvSpPr>
        <p:spPr>
          <a:xfrm>
            <a:off x="731520" y="2629841"/>
            <a:ext cx="5852160" cy="648963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24</a:t>
            </a:fld>
            <a:endParaRPr lang="en-US"/>
          </a:p>
        </p:txBody>
      </p:sp>
    </p:spTree>
    <p:extLst>
      <p:ext uri="{BB962C8B-B14F-4D97-AF65-F5344CB8AC3E}">
        <p14:creationId xmlns:p14="http://schemas.microsoft.com/office/powerpoint/2010/main" val="3500845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350838"/>
            <a:ext cx="493712" cy="369887"/>
          </a:xfrm>
        </p:spPr>
      </p:sp>
      <p:sp>
        <p:nvSpPr>
          <p:cNvPr id="3" name="Notes Placeholder 2"/>
          <p:cNvSpPr>
            <a:spLocks noGrp="1"/>
          </p:cNvSpPr>
          <p:nvPr>
            <p:ph type="body" idx="1"/>
          </p:nvPr>
        </p:nvSpPr>
        <p:spPr>
          <a:xfrm>
            <a:off x="731520" y="909403"/>
            <a:ext cx="5852160" cy="8487764"/>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25</a:t>
            </a:fld>
            <a:endParaRPr lang="en-US"/>
          </a:p>
        </p:txBody>
      </p:sp>
    </p:spTree>
    <p:extLst>
      <p:ext uri="{BB962C8B-B14F-4D97-AF65-F5344CB8AC3E}">
        <p14:creationId xmlns:p14="http://schemas.microsoft.com/office/powerpoint/2010/main" val="2493046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350838"/>
            <a:ext cx="493712" cy="369887"/>
          </a:xfrm>
        </p:spPr>
      </p:sp>
      <p:sp>
        <p:nvSpPr>
          <p:cNvPr id="3" name="Notes Placeholder 2"/>
          <p:cNvSpPr>
            <a:spLocks noGrp="1"/>
          </p:cNvSpPr>
          <p:nvPr>
            <p:ph type="body" idx="1"/>
          </p:nvPr>
        </p:nvSpPr>
        <p:spPr>
          <a:xfrm>
            <a:off x="731520" y="909403"/>
            <a:ext cx="5852160" cy="8487764"/>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26</a:t>
            </a:fld>
            <a:endParaRPr lang="en-US"/>
          </a:p>
        </p:txBody>
      </p:sp>
    </p:spTree>
    <p:extLst>
      <p:ext uri="{BB962C8B-B14F-4D97-AF65-F5344CB8AC3E}">
        <p14:creationId xmlns:p14="http://schemas.microsoft.com/office/powerpoint/2010/main" val="305961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350838"/>
            <a:ext cx="4456113" cy="3341687"/>
          </a:xfrm>
        </p:spPr>
      </p:sp>
      <p:sp>
        <p:nvSpPr>
          <p:cNvPr id="3" name="Notes Placeholder 2"/>
          <p:cNvSpPr>
            <a:spLocks noGrp="1"/>
          </p:cNvSpPr>
          <p:nvPr>
            <p:ph type="body" idx="1"/>
          </p:nvPr>
        </p:nvSpPr>
        <p:spPr>
          <a:xfrm>
            <a:off x="731520" y="4039567"/>
            <a:ext cx="5852160" cy="5357601"/>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27</a:t>
            </a:fld>
            <a:endParaRPr lang="en-US"/>
          </a:p>
        </p:txBody>
      </p:sp>
    </p:spTree>
    <p:extLst>
      <p:ext uri="{BB962C8B-B14F-4D97-AF65-F5344CB8AC3E}">
        <p14:creationId xmlns:p14="http://schemas.microsoft.com/office/powerpoint/2010/main" val="3345206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350838"/>
            <a:ext cx="4543425" cy="3406775"/>
          </a:xfrm>
        </p:spPr>
      </p:sp>
      <p:sp>
        <p:nvSpPr>
          <p:cNvPr id="3" name="Notes Placeholder 2"/>
          <p:cNvSpPr>
            <a:spLocks noGrp="1"/>
          </p:cNvSpPr>
          <p:nvPr>
            <p:ph type="body" idx="1"/>
          </p:nvPr>
        </p:nvSpPr>
        <p:spPr>
          <a:xfrm>
            <a:off x="731520" y="3784923"/>
            <a:ext cx="5852160" cy="5612244"/>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28</a:t>
            </a:fld>
            <a:endParaRPr lang="en-US"/>
          </a:p>
        </p:txBody>
      </p:sp>
    </p:spTree>
    <p:extLst>
      <p:ext uri="{BB962C8B-B14F-4D97-AF65-F5344CB8AC3E}">
        <p14:creationId xmlns:p14="http://schemas.microsoft.com/office/powerpoint/2010/main" val="275106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29</a:t>
            </a:fld>
            <a:endParaRPr lang="en-US"/>
          </a:p>
        </p:txBody>
      </p:sp>
    </p:spTree>
    <p:extLst>
      <p:ext uri="{BB962C8B-B14F-4D97-AF65-F5344CB8AC3E}">
        <p14:creationId xmlns:p14="http://schemas.microsoft.com/office/powerpoint/2010/main" val="198187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a:t>
            </a:fld>
            <a:endParaRPr lang="en-US"/>
          </a:p>
        </p:txBody>
      </p:sp>
    </p:spTree>
    <p:extLst>
      <p:ext uri="{BB962C8B-B14F-4D97-AF65-F5344CB8AC3E}">
        <p14:creationId xmlns:p14="http://schemas.microsoft.com/office/powerpoint/2010/main" val="3512342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A7A73-FABD-6715-3302-C731CFCBC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135D2-D031-C537-572A-266759726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A4F63-64C8-34B1-28BB-EB2B6184EF4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3CEA410-C210-29BF-DDCC-92C3CAD779B6}"/>
              </a:ext>
            </a:extLst>
          </p:cNvPr>
          <p:cNvSpPr>
            <a:spLocks noGrp="1"/>
          </p:cNvSpPr>
          <p:nvPr>
            <p:ph type="sldNum" sz="quarter" idx="10"/>
          </p:nvPr>
        </p:nvSpPr>
        <p:spPr/>
        <p:txBody>
          <a:bodyPr/>
          <a:lstStyle/>
          <a:p>
            <a:fld id="{C6625207-892E-42E2-8AFD-8A3E2DFF51AE}" type="slidenum">
              <a:rPr lang="en-US" smtClean="0"/>
              <a:pPr/>
              <a:t>30</a:t>
            </a:fld>
            <a:endParaRPr lang="en-US"/>
          </a:p>
        </p:txBody>
      </p:sp>
    </p:spTree>
    <p:extLst>
      <p:ext uri="{BB962C8B-B14F-4D97-AF65-F5344CB8AC3E}">
        <p14:creationId xmlns:p14="http://schemas.microsoft.com/office/powerpoint/2010/main" val="287020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31</a:t>
            </a:fld>
            <a:endParaRPr lang="en-US"/>
          </a:p>
        </p:txBody>
      </p:sp>
    </p:spTree>
    <p:extLst>
      <p:ext uri="{BB962C8B-B14F-4D97-AF65-F5344CB8AC3E}">
        <p14:creationId xmlns:p14="http://schemas.microsoft.com/office/powerpoint/2010/main" val="3521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32</a:t>
            </a:fld>
            <a:endParaRPr lang="en-US"/>
          </a:p>
        </p:txBody>
      </p:sp>
    </p:spTree>
    <p:extLst>
      <p:ext uri="{BB962C8B-B14F-4D97-AF65-F5344CB8AC3E}">
        <p14:creationId xmlns:p14="http://schemas.microsoft.com/office/powerpoint/2010/main" val="66361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33</a:t>
            </a:fld>
            <a:endParaRPr lang="en-US"/>
          </a:p>
        </p:txBody>
      </p:sp>
    </p:spTree>
    <p:extLst>
      <p:ext uri="{BB962C8B-B14F-4D97-AF65-F5344CB8AC3E}">
        <p14:creationId xmlns:p14="http://schemas.microsoft.com/office/powerpoint/2010/main" val="1647175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34</a:t>
            </a:fld>
            <a:endParaRPr lang="en-US"/>
          </a:p>
        </p:txBody>
      </p:sp>
    </p:spTree>
    <p:extLst>
      <p:ext uri="{BB962C8B-B14F-4D97-AF65-F5344CB8AC3E}">
        <p14:creationId xmlns:p14="http://schemas.microsoft.com/office/powerpoint/2010/main" val="1460629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310063" cy="3232150"/>
          </a:xfrm>
        </p:spPr>
      </p:sp>
      <p:sp>
        <p:nvSpPr>
          <p:cNvPr id="3" name="Notes Placeholder 2"/>
          <p:cNvSpPr>
            <a:spLocks noGrp="1"/>
          </p:cNvSpPr>
          <p:nvPr>
            <p:ph type="body" idx="1"/>
          </p:nvPr>
        </p:nvSpPr>
        <p:spPr/>
        <p:txBody>
          <a:bodyPr>
            <a:noAutofit/>
          </a:bodyPr>
          <a:lstStyle/>
          <a:p>
            <a:pPr defTabSz="914132">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35</a:t>
            </a:fld>
            <a:endParaRPr lang="en-US"/>
          </a:p>
        </p:txBody>
      </p:sp>
    </p:spTree>
    <p:extLst>
      <p:ext uri="{BB962C8B-B14F-4D97-AF65-F5344CB8AC3E}">
        <p14:creationId xmlns:p14="http://schemas.microsoft.com/office/powerpoint/2010/main" val="3249164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36</a:t>
            </a:fld>
            <a:endParaRPr lang="en-US"/>
          </a:p>
        </p:txBody>
      </p:sp>
    </p:spTree>
    <p:extLst>
      <p:ext uri="{BB962C8B-B14F-4D97-AF65-F5344CB8AC3E}">
        <p14:creationId xmlns:p14="http://schemas.microsoft.com/office/powerpoint/2010/main" val="1657298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37</a:t>
            </a:fld>
            <a:endParaRPr lang="en-US"/>
          </a:p>
        </p:txBody>
      </p:sp>
    </p:spTree>
    <p:extLst>
      <p:ext uri="{BB962C8B-B14F-4D97-AF65-F5344CB8AC3E}">
        <p14:creationId xmlns:p14="http://schemas.microsoft.com/office/powerpoint/2010/main" val="4148223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38</a:t>
            </a:fld>
            <a:endParaRPr lang="en-US"/>
          </a:p>
        </p:txBody>
      </p:sp>
    </p:spTree>
    <p:extLst>
      <p:ext uri="{BB962C8B-B14F-4D97-AF65-F5344CB8AC3E}">
        <p14:creationId xmlns:p14="http://schemas.microsoft.com/office/powerpoint/2010/main" val="466710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3E1D9-7EC8-9FE2-6A60-3284A8766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F89B8-1B82-1547-2A41-AEE3336D9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2D7A5-AB75-D485-3491-27A71B196AF6}"/>
              </a:ext>
            </a:extLst>
          </p:cNvPr>
          <p:cNvSpPr>
            <a:spLocks noGrp="1"/>
          </p:cNvSpPr>
          <p:nvPr>
            <p:ph type="body" idx="1"/>
          </p:nvPr>
        </p:nvSpPr>
        <p:spPr/>
        <p:txBody>
          <a:bodyPr>
            <a:normAutofit/>
          </a:bodyPr>
          <a:lstStyle/>
          <a:p>
            <a:pPr algn="l" rtl="0" fontAlgn="base"/>
            <a:endParaRPr lang="en-US" dirty="0"/>
          </a:p>
        </p:txBody>
      </p:sp>
      <p:sp>
        <p:nvSpPr>
          <p:cNvPr id="4" name="Slide Number Placeholder 3">
            <a:extLst>
              <a:ext uri="{FF2B5EF4-FFF2-40B4-BE49-F238E27FC236}">
                <a16:creationId xmlns:a16="http://schemas.microsoft.com/office/drawing/2014/main" id="{89DAD409-24F8-3A93-199E-CCA80E3CBF4C}"/>
              </a:ext>
            </a:extLst>
          </p:cNvPr>
          <p:cNvSpPr>
            <a:spLocks noGrp="1"/>
          </p:cNvSpPr>
          <p:nvPr>
            <p:ph type="sldNum" sz="quarter" idx="5"/>
          </p:nvPr>
        </p:nvSpPr>
        <p:spPr/>
        <p:txBody>
          <a:bodyPr/>
          <a:lstStyle/>
          <a:p>
            <a:fld id="{C6625207-892E-42E2-8AFD-8A3E2DFF51AE}" type="slidenum">
              <a:rPr lang="en-US" smtClean="0"/>
              <a:pPr/>
              <a:t>39</a:t>
            </a:fld>
            <a:endParaRPr lang="en-US"/>
          </a:p>
        </p:txBody>
      </p:sp>
    </p:spTree>
    <p:extLst>
      <p:ext uri="{BB962C8B-B14F-4D97-AF65-F5344CB8AC3E}">
        <p14:creationId xmlns:p14="http://schemas.microsoft.com/office/powerpoint/2010/main" val="178535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a:t>
            </a:fld>
            <a:endParaRPr lang="en-US"/>
          </a:p>
        </p:txBody>
      </p:sp>
    </p:spTree>
    <p:extLst>
      <p:ext uri="{BB962C8B-B14F-4D97-AF65-F5344CB8AC3E}">
        <p14:creationId xmlns:p14="http://schemas.microsoft.com/office/powerpoint/2010/main" val="925784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53F1-67D6-BBA2-0D13-BBD7A87CD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6EB0B-AB91-B4B8-8412-273FED8A8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B3A0D-DD77-4D75-62E9-0D569CB274FC}"/>
              </a:ext>
            </a:extLst>
          </p:cNvPr>
          <p:cNvSpPr>
            <a:spLocks noGrp="1"/>
          </p:cNvSpPr>
          <p:nvPr>
            <p:ph type="body" idx="1"/>
          </p:nvPr>
        </p:nvSpPr>
        <p:spPr/>
        <p:txBody>
          <a:bodyPr>
            <a:normAutofit/>
          </a:bodyPr>
          <a:lstStyle/>
          <a:p>
            <a:pPr algn="l" rtl="0" fontAlgn="base"/>
            <a:endParaRPr lang="en-US" dirty="0"/>
          </a:p>
        </p:txBody>
      </p:sp>
      <p:sp>
        <p:nvSpPr>
          <p:cNvPr id="4" name="Slide Number Placeholder 3">
            <a:extLst>
              <a:ext uri="{FF2B5EF4-FFF2-40B4-BE49-F238E27FC236}">
                <a16:creationId xmlns:a16="http://schemas.microsoft.com/office/drawing/2014/main" id="{0BF06BD8-D46F-2949-3927-25F195A87359}"/>
              </a:ext>
            </a:extLst>
          </p:cNvPr>
          <p:cNvSpPr>
            <a:spLocks noGrp="1"/>
          </p:cNvSpPr>
          <p:nvPr>
            <p:ph type="sldNum" sz="quarter" idx="5"/>
          </p:nvPr>
        </p:nvSpPr>
        <p:spPr/>
        <p:txBody>
          <a:bodyPr/>
          <a:lstStyle/>
          <a:p>
            <a:fld id="{C6625207-892E-42E2-8AFD-8A3E2DFF51AE}" type="slidenum">
              <a:rPr lang="en-US" smtClean="0"/>
              <a:pPr/>
              <a:t>40</a:t>
            </a:fld>
            <a:endParaRPr lang="en-US"/>
          </a:p>
        </p:txBody>
      </p:sp>
    </p:spTree>
    <p:extLst>
      <p:ext uri="{BB962C8B-B14F-4D97-AF65-F5344CB8AC3E}">
        <p14:creationId xmlns:p14="http://schemas.microsoft.com/office/powerpoint/2010/main" val="1992367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23AC-BE25-D703-7795-573426D5E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46847-3157-0D52-28D2-4B8635C1E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429C1-22D1-E919-A11B-145AB849C656}"/>
              </a:ext>
            </a:extLst>
          </p:cNvPr>
          <p:cNvSpPr>
            <a:spLocks noGrp="1"/>
          </p:cNvSpPr>
          <p:nvPr>
            <p:ph type="body" idx="1"/>
          </p:nvPr>
        </p:nvSpPr>
        <p:spPr/>
        <p:txBody>
          <a:bodyPr>
            <a:normAutofit/>
          </a:bodyPr>
          <a:lstStyle/>
          <a:p>
            <a:pPr algn="l" rtl="0" fontAlgn="base"/>
            <a:endParaRPr lang="en-US" dirty="0"/>
          </a:p>
        </p:txBody>
      </p:sp>
      <p:sp>
        <p:nvSpPr>
          <p:cNvPr id="4" name="Slide Number Placeholder 3">
            <a:extLst>
              <a:ext uri="{FF2B5EF4-FFF2-40B4-BE49-F238E27FC236}">
                <a16:creationId xmlns:a16="http://schemas.microsoft.com/office/drawing/2014/main" id="{381B081C-A609-1134-BCBF-A39A370A23B6}"/>
              </a:ext>
            </a:extLst>
          </p:cNvPr>
          <p:cNvSpPr>
            <a:spLocks noGrp="1"/>
          </p:cNvSpPr>
          <p:nvPr>
            <p:ph type="sldNum" sz="quarter" idx="5"/>
          </p:nvPr>
        </p:nvSpPr>
        <p:spPr/>
        <p:txBody>
          <a:bodyPr/>
          <a:lstStyle/>
          <a:p>
            <a:fld id="{C6625207-892E-42E2-8AFD-8A3E2DFF51AE}" type="slidenum">
              <a:rPr lang="en-US" smtClean="0"/>
              <a:pPr/>
              <a:t>41</a:t>
            </a:fld>
            <a:endParaRPr lang="en-US"/>
          </a:p>
        </p:txBody>
      </p:sp>
    </p:spTree>
    <p:extLst>
      <p:ext uri="{BB962C8B-B14F-4D97-AF65-F5344CB8AC3E}">
        <p14:creationId xmlns:p14="http://schemas.microsoft.com/office/powerpoint/2010/main" val="2436002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350838"/>
            <a:ext cx="5811837" cy="4359275"/>
          </a:xfrm>
        </p:spPr>
      </p:sp>
      <p:sp>
        <p:nvSpPr>
          <p:cNvPr id="3" name="Notes Placeholder 2"/>
          <p:cNvSpPr>
            <a:spLocks noGrp="1"/>
          </p:cNvSpPr>
          <p:nvPr>
            <p:ph type="body" idx="1"/>
          </p:nvPr>
        </p:nvSpPr>
        <p:spPr>
          <a:xfrm>
            <a:off x="731520" y="909403"/>
            <a:ext cx="5852160" cy="8487764"/>
          </a:xfrm>
        </p:spPr>
        <p:txBody>
          <a:bodyPr>
            <a:normAutofit/>
          </a:bodyPr>
          <a:lstStyle/>
          <a:p>
            <a:pPr defTabSz="948090">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42</a:t>
            </a:fld>
            <a:endParaRPr lang="en-US"/>
          </a:p>
        </p:txBody>
      </p:sp>
    </p:spTree>
    <p:extLst>
      <p:ext uri="{BB962C8B-B14F-4D97-AF65-F5344CB8AC3E}">
        <p14:creationId xmlns:p14="http://schemas.microsoft.com/office/powerpoint/2010/main" val="1954997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5646737" cy="4233863"/>
          </a:xfrm>
        </p:spPr>
      </p:sp>
      <p:sp>
        <p:nvSpPr>
          <p:cNvPr id="3" name="Notes Placeholder 2"/>
          <p:cNvSpPr>
            <a:spLocks noGrp="1"/>
          </p:cNvSpPr>
          <p:nvPr>
            <p:ph type="body" idx="1"/>
          </p:nvPr>
        </p:nvSpPr>
        <p:spPr>
          <a:xfrm>
            <a:off x="731520" y="5052434"/>
            <a:ext cx="5852160" cy="4881956"/>
          </a:xfrm>
        </p:spPr>
        <p:txBody>
          <a:bodyPr>
            <a:normAutofit/>
          </a:bodyPr>
          <a:lstStyle/>
          <a:p>
            <a:pPr defTabSz="948229" fontAlgn="base">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43</a:t>
            </a:fld>
            <a:endParaRPr lang="en-US"/>
          </a:p>
        </p:txBody>
      </p:sp>
    </p:spTree>
    <p:extLst>
      <p:ext uri="{BB962C8B-B14F-4D97-AF65-F5344CB8AC3E}">
        <p14:creationId xmlns:p14="http://schemas.microsoft.com/office/powerpoint/2010/main" val="371055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a:t>
            </a:fld>
            <a:endParaRPr lang="en-US"/>
          </a:p>
        </p:txBody>
      </p:sp>
    </p:spTree>
    <p:extLst>
      <p:ext uri="{BB962C8B-B14F-4D97-AF65-F5344CB8AC3E}">
        <p14:creationId xmlns:p14="http://schemas.microsoft.com/office/powerpoint/2010/main" val="344370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6</a:t>
            </a:fld>
            <a:endParaRPr lang="en-US" dirty="0"/>
          </a:p>
        </p:txBody>
      </p:sp>
    </p:spTree>
    <p:extLst>
      <p:ext uri="{BB962C8B-B14F-4D97-AF65-F5344CB8AC3E}">
        <p14:creationId xmlns:p14="http://schemas.microsoft.com/office/powerpoint/2010/main" val="361618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7D0A2-2493-FE75-82F3-698E9DD26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71036-EFE0-7F76-1AE1-28584836C16A}"/>
              </a:ext>
            </a:extLst>
          </p:cNvPr>
          <p:cNvSpPr>
            <a:spLocks noGrp="1" noRot="1" noChangeAspect="1"/>
          </p:cNvSpPr>
          <p:nvPr>
            <p:ph type="sldImg"/>
          </p:nvPr>
        </p:nvSpPr>
        <p:spPr>
          <a:xfrm>
            <a:off x="1244600" y="720725"/>
            <a:ext cx="2546350" cy="1909763"/>
          </a:xfrm>
        </p:spPr>
      </p:sp>
      <p:sp>
        <p:nvSpPr>
          <p:cNvPr id="3" name="Notes Placeholder 2">
            <a:extLst>
              <a:ext uri="{FF2B5EF4-FFF2-40B4-BE49-F238E27FC236}">
                <a16:creationId xmlns:a16="http://schemas.microsoft.com/office/drawing/2014/main" id="{F46546E8-63C5-A172-3D3E-F4268FC09323}"/>
              </a:ext>
            </a:extLst>
          </p:cNvPr>
          <p:cNvSpPr>
            <a:spLocks noGrp="1"/>
          </p:cNvSpPr>
          <p:nvPr>
            <p:ph type="body" idx="1"/>
          </p:nvPr>
        </p:nvSpPr>
        <p:spPr>
          <a:xfrm>
            <a:off x="731520" y="2629841"/>
            <a:ext cx="5852160" cy="6489637"/>
          </a:xfrm>
        </p:spPr>
        <p:txBody>
          <a:bodyPr>
            <a:normAutofit/>
          </a:bodyPr>
          <a:lstStyle/>
          <a:p>
            <a:pPr lvl="0"/>
            <a:endParaRPr lang="en-US" dirty="0"/>
          </a:p>
        </p:txBody>
      </p:sp>
      <p:sp>
        <p:nvSpPr>
          <p:cNvPr id="4" name="Slide Number Placeholder 3">
            <a:extLst>
              <a:ext uri="{FF2B5EF4-FFF2-40B4-BE49-F238E27FC236}">
                <a16:creationId xmlns:a16="http://schemas.microsoft.com/office/drawing/2014/main" id="{F05C0B60-EF6B-D254-C1D3-54B6F9EE13B5}"/>
              </a:ext>
            </a:extLst>
          </p:cNvPr>
          <p:cNvSpPr>
            <a:spLocks noGrp="1"/>
          </p:cNvSpPr>
          <p:nvPr>
            <p:ph type="sldNum" sz="quarter" idx="10"/>
          </p:nvPr>
        </p:nvSpPr>
        <p:spPr/>
        <p:txBody>
          <a:bodyPr/>
          <a:lstStyle/>
          <a:p>
            <a:fld id="{C6625207-892E-42E2-8AFD-8A3E2DFF51AE}" type="slidenum">
              <a:rPr lang="en-US" smtClean="0"/>
              <a:pPr/>
              <a:t>7</a:t>
            </a:fld>
            <a:endParaRPr lang="en-US"/>
          </a:p>
        </p:txBody>
      </p:sp>
    </p:spTree>
    <p:extLst>
      <p:ext uri="{BB962C8B-B14F-4D97-AF65-F5344CB8AC3E}">
        <p14:creationId xmlns:p14="http://schemas.microsoft.com/office/powerpoint/2010/main" val="72903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8</a:t>
            </a:fld>
            <a:endParaRPr lang="en-US"/>
          </a:p>
        </p:txBody>
      </p:sp>
    </p:spTree>
    <p:extLst>
      <p:ext uri="{BB962C8B-B14F-4D97-AF65-F5344CB8AC3E}">
        <p14:creationId xmlns:p14="http://schemas.microsoft.com/office/powerpoint/2010/main" val="374030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CA671-5A93-72D1-7CB2-E23755B4D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268ED-CABF-FC28-70A4-184250202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66C94-A62F-1552-126E-68300EEBFEA2}"/>
              </a:ext>
            </a:extLst>
          </p:cNvPr>
          <p:cNvSpPr>
            <a:spLocks noGrp="1"/>
          </p:cNvSpPr>
          <p:nvPr>
            <p:ph type="body" idx="1"/>
          </p:nvPr>
        </p:nvSpPr>
        <p:spPr/>
        <p:txBody>
          <a:bodyPr>
            <a:normAutofit/>
          </a:bodyPr>
          <a:lstStyle/>
          <a:p>
            <a:pPr lvl="0"/>
            <a:endParaRPr lang="en-US" dirty="0"/>
          </a:p>
        </p:txBody>
      </p:sp>
      <p:sp>
        <p:nvSpPr>
          <p:cNvPr id="4" name="Slide Number Placeholder 3">
            <a:extLst>
              <a:ext uri="{FF2B5EF4-FFF2-40B4-BE49-F238E27FC236}">
                <a16:creationId xmlns:a16="http://schemas.microsoft.com/office/drawing/2014/main" id="{0836E194-D902-8CA9-DE5E-E9CA5ACEA69A}"/>
              </a:ext>
            </a:extLst>
          </p:cNvPr>
          <p:cNvSpPr>
            <a:spLocks noGrp="1"/>
          </p:cNvSpPr>
          <p:nvPr>
            <p:ph type="sldNum" sz="quarter" idx="10"/>
          </p:nvPr>
        </p:nvSpPr>
        <p:spPr/>
        <p:txBody>
          <a:bodyPr/>
          <a:lstStyle/>
          <a:p>
            <a:fld id="{C6625207-892E-42E2-8AFD-8A3E2DFF51AE}" type="slidenum">
              <a:rPr lang="en-US" smtClean="0"/>
              <a:pPr/>
              <a:t>9</a:t>
            </a:fld>
            <a:endParaRPr lang="en-US"/>
          </a:p>
        </p:txBody>
      </p:sp>
    </p:spTree>
    <p:extLst>
      <p:ext uri="{BB962C8B-B14F-4D97-AF65-F5344CB8AC3E}">
        <p14:creationId xmlns:p14="http://schemas.microsoft.com/office/powerpoint/2010/main" val="662967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graphicHighlight">
    <p:bg>
      <p:bgPr>
        <a:gradFill>
          <a:gsLst>
            <a:gs pos="0">
              <a:schemeClr val="bg1"/>
            </a:gs>
            <a:gs pos="100000">
              <a:schemeClr val="bg1">
                <a:lumMod val="85000"/>
              </a:schemeClr>
            </a:gs>
          </a:gsLst>
          <a:path path="circle">
            <a:fillToRect l="100000" t="100000"/>
          </a:path>
        </a:gradFill>
        <a:effectLst/>
      </p:bgPr>
    </p:bg>
    <p:spTree>
      <p:nvGrpSpPr>
        <p:cNvPr id="1" name=""/>
        <p:cNvGrpSpPr/>
        <p:nvPr/>
      </p:nvGrpSpPr>
      <p:grpSpPr>
        <a:xfrm>
          <a:off x="0" y="0"/>
          <a:ext cx="0" cy="0"/>
          <a:chOff x="0" y="0"/>
          <a:chExt cx="0" cy="0"/>
        </a:xfrm>
      </p:grpSpPr>
      <p:pic>
        <p:nvPicPr>
          <p:cNvPr id="7" name="Picture 6" descr="CF_grid on dark blue_BAR.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620" y="6319520"/>
            <a:ext cx="9151622" cy="538480"/>
          </a:xfrm>
          <a:prstGeom prst="rect">
            <a:avLst/>
          </a:prstGeom>
        </p:spPr>
      </p:pic>
      <p:sp>
        <p:nvSpPr>
          <p:cNvPr id="18" name="TextBox 17"/>
          <p:cNvSpPr txBox="1"/>
          <p:nvPr userDrawn="1"/>
        </p:nvSpPr>
        <p:spPr>
          <a:xfrm>
            <a:off x="7699395" y="6386762"/>
            <a:ext cx="2452687" cy="230832"/>
          </a:xfrm>
          <a:prstGeom prst="rect">
            <a:avLst/>
          </a:prstGeom>
          <a:noFill/>
        </p:spPr>
        <p:txBody>
          <a:bodyPr wrap="square" rtlCol="0">
            <a:spAutoFit/>
          </a:bodyPr>
          <a:lstStyle/>
          <a:p>
            <a:r>
              <a:rPr lang="en-US" sz="900">
                <a:solidFill>
                  <a:srgbClr val="FFFFFF">
                    <a:alpha val="48000"/>
                  </a:srgbClr>
                </a:solidFill>
                <a:latin typeface="Arial"/>
                <a:cs typeface="Arial"/>
              </a:rPr>
              <a:t>BUILDING SU</a:t>
            </a:r>
            <a:r>
              <a:rPr lang="en-US" sz="900" b="1">
                <a:solidFill>
                  <a:srgbClr val="FFFFFF">
                    <a:alpha val="48000"/>
                  </a:srgbClr>
                </a:solidFill>
                <a:latin typeface="Arial"/>
                <a:cs typeface="Arial"/>
              </a:rPr>
              <a:t>NY</a:t>
            </a:r>
          </a:p>
        </p:txBody>
      </p:sp>
      <p:sp>
        <p:nvSpPr>
          <p:cNvPr id="10" name="TextBox 9"/>
          <p:cNvSpPr txBox="1"/>
          <p:nvPr userDrawn="1"/>
        </p:nvSpPr>
        <p:spPr>
          <a:xfrm>
            <a:off x="4338067" y="6396902"/>
            <a:ext cx="467869" cy="253916"/>
          </a:xfrm>
          <a:prstGeom prst="rect">
            <a:avLst/>
          </a:prstGeom>
          <a:noFill/>
        </p:spPr>
        <p:txBody>
          <a:bodyPr wrap="square" rtlCol="0">
            <a:spAutoFit/>
          </a:bodyPr>
          <a:lstStyle/>
          <a:p>
            <a:pPr algn="ctr"/>
            <a:fld id="{B53FC9CE-0414-4D86-9B50-AA6A9199CD1E}" type="slidenum">
              <a:rPr lang="en-US" sz="1050" smtClean="0">
                <a:solidFill>
                  <a:prstClr val="white"/>
                </a:solidFill>
                <a:latin typeface="Arial" panose="020B0604020202020204" pitchFamily="34" charset="0"/>
                <a:cs typeface="Arial" panose="020B0604020202020204" pitchFamily="34" charset="0"/>
              </a:rPr>
              <a:pPr algn="ctr"/>
              <a:t>‹#›</a:t>
            </a:fld>
            <a:endParaRPr lang="en-US" sz="105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08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9" name="Picture 2" descr="tools_training_communications_cyan"/>
          <p:cNvPicPr>
            <a:picLocks noChangeAspect="1" noChangeArrowheads="1"/>
          </p:cNvPicPr>
          <p:nvPr userDrawn="1"/>
        </p:nvPicPr>
        <p:blipFill>
          <a:blip r:embed="rId2"/>
          <a:srcRect/>
          <a:stretch>
            <a:fillRect/>
          </a:stretch>
        </p:blipFill>
        <p:spPr bwMode="auto">
          <a:xfrm>
            <a:off x="8117158" y="71238"/>
            <a:ext cx="914400" cy="974329"/>
          </a:xfrm>
          <a:prstGeom prst="rect">
            <a:avLst/>
          </a:prstGeom>
          <a:noFill/>
          <a:ln w="9525" algn="in">
            <a:noFill/>
            <a:miter lim="800000"/>
            <a:headEnd/>
            <a:tailEnd/>
          </a:ln>
          <a:effectLst/>
        </p:spPr>
      </p:pic>
      <p:pic>
        <p:nvPicPr>
          <p:cNvPr id="8" name="Picture 7">
            <a:extLst>
              <a:ext uri="{FF2B5EF4-FFF2-40B4-BE49-F238E27FC236}">
                <a16:creationId xmlns:a16="http://schemas.microsoft.com/office/drawing/2014/main" id="{58F08CA2-A311-AACC-DF38-D616D94DA10C}"/>
              </a:ext>
            </a:extLst>
          </p:cNvPr>
          <p:cNvPicPr>
            <a:picLocks noChangeAspect="1"/>
          </p:cNvPicPr>
          <p:nvPr userDrawn="1"/>
        </p:nvPicPr>
        <p:blipFill>
          <a:blip r:embed="rId3"/>
          <a:stretch>
            <a:fillRect/>
          </a:stretch>
        </p:blipFill>
        <p:spPr>
          <a:xfrm>
            <a:off x="211042" y="161132"/>
            <a:ext cx="914400"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May 2025</a:t>
            </a:r>
          </a:p>
        </p:txBody>
      </p:sp>
      <p:sp>
        <p:nvSpPr>
          <p:cNvPr id="8" name="Footer Placeholder 7"/>
          <p:cNvSpPr>
            <a:spLocks noGrp="1"/>
          </p:cNvSpPr>
          <p:nvPr>
            <p:ph type="ftr" sz="quarter" idx="11"/>
          </p:nvPr>
        </p:nvSpPr>
        <p:spPr/>
        <p:txBody>
          <a:bodyPr/>
          <a:lstStyle/>
          <a:p>
            <a:r>
              <a:rPr lang="en-US"/>
              <a:t>SUNY Office for Capital Facilities</a:t>
            </a:r>
          </a:p>
        </p:txBody>
      </p:sp>
      <p:sp>
        <p:nvSpPr>
          <p:cNvPr id="9" name="Slide Number Placeholder 8"/>
          <p:cNvSpPr>
            <a:spLocks noGrp="1"/>
          </p:cNvSpPr>
          <p:nvPr>
            <p:ph type="sldNum" sz="quarter" idx="12"/>
          </p:nvPr>
        </p:nvSpPr>
        <p:spPr/>
        <p:txBody>
          <a:bodyPr/>
          <a:lstStyle/>
          <a:p>
            <a:fld id="{33D82B13-F593-224D-BA00-C18C518B326E}" type="slidenum">
              <a:rPr lang="en-US" smtClean="0"/>
              <a:pPr/>
              <a:t>‹#›</a:t>
            </a:fld>
            <a:endParaRPr lang="en-US"/>
          </a:p>
        </p:txBody>
      </p:sp>
      <p:pic>
        <p:nvPicPr>
          <p:cNvPr id="11" name="Picture 2" descr="tools_training_communications_cyan"/>
          <p:cNvPicPr>
            <a:picLocks noChangeAspect="1" noChangeArrowheads="1"/>
          </p:cNvPicPr>
          <p:nvPr userDrawn="1"/>
        </p:nvPicPr>
        <p:blipFill>
          <a:blip r:embed="rId2"/>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May 2025</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5" name="Slide Number Placeholder 4"/>
          <p:cNvSpPr>
            <a:spLocks noGrp="1"/>
          </p:cNvSpPr>
          <p:nvPr>
            <p:ph type="sldNum" sz="quarter" idx="12"/>
          </p:nvPr>
        </p:nvSpPr>
        <p:spPr/>
        <p:txBody>
          <a:bodyPr/>
          <a:lstStyle/>
          <a:p>
            <a:fld id="{33D82B13-F593-224D-BA00-C18C518B326E}" type="slidenum">
              <a:rPr lang="en-US" smtClean="0"/>
              <a:pPr/>
              <a:t>‹#›</a:t>
            </a:fld>
            <a:endParaRPr lang="en-US"/>
          </a:p>
        </p:txBody>
      </p:sp>
      <p:pic>
        <p:nvPicPr>
          <p:cNvPr id="6" name="Picture 5"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8"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May 2025</a:t>
            </a:r>
          </a:p>
        </p:txBody>
      </p:sp>
      <p:sp>
        <p:nvSpPr>
          <p:cNvPr id="3" name="Footer Placeholder 2"/>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a:t>
            </a:fld>
            <a:endParaRPr lang="en-US"/>
          </a:p>
        </p:txBody>
      </p:sp>
      <p:pic>
        <p:nvPicPr>
          <p:cNvPr id="5" name="Picture 4"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 2025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SUNY Office for Capital Facilities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82B13-F593-224D-BA00-C18C518B3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ystem.suny.edu/media/suny/content-assets/documents/capital-facilities/campus-let-/tools/Campus-Administered-Procedures_April-2015.pdf" TargetMode="Externa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suny.edu/capitalfacilities/" TargetMode="External"/><Relationship Id="rId4" Type="http://schemas.openxmlformats.org/officeDocument/2006/relationships/hyperlink" Target="mailto:essica.miller@suny.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uny.edu/sunypp/documents.cfm?doc_id=46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suny.edu/sunypp/documents.cfm?doc_id=729"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uny.edu/sunypp/documents.cfm?doc_id=559"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ystem.suny.edu/capital-facilities/campus-let-contracts-program/commun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trees in the background&#10;&#10;Description automatically generated">
            <a:extLst>
              <a:ext uri="{FF2B5EF4-FFF2-40B4-BE49-F238E27FC236}">
                <a16:creationId xmlns:a16="http://schemas.microsoft.com/office/drawing/2014/main" id="{2E406CD6-0C6E-BC58-957F-354B0423B83A}"/>
              </a:ext>
            </a:extLst>
          </p:cNvPr>
          <p:cNvPicPr>
            <a:picLocks noChangeAspect="1"/>
          </p:cNvPicPr>
          <p:nvPr/>
        </p:nvPicPr>
        <p:blipFill>
          <a:blip r:embed="rId3"/>
          <a:stretch>
            <a:fillRect/>
          </a:stretch>
        </p:blipFill>
        <p:spPr>
          <a:xfrm>
            <a:off x="-13171" y="-520807"/>
            <a:ext cx="9170340" cy="6877157"/>
          </a:xfrm>
          <a:prstGeom prst="rect">
            <a:avLst/>
          </a:prstGeom>
        </p:spPr>
      </p:pic>
      <p:sp>
        <p:nvSpPr>
          <p:cNvPr id="8" name="Rectangle 7"/>
          <p:cNvSpPr/>
          <p:nvPr/>
        </p:nvSpPr>
        <p:spPr>
          <a:xfrm>
            <a:off x="-1" y="4075297"/>
            <a:ext cx="9144001" cy="2782704"/>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sp>
        <p:nvSpPr>
          <p:cNvPr id="6" name="Rectangle 5"/>
          <p:cNvSpPr/>
          <p:nvPr/>
        </p:nvSpPr>
        <p:spPr>
          <a:xfrm>
            <a:off x="2" y="5672409"/>
            <a:ext cx="5833531" cy="923330"/>
          </a:xfrm>
          <a:prstGeom prst="rect">
            <a:avLst/>
          </a:prstGeom>
        </p:spPr>
        <p:txBody>
          <a:bodyPr wrap="square" anchor="ctr" anchorCtr="0">
            <a:spAutoFit/>
          </a:bodyPr>
          <a:lstStyle/>
          <a:p>
            <a:r>
              <a:rPr lang="en-US" b="1" dirty="0">
                <a:solidFill>
                  <a:schemeClr val="bg1"/>
                </a:solidFill>
                <a:latin typeface="Arial" pitchFamily="34" charset="0"/>
                <a:cs typeface="Arial" pitchFamily="34" charset="0"/>
              </a:rPr>
              <a:t>For State Operated Campuses</a:t>
            </a:r>
          </a:p>
          <a:p>
            <a:r>
              <a:rPr lang="en-US" dirty="0">
                <a:solidFill>
                  <a:schemeClr val="bg1"/>
                </a:solidFill>
                <a:latin typeface="Arial" pitchFamily="34" charset="0"/>
                <a:cs typeface="Arial" pitchFamily="34" charset="0"/>
              </a:rPr>
              <a:t>Regional Sessions</a:t>
            </a:r>
          </a:p>
          <a:p>
            <a:r>
              <a:rPr lang="en-US" dirty="0">
                <a:solidFill>
                  <a:schemeClr val="bg1"/>
                </a:solidFill>
                <a:latin typeface="Arial" pitchFamily="34" charset="0"/>
                <a:cs typeface="Arial" pitchFamily="34" charset="0"/>
              </a:rPr>
              <a:t>Spring 2025</a:t>
            </a:r>
          </a:p>
        </p:txBody>
      </p:sp>
      <p:pic>
        <p:nvPicPr>
          <p:cNvPr id="5" name="Picture 4" descr="SUNY-logo-full-white-trans.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7990" y="4049591"/>
            <a:ext cx="3892812" cy="2808411"/>
          </a:xfrm>
          <a:prstGeom prst="rect">
            <a:avLst/>
          </a:prstGeom>
        </p:spPr>
      </p:pic>
      <p:sp>
        <p:nvSpPr>
          <p:cNvPr id="9" name="Rectangle 8"/>
          <p:cNvSpPr/>
          <p:nvPr/>
        </p:nvSpPr>
        <p:spPr>
          <a:xfrm>
            <a:off x="3" y="4075297"/>
            <a:ext cx="5994398" cy="1323439"/>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An Introduction to Campus Let Contracts</a:t>
            </a:r>
          </a:p>
        </p:txBody>
      </p:sp>
      <p:sp>
        <p:nvSpPr>
          <p:cNvPr id="12" name="Slide Number Placeholder 11"/>
          <p:cNvSpPr>
            <a:spLocks noGrp="1"/>
          </p:cNvSpPr>
          <p:nvPr>
            <p:ph type="sldNum" sz="quarter" idx="12"/>
          </p:nvPr>
        </p:nvSpPr>
        <p:spPr/>
        <p:txBody>
          <a:bodyPr/>
          <a:lstStyle/>
          <a:p>
            <a:fld id="{33D82B13-F593-224D-BA00-C18C518B326E}" type="slidenum">
              <a:rPr lang="en-US" smtClean="0"/>
              <a:pPr/>
              <a:t>1</a:t>
            </a:fld>
            <a:endParaRPr lang="en-US"/>
          </a:p>
        </p:txBody>
      </p:sp>
      <p:sp>
        <p:nvSpPr>
          <p:cNvPr id="3" name="Footer Placeholder 2">
            <a:extLst>
              <a:ext uri="{FF2B5EF4-FFF2-40B4-BE49-F238E27FC236}">
                <a16:creationId xmlns:a16="http://schemas.microsoft.com/office/drawing/2014/main" id="{F7387702-7125-1D8E-002F-CE0D6D4E37F2}"/>
              </a:ext>
            </a:extLst>
          </p:cNvPr>
          <p:cNvSpPr>
            <a:spLocks noGrp="1"/>
          </p:cNvSpPr>
          <p:nvPr>
            <p:ph type="ftr" sz="quarter" idx="11"/>
          </p:nvPr>
        </p:nvSpPr>
        <p:spPr/>
        <p:txBody>
          <a:bodyPr/>
          <a:lstStyle/>
          <a:p>
            <a:r>
              <a:rPr lang="en-US" dirty="0"/>
              <a:t>SUNY Office for Capital Facilities</a:t>
            </a:r>
          </a:p>
        </p:txBody>
      </p:sp>
    </p:spTree>
    <p:extLst>
      <p:ext uri="{BB962C8B-B14F-4D97-AF65-F5344CB8AC3E}">
        <p14:creationId xmlns:p14="http://schemas.microsoft.com/office/powerpoint/2010/main" val="115354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0E4188-C6D5-43DA-8323-C68A55162FF2}"/>
              </a:ext>
            </a:extLst>
          </p:cNvPr>
          <p:cNvSpPr txBox="1"/>
          <p:nvPr/>
        </p:nvSpPr>
        <p:spPr>
          <a:xfrm>
            <a:off x="457200" y="1600200"/>
            <a:ext cx="4038600" cy="4525963"/>
          </a:xfrm>
          <a:prstGeom prst="rect">
            <a:avLst/>
          </a:prstGeom>
        </p:spPr>
        <p:txBody>
          <a:bodyPr vert="horz" lIns="91440" tIns="45720" rIns="91440" bIns="45720" rtlCol="0">
            <a:normAutofit/>
          </a:bodyPr>
          <a:lstStyle/>
          <a:p>
            <a:pPr defTabSz="914400">
              <a:lnSpc>
                <a:spcPct val="90000"/>
              </a:lnSpc>
              <a:spcBef>
                <a:spcPct val="20000"/>
              </a:spcBef>
              <a:spcAft>
                <a:spcPts val="600"/>
              </a:spcAft>
              <a:buFont typeface="Arial" pitchFamily="34" charset="0"/>
            </a:pPr>
            <a:r>
              <a:rPr lang="en-US" sz="1600" dirty="0"/>
              <a:t>On March 17, 1962, in response to his Committee on Higher Education’s recommendations, Governor Nelson Rockefeller created the State University Construction Fund.</a:t>
            </a:r>
          </a:p>
          <a:p>
            <a:pPr defTabSz="914400">
              <a:lnSpc>
                <a:spcPct val="90000"/>
              </a:lnSpc>
              <a:spcBef>
                <a:spcPct val="20000"/>
              </a:spcBef>
              <a:spcAft>
                <a:spcPts val="600"/>
              </a:spcAft>
              <a:buFont typeface="Arial" pitchFamily="34" charset="0"/>
            </a:pPr>
            <a:r>
              <a:rPr lang="en-US" sz="1600" dirty="0"/>
              <a:t>The Fund was established as a public benefit corporation, pursuant to Chapter 251 of the Laws of 1962 (Article 8A of the NYS Education Law). The Fund is administered by a Board of Trustees consisting of three members appointed by the Governor, one of whom must be a State University Trustee. Members other than the State University Trustee are also confirmed by the Senate. </a:t>
            </a:r>
          </a:p>
          <a:p>
            <a:pPr defTabSz="914400">
              <a:lnSpc>
                <a:spcPct val="90000"/>
              </a:lnSpc>
              <a:spcBef>
                <a:spcPct val="20000"/>
              </a:spcBef>
              <a:spcAft>
                <a:spcPts val="600"/>
              </a:spcAft>
              <a:buFont typeface="Arial" pitchFamily="34" charset="0"/>
            </a:pPr>
            <a:r>
              <a:rPr lang="en-US" sz="1600" dirty="0"/>
              <a:t>In the 1962 photo at right, Governor Rockefeller (center) is shown next to Albany Mayor Erastus Corning III, viewing a model of the University at Albany campus.</a:t>
            </a:r>
          </a:p>
        </p:txBody>
      </p:sp>
      <p:pic>
        <p:nvPicPr>
          <p:cNvPr id="7" name="Picture 6">
            <a:extLst>
              <a:ext uri="{FF2B5EF4-FFF2-40B4-BE49-F238E27FC236}">
                <a16:creationId xmlns:a16="http://schemas.microsoft.com/office/drawing/2014/main" id="{4C6D8638-1DB5-4641-9BBE-E13427E20B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96" r="21272" b="1"/>
          <a:stretch/>
        </p:blipFill>
        <p:spPr>
          <a:xfrm>
            <a:off x="4648200" y="1600200"/>
            <a:ext cx="4038600" cy="4525963"/>
          </a:xfrm>
          <a:prstGeom prst="rect">
            <a:avLst/>
          </a:prstGeom>
          <a:noFill/>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7EFE742-3162-4265-8607-5994C68FFDE0}"/>
              </a:ext>
            </a:extLst>
          </p:cNvPr>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pPr>
            <a:r>
              <a:rPr lang="en-US" kern="1200">
                <a:latin typeface="+mn-lt"/>
                <a:ea typeface="+mn-ea"/>
                <a:cs typeface="+mn-cs"/>
              </a:rPr>
              <a:t>May 2025</a:t>
            </a:r>
          </a:p>
        </p:txBody>
      </p:sp>
      <p:sp>
        <p:nvSpPr>
          <p:cNvPr id="5" name="Footer Placeholder 4">
            <a:extLst>
              <a:ext uri="{FF2B5EF4-FFF2-40B4-BE49-F238E27FC236}">
                <a16:creationId xmlns:a16="http://schemas.microsoft.com/office/drawing/2014/main" id="{D6ED8D40-D10E-4B9F-843C-EFA4E09B2080}"/>
              </a:ext>
            </a:extLst>
          </p:cNvPr>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6" name="Slide Number Placeholder 5">
            <a:extLst>
              <a:ext uri="{FF2B5EF4-FFF2-40B4-BE49-F238E27FC236}">
                <a16:creationId xmlns:a16="http://schemas.microsoft.com/office/drawing/2014/main" id="{4A538B81-9496-49D8-A534-72C573A8FCE8}"/>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10</a:t>
            </a:fld>
            <a:endParaRPr lang="en-US"/>
          </a:p>
        </p:txBody>
      </p:sp>
      <p:sp>
        <p:nvSpPr>
          <p:cNvPr id="11" name="TextBox 10">
            <a:extLst>
              <a:ext uri="{FF2B5EF4-FFF2-40B4-BE49-F238E27FC236}">
                <a16:creationId xmlns:a16="http://schemas.microsoft.com/office/drawing/2014/main" id="{956647BC-6C28-493E-A330-B4828B51407B}"/>
              </a:ext>
            </a:extLst>
          </p:cNvPr>
          <p:cNvSpPr txBox="1"/>
          <p:nvPr/>
        </p:nvSpPr>
        <p:spPr>
          <a:xfrm>
            <a:off x="1647444" y="136525"/>
            <a:ext cx="5696712" cy="1077218"/>
          </a:xfrm>
          <a:prstGeom prst="rect">
            <a:avLst/>
          </a:prstGeom>
          <a:noFill/>
        </p:spPr>
        <p:txBody>
          <a:bodyPr wrap="square" rtlCol="0">
            <a:spAutoFit/>
          </a:bodyPr>
          <a:lstStyle/>
          <a:p>
            <a:pPr algn="ctr"/>
            <a:r>
              <a:rPr lang="en-US" sz="3200" b="1" dirty="0">
                <a:solidFill>
                  <a:srgbClr val="1552A6"/>
                </a:solidFill>
                <a:latin typeface="AauxPro OT"/>
              </a:rPr>
              <a:t>The State University Construction Fund</a:t>
            </a:r>
          </a:p>
        </p:txBody>
      </p:sp>
    </p:spTree>
    <p:extLst>
      <p:ext uri="{BB962C8B-B14F-4D97-AF65-F5344CB8AC3E}">
        <p14:creationId xmlns:p14="http://schemas.microsoft.com/office/powerpoint/2010/main" val="237003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6392" y="59974"/>
            <a:ext cx="7292830" cy="1077218"/>
          </a:xfrm>
          <a:prstGeom prst="rect">
            <a:avLst/>
          </a:prstGeom>
          <a:noFill/>
        </p:spPr>
        <p:txBody>
          <a:bodyPr wrap="square" rtlCol="0">
            <a:spAutoFit/>
          </a:bodyPr>
          <a:lstStyle/>
          <a:p>
            <a:pPr algn="ctr"/>
            <a:r>
              <a:rPr lang="en-US" sz="3200" b="1" dirty="0">
                <a:solidFill>
                  <a:srgbClr val="1552A6"/>
                </a:solidFill>
                <a:latin typeface="AauxPro OT"/>
              </a:rPr>
              <a:t>SUNY Capital Organization &amp; Primary Capital Programs</a:t>
            </a:r>
          </a:p>
        </p:txBody>
      </p:sp>
      <p:sp>
        <p:nvSpPr>
          <p:cNvPr id="9" name="Date Placeholder 8"/>
          <p:cNvSpPr>
            <a:spLocks noGrp="1"/>
          </p:cNvSpPr>
          <p:nvPr>
            <p:ph type="dt" sz="half" idx="10"/>
          </p:nvPr>
        </p:nvSpPr>
        <p:spPr/>
        <p:txBody>
          <a:bodyPr/>
          <a:lstStyle/>
          <a:p>
            <a:r>
              <a:rPr lang="en-US"/>
              <a:t>May 2025</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11</a:t>
            </a:fld>
            <a:endParaRPr lang="en-US" dirty="0"/>
          </a:p>
        </p:txBody>
      </p:sp>
      <p:cxnSp>
        <p:nvCxnSpPr>
          <p:cNvPr id="12" name="Straight Connector 11"/>
          <p:cNvCxnSpPr/>
          <p:nvPr/>
        </p:nvCxnSpPr>
        <p:spPr bwMode="auto">
          <a:xfrm>
            <a:off x="3772886" y="2801561"/>
            <a:ext cx="6553" cy="164592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a:off x="1377550" y="2799534"/>
            <a:ext cx="6553" cy="164592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590151" y="1806396"/>
            <a:ext cx="6553" cy="100584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 Box 2"/>
          <p:cNvSpPr txBox="1">
            <a:spLocks noChangeArrowheads="1"/>
          </p:cNvSpPr>
          <p:nvPr/>
        </p:nvSpPr>
        <p:spPr bwMode="auto">
          <a:xfrm>
            <a:off x="701334" y="1537069"/>
            <a:ext cx="3811632" cy="851366"/>
          </a:xfrm>
          <a:prstGeom prst="rect">
            <a:avLst/>
          </a:prstGeom>
          <a:solidFill>
            <a:schemeClr val="accent1">
              <a:lumMod val="40000"/>
              <a:lumOff val="60000"/>
            </a:schemeClr>
          </a:solidFill>
          <a:ln w="19050">
            <a:solidFill>
              <a:schemeClr val="tx2"/>
            </a:solidFill>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endParaRPr lang="en-US" sz="7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Robert M. Haelen</a:t>
            </a:r>
          </a:p>
          <a:p>
            <a:pPr algn="ctr"/>
            <a:r>
              <a:rPr lang="en-US" sz="1200" dirty="0">
                <a:latin typeface="Arial" panose="020B0604020202020204" pitchFamily="34" charset="0"/>
                <a:cs typeface="Arial" panose="020B0604020202020204" pitchFamily="34" charset="0"/>
              </a:rPr>
              <a:t>SUNY Senior Vice Chancellor for Capital Facilities</a:t>
            </a:r>
          </a:p>
          <a:p>
            <a:pPr algn="ctr"/>
            <a:r>
              <a:rPr lang="en-US" sz="1200" dirty="0">
                <a:latin typeface="Arial" panose="020B0604020202020204" pitchFamily="34" charset="0"/>
                <a:cs typeface="Arial" panose="020B0604020202020204" pitchFamily="34" charset="0"/>
              </a:rPr>
              <a:t>Fund General Manager</a:t>
            </a:r>
            <a:endParaRPr lang="en-US" sz="800" b="1" dirty="0">
              <a:latin typeface="Arial" panose="020B0604020202020204" pitchFamily="34" charset="0"/>
              <a:cs typeface="Arial" panose="020B0604020202020204" pitchFamily="34" charset="0"/>
            </a:endParaRPr>
          </a:p>
        </p:txBody>
      </p:sp>
      <p:sp>
        <p:nvSpPr>
          <p:cNvPr id="17" name="Text Box 36"/>
          <p:cNvSpPr txBox="1">
            <a:spLocks noChangeArrowheads="1"/>
          </p:cNvSpPr>
          <p:nvPr/>
        </p:nvSpPr>
        <p:spPr bwMode="auto">
          <a:xfrm>
            <a:off x="2998140" y="3291828"/>
            <a:ext cx="1564335" cy="4308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100" b="1" dirty="0">
                <a:latin typeface="Arial" panose="020B0604020202020204" pitchFamily="34" charset="0"/>
                <a:cs typeface="Arial" panose="020B0604020202020204" pitchFamily="34" charset="0"/>
              </a:rPr>
              <a:t>State University Construction Fund</a:t>
            </a:r>
            <a:endParaRPr lang="en-US" sz="1100" baseline="30000" dirty="0">
              <a:latin typeface="Arial" panose="020B0604020202020204" pitchFamily="34" charset="0"/>
              <a:cs typeface="Arial" panose="020B0604020202020204" pitchFamily="34" charset="0"/>
            </a:endParaRPr>
          </a:p>
        </p:txBody>
      </p:sp>
      <p:sp>
        <p:nvSpPr>
          <p:cNvPr id="18" name="Text Box 6"/>
          <p:cNvSpPr txBox="1">
            <a:spLocks noChangeArrowheads="1"/>
          </p:cNvSpPr>
          <p:nvPr/>
        </p:nvSpPr>
        <p:spPr bwMode="auto">
          <a:xfrm>
            <a:off x="159005" y="4093102"/>
            <a:ext cx="2351421" cy="160813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Environmental Health &amp; Safety</a:t>
            </a:r>
          </a:p>
          <a:p>
            <a:pPr>
              <a:spcAft>
                <a:spcPts val="600"/>
              </a:spcAft>
            </a:pPr>
            <a:endParaRPr lang="en-US" sz="1050" b="1"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Campus Let Contracts</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Community College Capital</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Residence Hall Capital</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Energy Procurement &amp; Utility Regulatory Affairs</a:t>
            </a:r>
          </a:p>
        </p:txBody>
      </p:sp>
      <p:sp>
        <p:nvSpPr>
          <p:cNvPr id="19" name="Text Box 36"/>
          <p:cNvSpPr txBox="1">
            <a:spLocks noChangeArrowheads="1"/>
          </p:cNvSpPr>
          <p:nvPr/>
        </p:nvSpPr>
        <p:spPr bwMode="auto">
          <a:xfrm>
            <a:off x="646930" y="3254594"/>
            <a:ext cx="1563624" cy="4308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100" b="1" dirty="0">
                <a:latin typeface="Arial" panose="020B0604020202020204" pitchFamily="34" charset="0"/>
                <a:cs typeface="Arial" panose="020B0604020202020204" pitchFamily="34" charset="0"/>
              </a:rPr>
              <a:t>Office for </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Capital Facilities</a:t>
            </a:r>
            <a:endParaRPr lang="en-US" sz="1100" b="1" baseline="30000" dirty="0">
              <a:latin typeface="Arial" panose="020B0604020202020204" pitchFamily="34" charset="0"/>
              <a:cs typeface="Arial" panose="020B0604020202020204" pitchFamily="34" charset="0"/>
            </a:endParaRPr>
          </a:p>
        </p:txBody>
      </p:sp>
      <p:sp>
        <p:nvSpPr>
          <p:cNvPr id="20" name="Text Box 6"/>
          <p:cNvSpPr txBox="1">
            <a:spLocks noChangeArrowheads="1"/>
          </p:cNvSpPr>
          <p:nvPr/>
        </p:nvSpPr>
        <p:spPr bwMode="auto">
          <a:xfrm>
            <a:off x="2635344" y="4093101"/>
            <a:ext cx="2303195" cy="1846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t" anchorCtr="0">
            <a:noAutofit/>
          </a:bodyPr>
          <a:lstStyle/>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State-operated Campus Capital</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Statutory Colleges Capital</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Hospital Capital</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Capital Budgeting &amp; Planning</a:t>
            </a:r>
          </a:p>
          <a:p>
            <a:pPr marL="171450" indent="-171450">
              <a:spcAft>
                <a:spcPts val="600"/>
              </a:spcAft>
              <a:buFont typeface="Arial" panose="020B0604020202020204" pitchFamily="34" charset="0"/>
              <a:buChar char="•"/>
            </a:pPr>
            <a:r>
              <a:rPr lang="en-US" sz="1050" b="1" dirty="0">
                <a:latin typeface="Arial" panose="020B0604020202020204" pitchFamily="34" charset="0"/>
                <a:cs typeface="Arial" panose="020B0604020202020204" pitchFamily="34" charset="0"/>
              </a:rPr>
              <a:t>Execution of Design and Construction Contracts</a:t>
            </a:r>
          </a:p>
          <a:p>
            <a:pPr marL="171450" indent="-171450">
              <a:spcAft>
                <a:spcPts val="600"/>
              </a:spcAft>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p:txBody>
      </p:sp>
      <p:sp>
        <p:nvSpPr>
          <p:cNvPr id="21" name="Rectangle 20"/>
          <p:cNvSpPr/>
          <p:nvPr/>
        </p:nvSpPr>
        <p:spPr>
          <a:xfrm>
            <a:off x="5085352" y="1443967"/>
            <a:ext cx="4012642" cy="5170646"/>
          </a:xfrm>
          <a:prstGeom prst="rect">
            <a:avLst/>
          </a:prstGeom>
          <a:noFill/>
        </p:spPr>
        <p:txBody>
          <a:bodyPr wrap="square">
            <a:spAutoFit/>
          </a:bodyPr>
          <a:lstStyle/>
          <a:p>
            <a:pPr>
              <a:spcAft>
                <a:spcPts val="300"/>
              </a:spcAft>
            </a:pPr>
            <a:r>
              <a:rPr lang="en-US" sz="1400" b="1" dirty="0">
                <a:solidFill>
                  <a:schemeClr val="accent1">
                    <a:lumMod val="75000"/>
                  </a:schemeClr>
                </a:solidFill>
                <a:latin typeface="Arial" panose="020B0604020202020204" pitchFamily="34" charset="0"/>
                <a:cs typeface="Arial" panose="020B0604020202020204" pitchFamily="34" charset="0"/>
              </a:rPr>
              <a:t>Educational Facilities (State-operated) </a:t>
            </a:r>
          </a:p>
          <a:p>
            <a:pPr marL="171450"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Projects managed by the Fund or campuses</a:t>
            </a:r>
          </a:p>
          <a:p>
            <a:pPr marL="171450"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Supported by the State (appropriations and debt service)</a:t>
            </a:r>
          </a:p>
          <a:p>
            <a:pPr marL="171450"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Subject to the State’s bond cap</a:t>
            </a:r>
            <a:br>
              <a:rPr lang="en-US" sz="11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spcAft>
                <a:spcPts val="300"/>
              </a:spcAft>
            </a:pPr>
            <a:r>
              <a:rPr lang="en-US" sz="1400" b="1" dirty="0">
                <a:solidFill>
                  <a:schemeClr val="accent1">
                    <a:lumMod val="75000"/>
                  </a:schemeClr>
                </a:solidFill>
                <a:latin typeface="Arial" panose="020B0604020202020204" pitchFamily="34" charset="0"/>
                <a:cs typeface="Arial" panose="020B0604020202020204" pitchFamily="34" charset="0"/>
              </a:rPr>
              <a:t>Hospital Facilities (State-operated)</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Projects managed by the Fund or campuses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Supported by the State and Hospital revenues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(appropriations provided by the State, debt service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reimbursed with hospital revenues)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Subject to the State’s bond cap</a:t>
            </a:r>
            <a:br>
              <a:rPr lang="en-US" sz="11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spcAft>
                <a:spcPts val="300"/>
              </a:spcAft>
            </a:pPr>
            <a:r>
              <a:rPr lang="en-US" sz="1400" b="1" dirty="0">
                <a:solidFill>
                  <a:schemeClr val="accent1">
                    <a:lumMod val="75000"/>
                  </a:schemeClr>
                </a:solidFill>
                <a:latin typeface="Arial" panose="020B0604020202020204" pitchFamily="34" charset="0"/>
                <a:cs typeface="Arial" panose="020B0604020202020204" pitchFamily="34" charset="0"/>
              </a:rPr>
              <a:t>Residence Halls (State-operated)</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Projects managed by DASNY or campuses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Supported by Room Rents (bonds issued by DASNY, debt service paid with room rents)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No longer subject to State capital appropriations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Revenue bonds issued by DASNY are no longer subject to the State’s bond cap</a:t>
            </a:r>
            <a:br>
              <a:rPr lang="en-US" sz="11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spcAft>
                <a:spcPts val="300"/>
              </a:spcAft>
            </a:pPr>
            <a:r>
              <a:rPr lang="en-US" sz="1400" b="1" dirty="0">
                <a:solidFill>
                  <a:schemeClr val="accent1">
                    <a:lumMod val="75000"/>
                  </a:schemeClr>
                </a:solidFill>
                <a:latin typeface="Arial" panose="020B0604020202020204" pitchFamily="34" charset="0"/>
                <a:cs typeface="Arial" panose="020B0604020202020204" pitchFamily="34" charset="0"/>
              </a:rPr>
              <a:t>Community Colleges</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Projects managed by local community college sponsors or the campus with limited state oversight.</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Supported by local sponsor (50%) and State (50%) </a:t>
            </a:r>
          </a:p>
          <a:p>
            <a:pPr marL="171450" lvl="1" indent="-171450">
              <a:spcAft>
                <a:spcPts val="300"/>
              </a:spcAft>
              <a:buFont typeface="Arial" panose="020B0604020202020204" pitchFamily="34" charset="0"/>
              <a:buChar char="•"/>
            </a:pPr>
            <a:r>
              <a:rPr lang="en-US" sz="1050" dirty="0">
                <a:latin typeface="Arial" panose="020B0604020202020204" pitchFamily="34" charset="0"/>
                <a:cs typeface="Arial" panose="020B0604020202020204" pitchFamily="34" charset="0"/>
              </a:rPr>
              <a:t>Appropriations for new projects must be appropriated in the State Budget with a supporting resolution from sponsor committing the local share</a:t>
            </a:r>
          </a:p>
        </p:txBody>
      </p:sp>
      <p:sp>
        <p:nvSpPr>
          <p:cNvPr id="22" name="TextBox 21"/>
          <p:cNvSpPr txBox="1"/>
          <p:nvPr/>
        </p:nvSpPr>
        <p:spPr>
          <a:xfrm>
            <a:off x="4993510" y="1177334"/>
            <a:ext cx="3667625"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PROGRAMS AND CONTRACT RESPONSIBILITY </a:t>
            </a:r>
          </a:p>
        </p:txBody>
      </p:sp>
      <p:sp>
        <p:nvSpPr>
          <p:cNvPr id="23" name="TextBox 22"/>
          <p:cNvSpPr txBox="1"/>
          <p:nvPr/>
        </p:nvSpPr>
        <p:spPr>
          <a:xfrm>
            <a:off x="701334" y="1177334"/>
            <a:ext cx="3769300"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ORGANIZATIONAL STRUCTURE</a:t>
            </a:r>
          </a:p>
        </p:txBody>
      </p:sp>
      <p:cxnSp>
        <p:nvCxnSpPr>
          <p:cNvPr id="24" name="Straight Connector 23"/>
          <p:cNvCxnSpPr/>
          <p:nvPr/>
        </p:nvCxnSpPr>
        <p:spPr bwMode="auto">
          <a:xfrm>
            <a:off x="1363782" y="2804622"/>
            <a:ext cx="2423160" cy="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7606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1862" y="600649"/>
            <a:ext cx="7292830" cy="584775"/>
          </a:xfrm>
          <a:prstGeom prst="rect">
            <a:avLst/>
          </a:prstGeom>
          <a:noFill/>
        </p:spPr>
        <p:txBody>
          <a:bodyPr wrap="square" rtlCol="0">
            <a:spAutoFit/>
          </a:bodyPr>
          <a:lstStyle/>
          <a:p>
            <a:pPr algn="ctr"/>
            <a:r>
              <a:rPr lang="en-US" sz="3200" b="1" dirty="0">
                <a:solidFill>
                  <a:srgbClr val="1552A6"/>
                </a:solidFill>
                <a:latin typeface="AauxPro OT"/>
              </a:rPr>
              <a:t>How we all fit together…</a:t>
            </a:r>
          </a:p>
        </p:txBody>
      </p:sp>
      <p:sp>
        <p:nvSpPr>
          <p:cNvPr id="9" name="Date Placeholder 8"/>
          <p:cNvSpPr>
            <a:spLocks noGrp="1"/>
          </p:cNvSpPr>
          <p:nvPr>
            <p:ph type="dt" sz="half" idx="10"/>
          </p:nvPr>
        </p:nvSpPr>
        <p:spPr/>
        <p:txBody>
          <a:bodyPr/>
          <a:lstStyle/>
          <a:p>
            <a:r>
              <a:rPr lang="en-US"/>
              <a:t>May 2025</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12</a:t>
            </a:fld>
            <a:endParaRPr lang="en-US" dirty="0"/>
          </a:p>
        </p:txBody>
      </p:sp>
      <p:grpSp>
        <p:nvGrpSpPr>
          <p:cNvPr id="101" name="Group 100">
            <a:extLst>
              <a:ext uri="{FF2B5EF4-FFF2-40B4-BE49-F238E27FC236}">
                <a16:creationId xmlns:a16="http://schemas.microsoft.com/office/drawing/2014/main" id="{856B3F3E-0B6E-3E2D-811E-AE6C737F349B}"/>
              </a:ext>
            </a:extLst>
          </p:cNvPr>
          <p:cNvGrpSpPr/>
          <p:nvPr/>
        </p:nvGrpSpPr>
        <p:grpSpPr>
          <a:xfrm>
            <a:off x="334687" y="1813275"/>
            <a:ext cx="8483795" cy="4492767"/>
            <a:chOff x="4187433" y="845992"/>
            <a:chExt cx="6244263" cy="4911351"/>
          </a:xfrm>
        </p:grpSpPr>
        <p:sp>
          <p:nvSpPr>
            <p:cNvPr id="102" name="TextBox 101">
              <a:extLst>
                <a:ext uri="{FF2B5EF4-FFF2-40B4-BE49-F238E27FC236}">
                  <a16:creationId xmlns:a16="http://schemas.microsoft.com/office/drawing/2014/main" id="{70442382-141D-4246-C30F-5BA1E0C2437B}"/>
                </a:ext>
              </a:extLst>
            </p:cNvPr>
            <p:cNvSpPr txBox="1"/>
            <p:nvPr/>
          </p:nvSpPr>
          <p:spPr>
            <a:xfrm>
              <a:off x="6144500" y="845992"/>
              <a:ext cx="2285444" cy="302807"/>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1200" b="1" kern="0" dirty="0">
                  <a:solidFill>
                    <a:prstClr val="black"/>
                  </a:solidFill>
                  <a:latin typeface="Arial" panose="020B0604020202020204" pitchFamily="34" charset="0"/>
                  <a:cs typeface="Arial" panose="020B0604020202020204" pitchFamily="34" charset="0"/>
                </a:rPr>
                <a:t>SUNY Board of Trustees</a:t>
              </a:r>
            </a:p>
          </p:txBody>
        </p:sp>
        <p:sp>
          <p:nvSpPr>
            <p:cNvPr id="103" name="TextBox 102">
              <a:extLst>
                <a:ext uri="{FF2B5EF4-FFF2-40B4-BE49-F238E27FC236}">
                  <a16:creationId xmlns:a16="http://schemas.microsoft.com/office/drawing/2014/main" id="{ED2C2AA0-741B-E029-F370-3D63940B4D89}"/>
                </a:ext>
              </a:extLst>
            </p:cNvPr>
            <p:cNvSpPr txBox="1"/>
            <p:nvPr/>
          </p:nvSpPr>
          <p:spPr>
            <a:xfrm>
              <a:off x="6380789" y="1866163"/>
              <a:ext cx="1808738" cy="689726"/>
            </a:xfrm>
            <a:prstGeom prst="rect">
              <a:avLst/>
            </a:prstGeom>
            <a:solidFill>
              <a:srgbClr val="1F497D">
                <a:lumMod val="20000"/>
                <a:lumOff val="80000"/>
              </a:srgbClr>
            </a:solidFill>
            <a:ln>
              <a:solidFill>
                <a:srgbClr val="4F81BD">
                  <a:hueOff val="0"/>
                  <a:satOff val="0"/>
                  <a:lumOff val="0"/>
                </a:srgbClr>
              </a:solidFill>
            </a:ln>
          </p:spPr>
          <p:txBody>
            <a:bodyPr wrap="square" rtlCol="0" anchor="ctr">
              <a:spAutoFit/>
            </a:bodyPr>
            <a:lstStyle/>
            <a:p>
              <a:pPr algn="ctr" defTabSz="685783">
                <a:defRPr/>
              </a:pPr>
              <a:r>
                <a:rPr lang="en-US" sz="1400" b="1" kern="0" dirty="0">
                  <a:solidFill>
                    <a:prstClr val="black"/>
                  </a:solidFill>
                  <a:latin typeface="Arial" panose="020B0604020202020204" pitchFamily="34" charset="0"/>
                  <a:cs typeface="Arial" panose="020B0604020202020204" pitchFamily="34" charset="0"/>
                </a:rPr>
                <a:t>System Administration</a:t>
              </a:r>
            </a:p>
            <a:p>
              <a:pPr algn="ctr" defTabSz="685783">
                <a:defRPr/>
              </a:pPr>
              <a:r>
                <a:rPr lang="en-US" sz="1050" b="1" kern="0" dirty="0">
                  <a:solidFill>
                    <a:prstClr val="black"/>
                  </a:solidFill>
                  <a:latin typeface="Arial" panose="020B0604020202020204" pitchFamily="34" charset="0"/>
                  <a:cs typeface="Arial" panose="020B0604020202020204" pitchFamily="34" charset="0"/>
                </a:rPr>
                <a:t>Including the Office for Capital Facilities </a:t>
              </a:r>
            </a:p>
          </p:txBody>
        </p:sp>
        <p:cxnSp>
          <p:nvCxnSpPr>
            <p:cNvPr id="104" name="Straight Arrow Connector 103">
              <a:extLst>
                <a:ext uri="{FF2B5EF4-FFF2-40B4-BE49-F238E27FC236}">
                  <a16:creationId xmlns:a16="http://schemas.microsoft.com/office/drawing/2014/main" id="{BB6C7971-C53C-3285-A689-11B5C5A3FAC1}"/>
                </a:ext>
              </a:extLst>
            </p:cNvPr>
            <p:cNvCxnSpPr>
              <a:cxnSpLocks/>
              <a:stCxn id="102" idx="2"/>
              <a:endCxn id="103" idx="0"/>
            </p:cNvCxnSpPr>
            <p:nvPr/>
          </p:nvCxnSpPr>
          <p:spPr>
            <a:xfrm flipH="1">
              <a:off x="7285158" y="1148799"/>
              <a:ext cx="2064" cy="717364"/>
            </a:xfrm>
            <a:prstGeom prst="straightConnector1">
              <a:avLst/>
            </a:prstGeom>
            <a:noFill/>
            <a:ln w="9525" cap="flat" cmpd="sng" algn="ctr">
              <a:solidFill>
                <a:srgbClr val="4F81BD">
                  <a:shade val="95000"/>
                  <a:satMod val="105000"/>
                </a:srgbClr>
              </a:solidFill>
              <a:prstDash val="solid"/>
              <a:tailEnd type="triangle"/>
            </a:ln>
            <a:effectLst/>
          </p:spPr>
        </p:cxnSp>
        <p:sp>
          <p:nvSpPr>
            <p:cNvPr id="105" name="Oval 104">
              <a:extLst>
                <a:ext uri="{FF2B5EF4-FFF2-40B4-BE49-F238E27FC236}">
                  <a16:creationId xmlns:a16="http://schemas.microsoft.com/office/drawing/2014/main" id="{A242090B-607A-FC74-4F64-133379F367B1}"/>
                </a:ext>
              </a:extLst>
            </p:cNvPr>
            <p:cNvSpPr/>
            <p:nvPr/>
          </p:nvSpPr>
          <p:spPr>
            <a:xfrm>
              <a:off x="7412766" y="3562649"/>
              <a:ext cx="1024251" cy="1001878"/>
            </a:xfrm>
            <a:prstGeom prst="ellipse">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Key </a:t>
              </a:r>
              <a:br>
                <a:rPr lang="en-US" sz="825" b="1" kern="0" dirty="0">
                  <a:solidFill>
                    <a:prstClr val="black"/>
                  </a:solidFill>
                  <a:latin typeface="Arial" panose="020B0604020202020204" pitchFamily="34" charset="0"/>
                  <a:cs typeface="Arial" panose="020B0604020202020204" pitchFamily="34" charset="0"/>
                </a:rPr>
              </a:br>
              <a:r>
                <a:rPr lang="en-US" sz="825" b="1" kern="0" dirty="0">
                  <a:solidFill>
                    <a:prstClr val="black"/>
                  </a:solidFill>
                  <a:latin typeface="Arial" panose="020B0604020202020204" pitchFamily="34" charset="0"/>
                  <a:cs typeface="Arial" panose="020B0604020202020204" pitchFamily="34" charset="0"/>
                </a:rPr>
                <a:t>Outside Entities</a:t>
              </a:r>
            </a:p>
          </p:txBody>
        </p:sp>
        <p:sp>
          <p:nvSpPr>
            <p:cNvPr id="106" name="TextBox 105">
              <a:extLst>
                <a:ext uri="{FF2B5EF4-FFF2-40B4-BE49-F238E27FC236}">
                  <a16:creationId xmlns:a16="http://schemas.microsoft.com/office/drawing/2014/main" id="{02DAC809-45DD-8AC7-CDCE-6FD68FBE8C73}"/>
                </a:ext>
              </a:extLst>
            </p:cNvPr>
            <p:cNvSpPr txBox="1"/>
            <p:nvPr/>
          </p:nvSpPr>
          <p:spPr>
            <a:xfrm>
              <a:off x="4189775" y="870801"/>
              <a:ext cx="1303579"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29 State-operated Campuses</a:t>
              </a:r>
            </a:p>
          </p:txBody>
        </p:sp>
        <p:sp>
          <p:nvSpPr>
            <p:cNvPr id="107" name="TextBox 106">
              <a:extLst>
                <a:ext uri="{FF2B5EF4-FFF2-40B4-BE49-F238E27FC236}">
                  <a16:creationId xmlns:a16="http://schemas.microsoft.com/office/drawing/2014/main" id="{576C1CAD-994E-1A21-EADB-ED15DD7D3F93}"/>
                </a:ext>
              </a:extLst>
            </p:cNvPr>
            <p:cNvSpPr txBox="1"/>
            <p:nvPr/>
          </p:nvSpPr>
          <p:spPr>
            <a:xfrm>
              <a:off x="4193312" y="3012578"/>
              <a:ext cx="1303579" cy="698968"/>
            </a:xfrm>
            <a:prstGeom prst="rect">
              <a:avLst/>
            </a:prstGeom>
            <a:noFill/>
            <a:ln>
              <a:solidFill>
                <a:srgbClr val="4F81BD">
                  <a:hueOff val="0"/>
                  <a:satOff val="0"/>
                  <a:lumOff val="0"/>
                </a:srgbClr>
              </a:solidFill>
            </a:ln>
          </p:spPr>
          <p:txBody>
            <a:bodyPr wrap="square" rtlCol="0" anchor="ctr">
              <a:no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30 Community Colleges and Community College Trustees</a:t>
              </a:r>
            </a:p>
          </p:txBody>
        </p:sp>
        <p:sp>
          <p:nvSpPr>
            <p:cNvPr id="108" name="TextBox 107">
              <a:extLst>
                <a:ext uri="{FF2B5EF4-FFF2-40B4-BE49-F238E27FC236}">
                  <a16:creationId xmlns:a16="http://schemas.microsoft.com/office/drawing/2014/main" id="{8D8D83C4-79D2-CC3E-6093-2BED9F730831}"/>
                </a:ext>
              </a:extLst>
            </p:cNvPr>
            <p:cNvSpPr txBox="1"/>
            <p:nvPr/>
          </p:nvSpPr>
          <p:spPr>
            <a:xfrm>
              <a:off x="4189775" y="1244238"/>
              <a:ext cx="1303579"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5 Statutory Colleges</a:t>
              </a:r>
            </a:p>
          </p:txBody>
        </p:sp>
        <p:sp>
          <p:nvSpPr>
            <p:cNvPr id="109" name="TextBox 108">
              <a:extLst>
                <a:ext uri="{FF2B5EF4-FFF2-40B4-BE49-F238E27FC236}">
                  <a16:creationId xmlns:a16="http://schemas.microsoft.com/office/drawing/2014/main" id="{0BC8E4FC-35DD-E17B-DCF8-8470A95CE4F4}"/>
                </a:ext>
              </a:extLst>
            </p:cNvPr>
            <p:cNvSpPr txBox="1"/>
            <p:nvPr/>
          </p:nvSpPr>
          <p:spPr>
            <a:xfrm>
              <a:off x="4189775" y="1623147"/>
              <a:ext cx="1303579"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3 Teaching Hospitals</a:t>
              </a:r>
            </a:p>
          </p:txBody>
        </p:sp>
        <p:sp>
          <p:nvSpPr>
            <p:cNvPr id="110" name="TextBox 109">
              <a:extLst>
                <a:ext uri="{FF2B5EF4-FFF2-40B4-BE49-F238E27FC236}">
                  <a16:creationId xmlns:a16="http://schemas.microsoft.com/office/drawing/2014/main" id="{9D8D5CC3-CC79-AA1D-FE7D-5C3D46F63106}"/>
                </a:ext>
              </a:extLst>
            </p:cNvPr>
            <p:cNvSpPr txBox="1"/>
            <p:nvPr/>
          </p:nvSpPr>
          <p:spPr>
            <a:xfrm>
              <a:off x="9236747" y="1857335"/>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State Education Department</a:t>
              </a:r>
            </a:p>
          </p:txBody>
        </p:sp>
        <p:sp>
          <p:nvSpPr>
            <p:cNvPr id="111" name="TextBox 110">
              <a:extLst>
                <a:ext uri="{FF2B5EF4-FFF2-40B4-BE49-F238E27FC236}">
                  <a16:creationId xmlns:a16="http://schemas.microsoft.com/office/drawing/2014/main" id="{BF78BCA3-EB16-DA49-2992-871BFEB65A62}"/>
                </a:ext>
              </a:extLst>
            </p:cNvPr>
            <p:cNvSpPr txBox="1"/>
            <p:nvPr/>
          </p:nvSpPr>
          <p:spPr>
            <a:xfrm>
              <a:off x="9236747" y="2424602"/>
              <a:ext cx="1194949"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Division of the Budget</a:t>
              </a:r>
            </a:p>
          </p:txBody>
        </p:sp>
        <p:sp>
          <p:nvSpPr>
            <p:cNvPr id="112" name="TextBox 111">
              <a:extLst>
                <a:ext uri="{FF2B5EF4-FFF2-40B4-BE49-F238E27FC236}">
                  <a16:creationId xmlns:a16="http://schemas.microsoft.com/office/drawing/2014/main" id="{51F5B61C-7CBB-EA74-C06A-E07507721973}"/>
                </a:ext>
              </a:extLst>
            </p:cNvPr>
            <p:cNvSpPr txBox="1"/>
            <p:nvPr/>
          </p:nvSpPr>
          <p:spPr>
            <a:xfrm>
              <a:off x="9236747" y="2912694"/>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Office of State Comptroller</a:t>
              </a:r>
            </a:p>
          </p:txBody>
        </p:sp>
        <p:sp>
          <p:nvSpPr>
            <p:cNvPr id="113" name="TextBox 112">
              <a:extLst>
                <a:ext uri="{FF2B5EF4-FFF2-40B4-BE49-F238E27FC236}">
                  <a16:creationId xmlns:a16="http://schemas.microsoft.com/office/drawing/2014/main" id="{37586FF6-07F7-A610-6A2B-14EEAED67EB6}"/>
                </a:ext>
              </a:extLst>
            </p:cNvPr>
            <p:cNvSpPr txBox="1"/>
            <p:nvPr/>
          </p:nvSpPr>
          <p:spPr>
            <a:xfrm>
              <a:off x="9236747" y="3463632"/>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Department of Health</a:t>
              </a:r>
            </a:p>
          </p:txBody>
        </p:sp>
        <p:sp>
          <p:nvSpPr>
            <p:cNvPr id="114" name="Oval 113">
              <a:extLst>
                <a:ext uri="{FF2B5EF4-FFF2-40B4-BE49-F238E27FC236}">
                  <a16:creationId xmlns:a16="http://schemas.microsoft.com/office/drawing/2014/main" id="{B6CB340E-B8A1-1B2A-E96B-32D12C56F4CB}"/>
                </a:ext>
              </a:extLst>
            </p:cNvPr>
            <p:cNvSpPr/>
            <p:nvPr/>
          </p:nvSpPr>
          <p:spPr>
            <a:xfrm>
              <a:off x="6183829" y="3562649"/>
              <a:ext cx="1024251" cy="1001878"/>
            </a:xfrm>
            <a:prstGeom prst="ellipse">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Academic</a:t>
              </a:r>
              <a:br>
                <a:rPr lang="en-US" sz="825" b="1" kern="0" dirty="0">
                  <a:solidFill>
                    <a:prstClr val="black"/>
                  </a:solidFill>
                  <a:latin typeface="Arial" panose="020B0604020202020204" pitchFamily="34" charset="0"/>
                  <a:cs typeface="Arial" panose="020B0604020202020204" pitchFamily="34" charset="0"/>
                </a:rPr>
              </a:br>
              <a:r>
                <a:rPr lang="en-US" sz="825" b="1" kern="0" dirty="0">
                  <a:solidFill>
                    <a:prstClr val="black"/>
                  </a:solidFill>
                  <a:latin typeface="Arial" panose="020B0604020202020204" pitchFamily="34" charset="0"/>
                  <a:cs typeface="Arial" panose="020B0604020202020204" pitchFamily="34" charset="0"/>
                </a:rPr>
                <a:t>Financial, legal etc.</a:t>
              </a:r>
            </a:p>
          </p:txBody>
        </p:sp>
        <p:sp>
          <p:nvSpPr>
            <p:cNvPr id="115" name="Oval 114">
              <a:extLst>
                <a:ext uri="{FF2B5EF4-FFF2-40B4-BE49-F238E27FC236}">
                  <a16:creationId xmlns:a16="http://schemas.microsoft.com/office/drawing/2014/main" id="{CF112154-58C8-DABE-8C1E-666272A9DADB}"/>
                </a:ext>
              </a:extLst>
            </p:cNvPr>
            <p:cNvSpPr/>
            <p:nvPr/>
          </p:nvSpPr>
          <p:spPr>
            <a:xfrm>
              <a:off x="6623803" y="4672780"/>
              <a:ext cx="1371615" cy="1072017"/>
            </a:xfrm>
            <a:prstGeom prst="ellipse">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Policy Guidance and Direction of the System</a:t>
              </a:r>
            </a:p>
          </p:txBody>
        </p:sp>
        <p:cxnSp>
          <p:nvCxnSpPr>
            <p:cNvPr id="116" name="Straight Arrow Connector 115">
              <a:extLst>
                <a:ext uri="{FF2B5EF4-FFF2-40B4-BE49-F238E27FC236}">
                  <a16:creationId xmlns:a16="http://schemas.microsoft.com/office/drawing/2014/main" id="{45B0F2C4-08F8-0474-9839-5F8FA12E1366}"/>
                </a:ext>
              </a:extLst>
            </p:cNvPr>
            <p:cNvCxnSpPr>
              <a:cxnSpLocks/>
              <a:stCxn id="103" idx="2"/>
              <a:endCxn id="114" idx="0"/>
            </p:cNvCxnSpPr>
            <p:nvPr/>
          </p:nvCxnSpPr>
          <p:spPr>
            <a:xfrm flipH="1">
              <a:off x="6695955" y="2555889"/>
              <a:ext cx="589204" cy="100676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17" name="Straight Arrow Connector 116">
              <a:extLst>
                <a:ext uri="{FF2B5EF4-FFF2-40B4-BE49-F238E27FC236}">
                  <a16:creationId xmlns:a16="http://schemas.microsoft.com/office/drawing/2014/main" id="{CD0495FD-D693-4EC2-DE79-0B5AFB25CAB6}"/>
                </a:ext>
              </a:extLst>
            </p:cNvPr>
            <p:cNvCxnSpPr>
              <a:cxnSpLocks/>
              <a:stCxn id="103" idx="2"/>
              <a:endCxn id="105" idx="0"/>
            </p:cNvCxnSpPr>
            <p:nvPr/>
          </p:nvCxnSpPr>
          <p:spPr>
            <a:xfrm>
              <a:off x="7285158" y="2555889"/>
              <a:ext cx="639734" cy="100676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18" name="Straight Arrow Connector 117">
              <a:extLst>
                <a:ext uri="{FF2B5EF4-FFF2-40B4-BE49-F238E27FC236}">
                  <a16:creationId xmlns:a16="http://schemas.microsoft.com/office/drawing/2014/main" id="{9CA64D63-7EC8-B5AC-35B8-24BDF58F6A96}"/>
                </a:ext>
              </a:extLst>
            </p:cNvPr>
            <p:cNvCxnSpPr>
              <a:stCxn id="114" idx="2"/>
              <a:endCxn id="106" idx="3"/>
            </p:cNvCxnSpPr>
            <p:nvPr/>
          </p:nvCxnSpPr>
          <p:spPr>
            <a:xfrm flipH="1" flipV="1">
              <a:off x="5493354" y="990663"/>
              <a:ext cx="690475" cy="307292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19" name="Straight Arrow Connector 118">
              <a:extLst>
                <a:ext uri="{FF2B5EF4-FFF2-40B4-BE49-F238E27FC236}">
                  <a16:creationId xmlns:a16="http://schemas.microsoft.com/office/drawing/2014/main" id="{6A3BA71C-1698-59D7-DE32-0632E9FDDB52}"/>
                </a:ext>
              </a:extLst>
            </p:cNvPr>
            <p:cNvCxnSpPr>
              <a:cxnSpLocks/>
              <a:stCxn id="114" idx="2"/>
              <a:endCxn id="107" idx="3"/>
            </p:cNvCxnSpPr>
            <p:nvPr/>
          </p:nvCxnSpPr>
          <p:spPr>
            <a:xfrm flipH="1" flipV="1">
              <a:off x="5496891" y="3362062"/>
              <a:ext cx="686939" cy="701526"/>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0" name="Straight Arrow Connector 119">
              <a:extLst>
                <a:ext uri="{FF2B5EF4-FFF2-40B4-BE49-F238E27FC236}">
                  <a16:creationId xmlns:a16="http://schemas.microsoft.com/office/drawing/2014/main" id="{9158C4AA-1AEB-97A4-892E-67303651EAAA}"/>
                </a:ext>
              </a:extLst>
            </p:cNvPr>
            <p:cNvCxnSpPr>
              <a:stCxn id="114" idx="2"/>
              <a:endCxn id="108" idx="3"/>
            </p:cNvCxnSpPr>
            <p:nvPr/>
          </p:nvCxnSpPr>
          <p:spPr>
            <a:xfrm flipH="1" flipV="1">
              <a:off x="5493354" y="1364099"/>
              <a:ext cx="690475" cy="2699489"/>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1" name="Straight Arrow Connector 120">
              <a:extLst>
                <a:ext uri="{FF2B5EF4-FFF2-40B4-BE49-F238E27FC236}">
                  <a16:creationId xmlns:a16="http://schemas.microsoft.com/office/drawing/2014/main" id="{51EDBB2E-583F-D57D-6098-9D0CEF9669CD}"/>
                </a:ext>
              </a:extLst>
            </p:cNvPr>
            <p:cNvCxnSpPr>
              <a:stCxn id="114" idx="2"/>
              <a:endCxn id="109" idx="3"/>
            </p:cNvCxnSpPr>
            <p:nvPr/>
          </p:nvCxnSpPr>
          <p:spPr>
            <a:xfrm flipH="1" flipV="1">
              <a:off x="5493354" y="1743009"/>
              <a:ext cx="690475" cy="2320579"/>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2" name="Straight Arrow Connector 121">
              <a:extLst>
                <a:ext uri="{FF2B5EF4-FFF2-40B4-BE49-F238E27FC236}">
                  <a16:creationId xmlns:a16="http://schemas.microsoft.com/office/drawing/2014/main" id="{E4C9F217-97D4-CB30-38FC-F562C44354BB}"/>
                </a:ext>
              </a:extLst>
            </p:cNvPr>
            <p:cNvCxnSpPr>
              <a:cxnSpLocks/>
              <a:stCxn id="103" idx="2"/>
              <a:endCxn id="115" idx="0"/>
            </p:cNvCxnSpPr>
            <p:nvPr/>
          </p:nvCxnSpPr>
          <p:spPr>
            <a:xfrm>
              <a:off x="7285158" y="2555889"/>
              <a:ext cx="24453" cy="211689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3" name="Straight Arrow Connector 122">
              <a:extLst>
                <a:ext uri="{FF2B5EF4-FFF2-40B4-BE49-F238E27FC236}">
                  <a16:creationId xmlns:a16="http://schemas.microsoft.com/office/drawing/2014/main" id="{B4CD079E-154E-B1A6-05D5-2F1AB327D389}"/>
                </a:ext>
              </a:extLst>
            </p:cNvPr>
            <p:cNvCxnSpPr>
              <a:stCxn id="105" idx="6"/>
              <a:endCxn id="135" idx="1"/>
            </p:cNvCxnSpPr>
            <p:nvPr/>
          </p:nvCxnSpPr>
          <p:spPr>
            <a:xfrm flipV="1">
              <a:off x="8437017" y="1017196"/>
              <a:ext cx="799730" cy="304639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4" name="Straight Arrow Connector 123">
              <a:extLst>
                <a:ext uri="{FF2B5EF4-FFF2-40B4-BE49-F238E27FC236}">
                  <a16:creationId xmlns:a16="http://schemas.microsoft.com/office/drawing/2014/main" id="{4E0F00F9-0A4D-C07E-737A-109828F908D7}"/>
                </a:ext>
              </a:extLst>
            </p:cNvPr>
            <p:cNvCxnSpPr>
              <a:stCxn id="105" idx="6"/>
              <a:endCxn id="136" idx="1"/>
            </p:cNvCxnSpPr>
            <p:nvPr/>
          </p:nvCxnSpPr>
          <p:spPr>
            <a:xfrm flipV="1">
              <a:off x="8437017" y="1445187"/>
              <a:ext cx="799730" cy="261840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5" name="Straight Arrow Connector 124">
              <a:extLst>
                <a:ext uri="{FF2B5EF4-FFF2-40B4-BE49-F238E27FC236}">
                  <a16:creationId xmlns:a16="http://schemas.microsoft.com/office/drawing/2014/main" id="{3D7AD1BF-C1A2-97F8-A573-2921AB4F550A}"/>
                </a:ext>
              </a:extLst>
            </p:cNvPr>
            <p:cNvCxnSpPr>
              <a:stCxn id="105" idx="6"/>
              <a:endCxn id="110" idx="1"/>
            </p:cNvCxnSpPr>
            <p:nvPr/>
          </p:nvCxnSpPr>
          <p:spPr>
            <a:xfrm flipV="1">
              <a:off x="8437017" y="1977196"/>
              <a:ext cx="799730" cy="208639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26" name="Straight Arrow Connector 125">
              <a:extLst>
                <a:ext uri="{FF2B5EF4-FFF2-40B4-BE49-F238E27FC236}">
                  <a16:creationId xmlns:a16="http://schemas.microsoft.com/office/drawing/2014/main" id="{6EF68D8F-CD2E-E8DA-875B-CEFE9C5EAEFD}"/>
                </a:ext>
              </a:extLst>
            </p:cNvPr>
            <p:cNvCxnSpPr>
              <a:stCxn id="105" idx="6"/>
              <a:endCxn id="111" idx="1"/>
            </p:cNvCxnSpPr>
            <p:nvPr/>
          </p:nvCxnSpPr>
          <p:spPr>
            <a:xfrm flipV="1">
              <a:off x="8437017" y="2544463"/>
              <a:ext cx="799730" cy="1519125"/>
            </a:xfrm>
            <a:prstGeom prst="straightConnector1">
              <a:avLst/>
            </a:prstGeom>
            <a:noFill/>
            <a:ln w="9525" cap="flat" cmpd="sng" algn="ctr">
              <a:solidFill>
                <a:srgbClr val="4F81BD">
                  <a:shade val="95000"/>
                  <a:satMod val="105000"/>
                </a:srgbClr>
              </a:solidFill>
              <a:prstDash val="solid"/>
              <a:tailEnd type="triangle"/>
            </a:ln>
            <a:effectLst/>
          </p:spPr>
        </p:cxnSp>
        <p:sp>
          <p:nvSpPr>
            <p:cNvPr id="127" name="TextBox 126">
              <a:extLst>
                <a:ext uri="{FF2B5EF4-FFF2-40B4-BE49-F238E27FC236}">
                  <a16:creationId xmlns:a16="http://schemas.microsoft.com/office/drawing/2014/main" id="{C82B898F-8375-21B7-A35D-CBF18D720B86}"/>
                </a:ext>
              </a:extLst>
            </p:cNvPr>
            <p:cNvSpPr txBox="1"/>
            <p:nvPr/>
          </p:nvSpPr>
          <p:spPr>
            <a:xfrm>
              <a:off x="4189775" y="2556085"/>
              <a:ext cx="1303579"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44 University-wide Programs</a:t>
              </a:r>
            </a:p>
          </p:txBody>
        </p:sp>
        <p:sp>
          <p:nvSpPr>
            <p:cNvPr id="128" name="TextBox 127">
              <a:extLst>
                <a:ext uri="{FF2B5EF4-FFF2-40B4-BE49-F238E27FC236}">
                  <a16:creationId xmlns:a16="http://schemas.microsoft.com/office/drawing/2014/main" id="{D2554A34-1F71-C0CF-CD7E-156720D6EA29}"/>
                </a:ext>
              </a:extLst>
            </p:cNvPr>
            <p:cNvSpPr txBox="1"/>
            <p:nvPr/>
          </p:nvSpPr>
          <p:spPr>
            <a:xfrm>
              <a:off x="9236747" y="4072124"/>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Economic Development</a:t>
              </a:r>
            </a:p>
          </p:txBody>
        </p:sp>
        <p:cxnSp>
          <p:nvCxnSpPr>
            <p:cNvPr id="129" name="Straight Arrow Connector 128">
              <a:extLst>
                <a:ext uri="{FF2B5EF4-FFF2-40B4-BE49-F238E27FC236}">
                  <a16:creationId xmlns:a16="http://schemas.microsoft.com/office/drawing/2014/main" id="{7D533334-5958-0356-359A-63613DBA74EA}"/>
                </a:ext>
              </a:extLst>
            </p:cNvPr>
            <p:cNvCxnSpPr>
              <a:cxnSpLocks/>
              <a:stCxn id="114" idx="2"/>
              <a:endCxn id="127" idx="3"/>
            </p:cNvCxnSpPr>
            <p:nvPr/>
          </p:nvCxnSpPr>
          <p:spPr>
            <a:xfrm flipH="1" flipV="1">
              <a:off x="5493354" y="2675946"/>
              <a:ext cx="690475" cy="138764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30" name="Straight Arrow Connector 129">
              <a:extLst>
                <a:ext uri="{FF2B5EF4-FFF2-40B4-BE49-F238E27FC236}">
                  <a16:creationId xmlns:a16="http://schemas.microsoft.com/office/drawing/2014/main" id="{CC42AF38-2C83-2F7F-AF0F-359253C2704A}"/>
                </a:ext>
              </a:extLst>
            </p:cNvPr>
            <p:cNvCxnSpPr>
              <a:stCxn id="105" idx="6"/>
              <a:endCxn id="112" idx="1"/>
            </p:cNvCxnSpPr>
            <p:nvPr/>
          </p:nvCxnSpPr>
          <p:spPr>
            <a:xfrm flipV="1">
              <a:off x="8437017" y="3032555"/>
              <a:ext cx="799730" cy="1031033"/>
            </a:xfrm>
            <a:prstGeom prst="straightConnector1">
              <a:avLst/>
            </a:prstGeom>
            <a:noFill/>
            <a:ln w="9525" cap="flat" cmpd="sng" algn="ctr">
              <a:solidFill>
                <a:srgbClr val="4F81BD">
                  <a:shade val="95000"/>
                  <a:satMod val="105000"/>
                </a:srgbClr>
              </a:solidFill>
              <a:prstDash val="solid"/>
              <a:tailEnd type="triangle"/>
            </a:ln>
            <a:effectLst/>
          </p:spPr>
        </p:cxnSp>
        <p:sp>
          <p:nvSpPr>
            <p:cNvPr id="131" name="TextBox 130">
              <a:extLst>
                <a:ext uri="{FF2B5EF4-FFF2-40B4-BE49-F238E27FC236}">
                  <a16:creationId xmlns:a16="http://schemas.microsoft.com/office/drawing/2014/main" id="{80DF7184-1FA2-57C4-8655-809009E87F96}"/>
                </a:ext>
              </a:extLst>
            </p:cNvPr>
            <p:cNvSpPr txBox="1"/>
            <p:nvPr/>
          </p:nvSpPr>
          <p:spPr>
            <a:xfrm>
              <a:off x="4189775" y="2058740"/>
              <a:ext cx="1303579" cy="378508"/>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25 Campus Residence Hall Programs</a:t>
              </a:r>
            </a:p>
          </p:txBody>
        </p:sp>
        <p:cxnSp>
          <p:nvCxnSpPr>
            <p:cNvPr id="132" name="Straight Arrow Connector 131">
              <a:extLst>
                <a:ext uri="{FF2B5EF4-FFF2-40B4-BE49-F238E27FC236}">
                  <a16:creationId xmlns:a16="http://schemas.microsoft.com/office/drawing/2014/main" id="{D98C3267-708A-9650-C3FA-2E94501771C4}"/>
                </a:ext>
              </a:extLst>
            </p:cNvPr>
            <p:cNvCxnSpPr>
              <a:stCxn id="114" idx="2"/>
              <a:endCxn id="131" idx="3"/>
            </p:cNvCxnSpPr>
            <p:nvPr/>
          </p:nvCxnSpPr>
          <p:spPr>
            <a:xfrm flipH="1" flipV="1">
              <a:off x="5493354" y="2247995"/>
              <a:ext cx="690475" cy="1815593"/>
            </a:xfrm>
            <a:prstGeom prst="straightConnector1">
              <a:avLst/>
            </a:prstGeom>
            <a:noFill/>
            <a:ln w="9525" cap="flat" cmpd="sng" algn="ctr">
              <a:solidFill>
                <a:srgbClr val="4F81BD">
                  <a:shade val="95000"/>
                  <a:satMod val="105000"/>
                </a:srgbClr>
              </a:solidFill>
              <a:prstDash val="solid"/>
              <a:tailEnd type="triangle"/>
            </a:ln>
            <a:effectLst/>
          </p:spPr>
        </p:cxnSp>
        <p:sp>
          <p:nvSpPr>
            <p:cNvPr id="133" name="TextBox 132">
              <a:extLst>
                <a:ext uri="{FF2B5EF4-FFF2-40B4-BE49-F238E27FC236}">
                  <a16:creationId xmlns:a16="http://schemas.microsoft.com/office/drawing/2014/main" id="{885C6033-9236-88A3-778C-DC0D88BE5F10}"/>
                </a:ext>
              </a:extLst>
            </p:cNvPr>
            <p:cNvSpPr txBox="1"/>
            <p:nvPr/>
          </p:nvSpPr>
          <p:spPr>
            <a:xfrm>
              <a:off x="4187433" y="4987430"/>
              <a:ext cx="1303579" cy="769913"/>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Over 60 Institutional Entities:</a:t>
              </a:r>
            </a:p>
            <a:p>
              <a:pPr algn="ctr" defTabSz="685783">
                <a:defRPr/>
              </a:pPr>
              <a:r>
                <a:rPr lang="en-US" sz="788" b="1" kern="0" dirty="0">
                  <a:solidFill>
                    <a:prstClr val="black"/>
                  </a:solidFill>
                  <a:latin typeface="Arial" panose="020B0604020202020204" pitchFamily="34" charset="0"/>
                  <a:cs typeface="Arial" panose="020B0604020202020204" pitchFamily="34" charset="0"/>
                </a:rPr>
                <a:t>ASC’s, Foundations, Alumni Associations, College Councils, CCBOA, SUBOA, NYCAP, ACT, UFS, etc.</a:t>
              </a:r>
            </a:p>
          </p:txBody>
        </p:sp>
        <p:cxnSp>
          <p:nvCxnSpPr>
            <p:cNvPr id="134" name="Straight Arrow Connector 133">
              <a:extLst>
                <a:ext uri="{FF2B5EF4-FFF2-40B4-BE49-F238E27FC236}">
                  <a16:creationId xmlns:a16="http://schemas.microsoft.com/office/drawing/2014/main" id="{BFC6DAC0-BAEE-E008-9562-35D5FF66FA3C}"/>
                </a:ext>
              </a:extLst>
            </p:cNvPr>
            <p:cNvCxnSpPr>
              <a:stCxn id="114" idx="2"/>
              <a:endCxn id="133" idx="3"/>
            </p:cNvCxnSpPr>
            <p:nvPr/>
          </p:nvCxnSpPr>
          <p:spPr>
            <a:xfrm flipH="1">
              <a:off x="5491012" y="4063588"/>
              <a:ext cx="692817" cy="1308799"/>
            </a:xfrm>
            <a:prstGeom prst="straightConnector1">
              <a:avLst/>
            </a:prstGeom>
            <a:noFill/>
            <a:ln w="9525" cap="flat" cmpd="sng" algn="ctr">
              <a:solidFill>
                <a:srgbClr val="4F81BD">
                  <a:shade val="95000"/>
                  <a:satMod val="105000"/>
                </a:srgbClr>
              </a:solidFill>
              <a:prstDash val="solid"/>
              <a:tailEnd type="triangle"/>
            </a:ln>
            <a:effectLst/>
          </p:spPr>
        </p:cxnSp>
        <p:sp>
          <p:nvSpPr>
            <p:cNvPr id="135" name="TextBox 134">
              <a:extLst>
                <a:ext uri="{FF2B5EF4-FFF2-40B4-BE49-F238E27FC236}">
                  <a16:creationId xmlns:a16="http://schemas.microsoft.com/office/drawing/2014/main" id="{C75FA40B-BE2D-AE76-21DA-4C16BE2778E8}"/>
                </a:ext>
              </a:extLst>
            </p:cNvPr>
            <p:cNvSpPr txBox="1"/>
            <p:nvPr/>
          </p:nvSpPr>
          <p:spPr>
            <a:xfrm>
              <a:off x="9236747" y="897335"/>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Governor’s Office</a:t>
              </a:r>
            </a:p>
          </p:txBody>
        </p:sp>
        <p:sp>
          <p:nvSpPr>
            <p:cNvPr id="136" name="TextBox 135">
              <a:extLst>
                <a:ext uri="{FF2B5EF4-FFF2-40B4-BE49-F238E27FC236}">
                  <a16:creationId xmlns:a16="http://schemas.microsoft.com/office/drawing/2014/main" id="{4723A1EF-5AC0-A68F-A0C8-5400C29092A2}"/>
                </a:ext>
              </a:extLst>
            </p:cNvPr>
            <p:cNvSpPr txBox="1"/>
            <p:nvPr/>
          </p:nvSpPr>
          <p:spPr>
            <a:xfrm>
              <a:off x="9236747" y="1325326"/>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Legislature</a:t>
              </a:r>
            </a:p>
          </p:txBody>
        </p:sp>
        <p:cxnSp>
          <p:nvCxnSpPr>
            <p:cNvPr id="137" name="Straight Arrow Connector 136">
              <a:extLst>
                <a:ext uri="{FF2B5EF4-FFF2-40B4-BE49-F238E27FC236}">
                  <a16:creationId xmlns:a16="http://schemas.microsoft.com/office/drawing/2014/main" id="{7CF73E45-C11D-8781-4F0C-6803202C43F0}"/>
                </a:ext>
              </a:extLst>
            </p:cNvPr>
            <p:cNvCxnSpPr>
              <a:stCxn id="105" idx="6"/>
              <a:endCxn id="113" idx="1"/>
            </p:cNvCxnSpPr>
            <p:nvPr/>
          </p:nvCxnSpPr>
          <p:spPr>
            <a:xfrm flipV="1">
              <a:off x="8437017" y="3583494"/>
              <a:ext cx="799730" cy="480094"/>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38" name="Straight Arrow Connector 137">
              <a:extLst>
                <a:ext uri="{FF2B5EF4-FFF2-40B4-BE49-F238E27FC236}">
                  <a16:creationId xmlns:a16="http://schemas.microsoft.com/office/drawing/2014/main" id="{D4C0C584-7795-0554-E104-47E342E7F75E}"/>
                </a:ext>
              </a:extLst>
            </p:cNvPr>
            <p:cNvCxnSpPr>
              <a:stCxn id="105" idx="6"/>
              <a:endCxn id="128" idx="1"/>
            </p:cNvCxnSpPr>
            <p:nvPr/>
          </p:nvCxnSpPr>
          <p:spPr>
            <a:xfrm>
              <a:off x="8437017" y="4063588"/>
              <a:ext cx="799730" cy="128397"/>
            </a:xfrm>
            <a:prstGeom prst="straightConnector1">
              <a:avLst/>
            </a:prstGeom>
            <a:noFill/>
            <a:ln w="9525" cap="flat" cmpd="sng" algn="ctr">
              <a:solidFill>
                <a:srgbClr val="4F81BD">
                  <a:shade val="95000"/>
                  <a:satMod val="105000"/>
                </a:srgbClr>
              </a:solidFill>
              <a:prstDash val="solid"/>
              <a:tailEnd type="triangle"/>
            </a:ln>
            <a:effectLst/>
          </p:spPr>
        </p:cxnSp>
        <p:sp>
          <p:nvSpPr>
            <p:cNvPr id="139" name="TextBox 138">
              <a:extLst>
                <a:ext uri="{FF2B5EF4-FFF2-40B4-BE49-F238E27FC236}">
                  <a16:creationId xmlns:a16="http://schemas.microsoft.com/office/drawing/2014/main" id="{F094B1B7-EF42-5C23-856A-1939DE559542}"/>
                </a:ext>
              </a:extLst>
            </p:cNvPr>
            <p:cNvSpPr txBox="1"/>
            <p:nvPr/>
          </p:nvSpPr>
          <p:spPr>
            <a:xfrm>
              <a:off x="9236747" y="4624206"/>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DASNY</a:t>
              </a:r>
            </a:p>
          </p:txBody>
        </p:sp>
        <p:cxnSp>
          <p:nvCxnSpPr>
            <p:cNvPr id="140" name="Straight Arrow Connector 139">
              <a:extLst>
                <a:ext uri="{FF2B5EF4-FFF2-40B4-BE49-F238E27FC236}">
                  <a16:creationId xmlns:a16="http://schemas.microsoft.com/office/drawing/2014/main" id="{5F9E2A0C-EBC8-732A-512B-EDB0B56C1F97}"/>
                </a:ext>
              </a:extLst>
            </p:cNvPr>
            <p:cNvCxnSpPr>
              <a:stCxn id="105" idx="6"/>
              <a:endCxn id="139" idx="1"/>
            </p:cNvCxnSpPr>
            <p:nvPr/>
          </p:nvCxnSpPr>
          <p:spPr>
            <a:xfrm>
              <a:off x="8437017" y="4063588"/>
              <a:ext cx="799730" cy="68048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41" name="Straight Connector 140">
              <a:extLst>
                <a:ext uri="{FF2B5EF4-FFF2-40B4-BE49-F238E27FC236}">
                  <a16:creationId xmlns:a16="http://schemas.microsoft.com/office/drawing/2014/main" id="{720BA43E-E9AD-6D7D-9E7A-2BFE315B802F}"/>
                </a:ext>
              </a:extLst>
            </p:cNvPr>
            <p:cNvCxnSpPr>
              <a:endCxn id="135" idx="1"/>
            </p:cNvCxnSpPr>
            <p:nvPr/>
          </p:nvCxnSpPr>
          <p:spPr>
            <a:xfrm>
              <a:off x="8433843" y="1013156"/>
              <a:ext cx="802904" cy="4040"/>
            </a:xfrm>
            <a:prstGeom prst="line">
              <a:avLst/>
            </a:prstGeom>
            <a:noFill/>
            <a:ln w="19050" cap="flat" cmpd="sng" algn="ctr">
              <a:solidFill>
                <a:srgbClr val="4F81BD">
                  <a:shade val="95000"/>
                  <a:satMod val="105000"/>
                </a:srgbClr>
              </a:solidFill>
              <a:prstDash val="sysDash"/>
              <a:tailEnd type="none"/>
            </a:ln>
            <a:effectLst/>
          </p:spPr>
        </p:cxnSp>
        <p:sp>
          <p:nvSpPr>
            <p:cNvPr id="142" name="TextBox 141">
              <a:extLst>
                <a:ext uri="{FF2B5EF4-FFF2-40B4-BE49-F238E27FC236}">
                  <a16:creationId xmlns:a16="http://schemas.microsoft.com/office/drawing/2014/main" id="{F071433D-2062-5521-5709-7E8736DD0403}"/>
                </a:ext>
              </a:extLst>
            </p:cNvPr>
            <p:cNvSpPr txBox="1"/>
            <p:nvPr/>
          </p:nvSpPr>
          <p:spPr>
            <a:xfrm>
              <a:off x="9236747" y="5063236"/>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OGS</a:t>
              </a:r>
            </a:p>
          </p:txBody>
        </p:sp>
        <p:cxnSp>
          <p:nvCxnSpPr>
            <p:cNvPr id="143" name="Straight Arrow Connector 142">
              <a:extLst>
                <a:ext uri="{FF2B5EF4-FFF2-40B4-BE49-F238E27FC236}">
                  <a16:creationId xmlns:a16="http://schemas.microsoft.com/office/drawing/2014/main" id="{29F8D969-A118-FEB0-DC05-59AC44BDACAA}"/>
                </a:ext>
              </a:extLst>
            </p:cNvPr>
            <p:cNvCxnSpPr>
              <a:stCxn id="105" idx="6"/>
              <a:endCxn id="142" idx="1"/>
            </p:cNvCxnSpPr>
            <p:nvPr/>
          </p:nvCxnSpPr>
          <p:spPr>
            <a:xfrm>
              <a:off x="8437017" y="4063588"/>
              <a:ext cx="799730" cy="1119509"/>
            </a:xfrm>
            <a:prstGeom prst="straightConnector1">
              <a:avLst/>
            </a:prstGeom>
            <a:noFill/>
            <a:ln w="9525" cap="flat" cmpd="sng" algn="ctr">
              <a:solidFill>
                <a:srgbClr val="4F81BD">
                  <a:shade val="95000"/>
                  <a:satMod val="105000"/>
                </a:srgbClr>
              </a:solidFill>
              <a:prstDash val="solid"/>
              <a:tailEnd type="triangle"/>
            </a:ln>
            <a:effectLst/>
          </p:spPr>
        </p:cxnSp>
        <p:sp>
          <p:nvSpPr>
            <p:cNvPr id="144" name="TextBox 143">
              <a:extLst>
                <a:ext uri="{FF2B5EF4-FFF2-40B4-BE49-F238E27FC236}">
                  <a16:creationId xmlns:a16="http://schemas.microsoft.com/office/drawing/2014/main" id="{2E9C3BE7-29A3-D639-12BA-3DC1D7CC8945}"/>
                </a:ext>
              </a:extLst>
            </p:cNvPr>
            <p:cNvSpPr txBox="1"/>
            <p:nvPr/>
          </p:nvSpPr>
          <p:spPr>
            <a:xfrm>
              <a:off x="9236747" y="5511047"/>
              <a:ext cx="1194948" cy="239722"/>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Attorney General</a:t>
              </a:r>
            </a:p>
          </p:txBody>
        </p:sp>
        <p:cxnSp>
          <p:nvCxnSpPr>
            <p:cNvPr id="145" name="Straight Arrow Connector 144">
              <a:extLst>
                <a:ext uri="{FF2B5EF4-FFF2-40B4-BE49-F238E27FC236}">
                  <a16:creationId xmlns:a16="http://schemas.microsoft.com/office/drawing/2014/main" id="{B645FA8C-F9CF-8ED7-3EED-0A6EA420E648}"/>
                </a:ext>
              </a:extLst>
            </p:cNvPr>
            <p:cNvCxnSpPr>
              <a:stCxn id="105" idx="6"/>
              <a:endCxn id="144" idx="1"/>
            </p:cNvCxnSpPr>
            <p:nvPr/>
          </p:nvCxnSpPr>
          <p:spPr>
            <a:xfrm>
              <a:off x="8437017" y="4063588"/>
              <a:ext cx="799730" cy="1567320"/>
            </a:xfrm>
            <a:prstGeom prst="straightConnector1">
              <a:avLst/>
            </a:prstGeom>
            <a:noFill/>
            <a:ln w="9525" cap="flat" cmpd="sng" algn="ctr">
              <a:solidFill>
                <a:srgbClr val="4F81BD">
                  <a:shade val="95000"/>
                  <a:satMod val="105000"/>
                </a:srgbClr>
              </a:solidFill>
              <a:prstDash val="solid"/>
              <a:tailEnd type="triangle"/>
            </a:ln>
            <a:effectLst/>
          </p:spPr>
        </p:cxnSp>
        <p:sp>
          <p:nvSpPr>
            <p:cNvPr id="146" name="TextBox 145">
              <a:extLst>
                <a:ext uri="{FF2B5EF4-FFF2-40B4-BE49-F238E27FC236}">
                  <a16:creationId xmlns:a16="http://schemas.microsoft.com/office/drawing/2014/main" id="{36C8C88B-DBE9-50C2-205E-C26EBA809887}"/>
                </a:ext>
              </a:extLst>
            </p:cNvPr>
            <p:cNvSpPr txBox="1"/>
            <p:nvPr/>
          </p:nvSpPr>
          <p:spPr>
            <a:xfrm>
              <a:off x="4193312" y="4488760"/>
              <a:ext cx="1303579" cy="378508"/>
            </a:xfrm>
            <a:prstGeom prst="rect">
              <a:avLst/>
            </a:prstGeom>
            <a:noFill/>
            <a:ln w="76200">
              <a:solidFill>
                <a:srgbClr val="F79646">
                  <a:lumMod val="7500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State University </a:t>
              </a:r>
              <a:br>
                <a:rPr lang="en-US" sz="825" b="1" kern="0" dirty="0">
                  <a:solidFill>
                    <a:prstClr val="black"/>
                  </a:solidFill>
                  <a:latin typeface="Arial" panose="020B0604020202020204" pitchFamily="34" charset="0"/>
                  <a:cs typeface="Arial" panose="020B0604020202020204" pitchFamily="34" charset="0"/>
                </a:rPr>
              </a:br>
              <a:r>
                <a:rPr lang="en-US" sz="825" b="1" kern="0" dirty="0">
                  <a:solidFill>
                    <a:prstClr val="black"/>
                  </a:solidFill>
                  <a:latin typeface="Arial" panose="020B0604020202020204" pitchFamily="34" charset="0"/>
                  <a:cs typeface="Arial" panose="020B0604020202020204" pitchFamily="34" charset="0"/>
                </a:rPr>
                <a:t>Construction Fund</a:t>
              </a:r>
            </a:p>
          </p:txBody>
        </p:sp>
        <p:sp>
          <p:nvSpPr>
            <p:cNvPr id="147" name="TextBox 146">
              <a:extLst>
                <a:ext uri="{FF2B5EF4-FFF2-40B4-BE49-F238E27FC236}">
                  <a16:creationId xmlns:a16="http://schemas.microsoft.com/office/drawing/2014/main" id="{E69D855C-CEE8-A091-73CB-473AF0B95BFF}"/>
                </a:ext>
              </a:extLst>
            </p:cNvPr>
            <p:cNvSpPr txBox="1"/>
            <p:nvPr/>
          </p:nvSpPr>
          <p:spPr>
            <a:xfrm>
              <a:off x="4189775" y="3921862"/>
              <a:ext cx="1303579" cy="378508"/>
            </a:xfrm>
            <a:prstGeom prst="rect">
              <a:avLst/>
            </a:prstGeom>
            <a:noFill/>
            <a:ln>
              <a:solidFill>
                <a:srgbClr val="4F81BD">
                  <a:hueOff val="0"/>
                  <a:satOff val="0"/>
                  <a:lumOff val="0"/>
                </a:srgbClr>
              </a:solidFill>
            </a:ln>
          </p:spPr>
          <p:txBody>
            <a:bodyPr wrap="square" rtlCol="0" anchor="ctr">
              <a:spAutoFit/>
            </a:bodyPr>
            <a:lstStyle/>
            <a:p>
              <a:pPr algn="ctr" defTabSz="685783">
                <a:defRPr/>
              </a:pPr>
              <a:r>
                <a:rPr lang="en-US" sz="825" b="1" kern="0" dirty="0">
                  <a:solidFill>
                    <a:prstClr val="black"/>
                  </a:solidFill>
                  <a:latin typeface="Arial" panose="020B0604020202020204" pitchFamily="34" charset="0"/>
                  <a:cs typeface="Arial" panose="020B0604020202020204" pitchFamily="34" charset="0"/>
                </a:rPr>
                <a:t>The Research Foundation </a:t>
              </a:r>
              <a:br>
                <a:rPr lang="en-US" sz="825" b="1" kern="0" dirty="0">
                  <a:solidFill>
                    <a:prstClr val="black"/>
                  </a:solidFill>
                  <a:latin typeface="Arial" panose="020B0604020202020204" pitchFamily="34" charset="0"/>
                  <a:cs typeface="Arial" panose="020B0604020202020204" pitchFamily="34" charset="0"/>
                </a:rPr>
              </a:br>
              <a:r>
                <a:rPr lang="en-US" sz="825" b="1" kern="0" dirty="0">
                  <a:solidFill>
                    <a:prstClr val="black"/>
                  </a:solidFill>
                  <a:latin typeface="Arial" panose="020B0604020202020204" pitchFamily="34" charset="0"/>
                  <a:cs typeface="Arial" panose="020B0604020202020204" pitchFamily="34" charset="0"/>
                </a:rPr>
                <a:t>for SUNY</a:t>
              </a:r>
            </a:p>
          </p:txBody>
        </p:sp>
        <p:cxnSp>
          <p:nvCxnSpPr>
            <p:cNvPr id="148" name="Straight Arrow Connector 147">
              <a:extLst>
                <a:ext uri="{FF2B5EF4-FFF2-40B4-BE49-F238E27FC236}">
                  <a16:creationId xmlns:a16="http://schemas.microsoft.com/office/drawing/2014/main" id="{BA7FF21A-3A24-1EAA-9A90-C7D073ADC459}"/>
                </a:ext>
              </a:extLst>
            </p:cNvPr>
            <p:cNvCxnSpPr>
              <a:cxnSpLocks/>
              <a:stCxn id="114" idx="2"/>
              <a:endCxn id="146" idx="3"/>
            </p:cNvCxnSpPr>
            <p:nvPr/>
          </p:nvCxnSpPr>
          <p:spPr>
            <a:xfrm flipH="1">
              <a:off x="5496891" y="4063588"/>
              <a:ext cx="686938" cy="614427"/>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49" name="Straight Arrow Connector 148">
              <a:extLst>
                <a:ext uri="{FF2B5EF4-FFF2-40B4-BE49-F238E27FC236}">
                  <a16:creationId xmlns:a16="http://schemas.microsoft.com/office/drawing/2014/main" id="{531CAD75-E229-4B6C-EC2A-2E1846AE50A7}"/>
                </a:ext>
              </a:extLst>
            </p:cNvPr>
            <p:cNvCxnSpPr>
              <a:cxnSpLocks/>
              <a:stCxn id="114" idx="2"/>
              <a:endCxn id="147" idx="3"/>
            </p:cNvCxnSpPr>
            <p:nvPr/>
          </p:nvCxnSpPr>
          <p:spPr>
            <a:xfrm flipH="1">
              <a:off x="5493354" y="4063588"/>
              <a:ext cx="690475" cy="47529"/>
            </a:xfrm>
            <a:prstGeom prst="straightConnector1">
              <a:avLst/>
            </a:prstGeom>
            <a:noFill/>
            <a:ln w="9525" cap="flat" cmpd="sng" algn="ctr">
              <a:solidFill>
                <a:srgbClr val="4F81BD">
                  <a:shade val="95000"/>
                  <a:satMod val="105000"/>
                </a:srgbClr>
              </a:solidFill>
              <a:prstDash val="solid"/>
              <a:tailEnd type="triangle"/>
            </a:ln>
            <a:effectLst/>
          </p:spPr>
        </p:cxnSp>
      </p:grpSp>
    </p:spTree>
    <p:extLst>
      <p:ext uri="{BB962C8B-B14F-4D97-AF65-F5344CB8AC3E}">
        <p14:creationId xmlns:p14="http://schemas.microsoft.com/office/powerpoint/2010/main" val="222664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13</a:t>
            </a:fld>
            <a:endParaRPr lang="en-US"/>
          </a:p>
        </p:txBody>
      </p:sp>
      <p:sp>
        <p:nvSpPr>
          <p:cNvPr id="10" name="TextBox 9"/>
          <p:cNvSpPr txBox="1"/>
          <p:nvPr/>
        </p:nvSpPr>
        <p:spPr>
          <a:xfrm>
            <a:off x="-268959" y="1026480"/>
            <a:ext cx="7969170" cy="461665"/>
          </a:xfrm>
          <a:prstGeom prst="rect">
            <a:avLst/>
          </a:prstGeom>
          <a:noFill/>
        </p:spPr>
        <p:txBody>
          <a:bodyPr wrap="square" rtlCol="0">
            <a:spAutoFit/>
          </a:bodyPr>
          <a:lstStyle/>
          <a:p>
            <a:pPr marL="457200" lvl="0" indent="-457200">
              <a:spcAft>
                <a:spcPts val="600"/>
              </a:spcAft>
            </a:pPr>
            <a:endParaRPr lang="en-US" sz="2400" dirty="0">
              <a:latin typeface="Times New Roman" pitchFamily="18" charset="0"/>
              <a:cs typeface="Times New Roman" pitchFamily="18" charset="0"/>
            </a:endParaRPr>
          </a:p>
        </p:txBody>
      </p:sp>
      <p:sp>
        <p:nvSpPr>
          <p:cNvPr id="11" name="TextBox 10"/>
          <p:cNvSpPr txBox="1"/>
          <p:nvPr/>
        </p:nvSpPr>
        <p:spPr>
          <a:xfrm>
            <a:off x="183947" y="5781136"/>
            <a:ext cx="4673236" cy="692497"/>
          </a:xfrm>
          <a:prstGeom prst="rect">
            <a:avLst/>
          </a:prstGeom>
          <a:noFill/>
        </p:spPr>
        <p:txBody>
          <a:bodyPr wrap="square" rtlCol="0">
            <a:spAutoFit/>
          </a:bodyPr>
          <a:lstStyle/>
          <a:p>
            <a:pPr algn="ctr"/>
            <a:r>
              <a:rPr lang="en-US" b="1" dirty="0">
                <a:solidFill>
                  <a:srgbClr val="1552A6"/>
                </a:solidFill>
                <a:latin typeface="AauxPro OT"/>
              </a:rPr>
              <a:t>Total All Funds Disbursements</a:t>
            </a:r>
            <a:br>
              <a:rPr lang="en-US" sz="2000" b="1" dirty="0">
                <a:solidFill>
                  <a:srgbClr val="1552A6"/>
                </a:solidFill>
                <a:latin typeface="AauxPro OT"/>
              </a:rPr>
            </a:br>
            <a:r>
              <a:rPr lang="en-US" sz="1050" b="1" dirty="0">
                <a:solidFill>
                  <a:srgbClr val="1552A6"/>
                </a:solidFill>
                <a:latin typeface="AauxPro OT"/>
              </a:rPr>
              <a:t>Five Year - Y15/16 – FY19/20  </a:t>
            </a:r>
          </a:p>
          <a:p>
            <a:pPr algn="ctr"/>
            <a:r>
              <a:rPr lang="en-US" sz="1050" b="1" dirty="0">
                <a:solidFill>
                  <a:srgbClr val="1552A6"/>
                </a:solidFill>
                <a:latin typeface="AauxPro OT"/>
              </a:rPr>
              <a:t> Including Bonded Funds, Campus Funds (384), and Other Agency </a:t>
            </a:r>
            <a:r>
              <a:rPr lang="en-US" sz="1050" b="1" dirty="0" err="1">
                <a:solidFill>
                  <a:srgbClr val="1552A6"/>
                </a:solidFill>
                <a:latin typeface="AauxPro OT"/>
              </a:rPr>
              <a:t>Suballocations</a:t>
            </a:r>
            <a:endParaRPr lang="en-US" sz="1050" b="1" dirty="0">
              <a:solidFill>
                <a:srgbClr val="1552A6"/>
              </a:solidFill>
              <a:latin typeface="AauxPro OT"/>
            </a:endParaRPr>
          </a:p>
        </p:txBody>
      </p:sp>
      <p:graphicFrame>
        <p:nvGraphicFramePr>
          <p:cNvPr id="8" name="Chart 7"/>
          <p:cNvGraphicFramePr>
            <a:graphicFrameLocks/>
          </p:cNvGraphicFramePr>
          <p:nvPr>
            <p:extLst>
              <p:ext uri="{D42A27DB-BD31-4B8C-83A1-F6EECF244321}">
                <p14:modId xmlns:p14="http://schemas.microsoft.com/office/powerpoint/2010/main" val="4257126103"/>
              </p:ext>
            </p:extLst>
          </p:nvPr>
        </p:nvGraphicFramePr>
        <p:xfrm>
          <a:off x="-2494342" y="1419757"/>
          <a:ext cx="9439241" cy="423740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C954EC74-021B-4A15-ABC6-7893F466A231}"/>
              </a:ext>
            </a:extLst>
          </p:cNvPr>
          <p:cNvSpPr txBox="1">
            <a:spLocks/>
          </p:cNvSpPr>
          <p:nvPr/>
        </p:nvSpPr>
        <p:spPr>
          <a:xfrm>
            <a:off x="4670385" y="1695674"/>
            <a:ext cx="4473615" cy="4237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latin typeface="+mj-lt"/>
                <a:cs typeface="Times New Roman" panose="02020603050405020304" pitchFamily="18" charset="0"/>
              </a:rPr>
              <a:t>There are two primary means of capital project management:</a:t>
            </a:r>
          </a:p>
          <a:p>
            <a:pPr marL="0" indent="0">
              <a:buFont typeface="Arial" pitchFamily="34" charset="0"/>
              <a:buNone/>
            </a:pPr>
            <a:endParaRPr lang="en-US" sz="1800" b="1" dirty="0">
              <a:solidFill>
                <a:schemeClr val="tx2"/>
              </a:solidFill>
              <a:latin typeface="+mj-lt"/>
              <a:cs typeface="Times New Roman" panose="02020603050405020304" pitchFamily="18" charset="0"/>
            </a:endParaRPr>
          </a:p>
          <a:p>
            <a:pPr marL="0" indent="0">
              <a:buFont typeface="Arial" pitchFamily="34" charset="0"/>
              <a:buNone/>
            </a:pPr>
            <a:r>
              <a:rPr lang="en-US" sz="1800" b="1" dirty="0">
                <a:solidFill>
                  <a:schemeClr val="tx2"/>
                </a:solidFill>
                <a:latin typeface="+mj-lt"/>
                <a:cs typeface="Times New Roman" panose="02020603050405020304" pitchFamily="18" charset="0"/>
              </a:rPr>
              <a:t>Fund Managed </a:t>
            </a:r>
          </a:p>
          <a:p>
            <a:r>
              <a:rPr lang="en-US" sz="1800" dirty="0">
                <a:latin typeface="+mj-lt"/>
                <a:cs typeface="Times New Roman" panose="02020603050405020304" pitchFamily="18" charset="0"/>
              </a:rPr>
              <a:t>Construction Fund acts as agent</a:t>
            </a:r>
          </a:p>
          <a:p>
            <a:r>
              <a:rPr lang="en-US" sz="1800" dirty="0">
                <a:latin typeface="+mj-lt"/>
                <a:cs typeface="Times New Roman" panose="02020603050405020304" pitchFamily="18" charset="0"/>
              </a:rPr>
              <a:t>Contracts let through the Fund</a:t>
            </a:r>
          </a:p>
          <a:p>
            <a:r>
              <a:rPr lang="en-US" sz="1800" dirty="0">
                <a:latin typeface="+mj-lt"/>
                <a:cs typeface="Times New Roman" panose="02020603050405020304" pitchFamily="18" charset="0"/>
              </a:rPr>
              <a:t>Design &amp; Construction administration by the Fund</a:t>
            </a:r>
            <a:br>
              <a:rPr lang="en-US" sz="1800" dirty="0">
                <a:latin typeface="+mj-lt"/>
                <a:cs typeface="Times New Roman" panose="02020603050405020304" pitchFamily="18" charset="0"/>
              </a:rPr>
            </a:br>
            <a:endParaRPr lang="en-US" sz="1800" dirty="0">
              <a:latin typeface="+mj-lt"/>
              <a:cs typeface="Times New Roman" panose="02020603050405020304" pitchFamily="18" charset="0"/>
            </a:endParaRPr>
          </a:p>
          <a:p>
            <a:pPr marL="0" indent="0">
              <a:buFont typeface="Arial" pitchFamily="34" charset="0"/>
              <a:buNone/>
            </a:pPr>
            <a:r>
              <a:rPr lang="en-US" sz="1800" b="1" dirty="0">
                <a:solidFill>
                  <a:schemeClr val="tx2"/>
                </a:solidFill>
                <a:latin typeface="+mj-lt"/>
                <a:cs typeface="Times New Roman" panose="02020603050405020304" pitchFamily="18" charset="0"/>
              </a:rPr>
              <a:t>Campus Let (e.g., Campus Administered)</a:t>
            </a:r>
          </a:p>
          <a:p>
            <a:r>
              <a:rPr lang="en-US" sz="1800" dirty="0">
                <a:latin typeface="+mj-lt"/>
                <a:cs typeface="Times New Roman" panose="02020603050405020304" pitchFamily="18" charset="0"/>
              </a:rPr>
              <a:t>Local contracts let by the campus</a:t>
            </a:r>
          </a:p>
          <a:p>
            <a:r>
              <a:rPr lang="en-US" sz="1800" dirty="0">
                <a:latin typeface="+mj-lt"/>
                <a:cs typeface="Times New Roman" panose="02020603050405020304" pitchFamily="18" charset="0"/>
              </a:rPr>
              <a:t>Design and construction administration by campus staff</a:t>
            </a:r>
          </a:p>
        </p:txBody>
      </p:sp>
      <p:sp>
        <p:nvSpPr>
          <p:cNvPr id="13" name="TextBox 12">
            <a:extLst>
              <a:ext uri="{FF2B5EF4-FFF2-40B4-BE49-F238E27FC236}">
                <a16:creationId xmlns:a16="http://schemas.microsoft.com/office/drawing/2014/main" id="{FEDD3834-C84B-450D-BCA5-8F9EB3594FC5}"/>
              </a:ext>
            </a:extLst>
          </p:cNvPr>
          <p:cNvSpPr txBox="1"/>
          <p:nvPr/>
        </p:nvSpPr>
        <p:spPr>
          <a:xfrm>
            <a:off x="717630" y="734093"/>
            <a:ext cx="7969170" cy="584775"/>
          </a:xfrm>
          <a:prstGeom prst="rect">
            <a:avLst/>
          </a:prstGeom>
          <a:noFill/>
        </p:spPr>
        <p:txBody>
          <a:bodyPr wrap="square" rtlCol="0">
            <a:spAutoFit/>
          </a:bodyPr>
          <a:lstStyle/>
          <a:p>
            <a:pPr algn="ctr"/>
            <a:r>
              <a:rPr lang="en-US" sz="3200" b="1" dirty="0">
                <a:solidFill>
                  <a:srgbClr val="1552A6"/>
                </a:solidFill>
                <a:latin typeface="AauxPro OT"/>
              </a:rPr>
              <a:t>Capital Project Management</a:t>
            </a:r>
          </a:p>
        </p:txBody>
      </p:sp>
      <p:graphicFrame>
        <p:nvGraphicFramePr>
          <p:cNvPr id="14" name="Chart 13">
            <a:extLst>
              <a:ext uri="{FF2B5EF4-FFF2-40B4-BE49-F238E27FC236}">
                <a16:creationId xmlns:a16="http://schemas.microsoft.com/office/drawing/2014/main" id="{A78B3620-C99F-4E97-8B57-80032A44D5C3}"/>
              </a:ext>
            </a:extLst>
          </p:cNvPr>
          <p:cNvGraphicFramePr>
            <a:graphicFrameLocks noGrp="1"/>
          </p:cNvGraphicFramePr>
          <p:nvPr>
            <p:extLst>
              <p:ext uri="{D42A27DB-BD31-4B8C-83A1-F6EECF244321}">
                <p14:modId xmlns:p14="http://schemas.microsoft.com/office/powerpoint/2010/main" val="3654719650"/>
              </p:ext>
            </p:extLst>
          </p:nvPr>
        </p:nvGraphicFramePr>
        <p:xfrm>
          <a:off x="91347" y="1345763"/>
          <a:ext cx="4858435" cy="436734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a:extLst>
              <a:ext uri="{FF2B5EF4-FFF2-40B4-BE49-F238E27FC236}">
                <a16:creationId xmlns:a16="http://schemas.microsoft.com/office/drawing/2014/main" id="{DDC349BA-CED0-406C-92B4-15401BF8CA29}"/>
              </a:ext>
            </a:extLst>
          </p:cNvPr>
          <p:cNvSpPr txBox="1"/>
          <p:nvPr/>
        </p:nvSpPr>
        <p:spPr>
          <a:xfrm>
            <a:off x="776956" y="3529433"/>
            <a:ext cx="1143000" cy="4616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bg1"/>
                </a:solidFill>
              </a:rPr>
              <a:t>Fund Managed</a:t>
            </a:r>
          </a:p>
        </p:txBody>
      </p:sp>
    </p:spTree>
    <p:extLst>
      <p:ext uri="{BB962C8B-B14F-4D97-AF65-F5344CB8AC3E}">
        <p14:creationId xmlns:p14="http://schemas.microsoft.com/office/powerpoint/2010/main" val="401770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14</a:t>
            </a:fld>
            <a:endParaRPr lang="en-US"/>
          </a:p>
        </p:txBody>
      </p:sp>
      <p:sp>
        <p:nvSpPr>
          <p:cNvPr id="10" name="TextBox 9"/>
          <p:cNvSpPr txBox="1"/>
          <p:nvPr/>
        </p:nvSpPr>
        <p:spPr>
          <a:xfrm>
            <a:off x="717630" y="1650872"/>
            <a:ext cx="7969170" cy="4539704"/>
          </a:xfrm>
          <a:prstGeom prst="rect">
            <a:avLst/>
          </a:prstGeom>
          <a:noFill/>
        </p:spPr>
        <p:txBody>
          <a:bodyPr wrap="square" rtlCol="0">
            <a:spAutoFit/>
          </a:bodyPr>
          <a:lstStyle/>
          <a:p>
            <a:pPr marL="457200" lvl="0" indent="-457200">
              <a:spcAft>
                <a:spcPts val="600"/>
              </a:spcAft>
            </a:pPr>
            <a:r>
              <a:rPr lang="en-US" sz="2400" b="1" dirty="0">
                <a:latin typeface="+mj-lt"/>
                <a:cs typeface="Times New Roman" pitchFamily="18" charset="0"/>
              </a:rPr>
              <a:t>Campus Let Projects</a:t>
            </a:r>
          </a:p>
          <a:p>
            <a:pPr marL="457200" lvl="0" indent="-457200">
              <a:spcAft>
                <a:spcPts val="600"/>
              </a:spcAft>
              <a:buFont typeface="Arial" pitchFamily="34" charset="0"/>
              <a:buChar char="•"/>
            </a:pPr>
            <a:r>
              <a:rPr lang="en-US" sz="2400" dirty="0">
                <a:latin typeface="+mj-lt"/>
                <a:cs typeface="Times New Roman" pitchFamily="18" charset="0"/>
              </a:rPr>
              <a:t>Campus managed construction projects funded by capital appropriations through the Fund </a:t>
            </a:r>
          </a:p>
          <a:p>
            <a:pPr marL="457200" lvl="0" indent="-457200">
              <a:spcAft>
                <a:spcPts val="600"/>
              </a:spcAft>
              <a:buFont typeface="Arial" pitchFamily="34" charset="0"/>
              <a:buChar char="•"/>
            </a:pPr>
            <a:r>
              <a:rPr lang="en-US" sz="2400" dirty="0">
                <a:latin typeface="+mj-lt"/>
                <a:cs typeface="Times New Roman" pitchFamily="18" charset="0"/>
              </a:rPr>
              <a:t>Campus Administered Procedures apply </a:t>
            </a:r>
          </a:p>
          <a:p>
            <a:pPr marL="457200" lvl="0" indent="-457200">
              <a:spcAft>
                <a:spcPts val="600"/>
              </a:spcAft>
            </a:pPr>
            <a:endParaRPr lang="en-US" sz="2400" dirty="0">
              <a:latin typeface="+mj-lt"/>
              <a:cs typeface="Times New Roman" pitchFamily="18" charset="0"/>
            </a:endParaRPr>
          </a:p>
          <a:p>
            <a:pPr marL="457200" lvl="0" indent="-457200">
              <a:spcAft>
                <a:spcPts val="600"/>
              </a:spcAft>
            </a:pPr>
            <a:r>
              <a:rPr lang="en-US" sz="2400" b="1" dirty="0">
                <a:latin typeface="+mj-lt"/>
                <a:cs typeface="Times New Roman" pitchFamily="18" charset="0"/>
              </a:rPr>
              <a:t>Campus Funded Projects</a:t>
            </a:r>
          </a:p>
          <a:p>
            <a:pPr marL="457200" indent="-457200">
              <a:spcAft>
                <a:spcPts val="600"/>
              </a:spcAft>
              <a:buFont typeface="Arial" pitchFamily="34" charset="0"/>
              <a:buChar char="•"/>
            </a:pPr>
            <a:r>
              <a:rPr lang="en-US" sz="2400" dirty="0">
                <a:latin typeface="+mj-lt"/>
                <a:cs typeface="Times New Roman" pitchFamily="18" charset="0"/>
              </a:rPr>
              <a:t>Campus managed construction projects funded by SUNY appropriations or other funds such including those from the Foundation, Research Foundation, Auxiliary Service Corporation, Alumni Association, Income Fund Reimbursable (IFR) accounts or Grants.</a:t>
            </a:r>
          </a:p>
        </p:txBody>
      </p:sp>
      <p:sp>
        <p:nvSpPr>
          <p:cNvPr id="11" name="TextBox 10"/>
          <p:cNvSpPr txBox="1"/>
          <p:nvPr/>
        </p:nvSpPr>
        <p:spPr>
          <a:xfrm>
            <a:off x="717630" y="734093"/>
            <a:ext cx="7969170" cy="584775"/>
          </a:xfrm>
          <a:prstGeom prst="rect">
            <a:avLst/>
          </a:prstGeom>
          <a:noFill/>
        </p:spPr>
        <p:txBody>
          <a:bodyPr wrap="square" rtlCol="0">
            <a:spAutoFit/>
          </a:bodyPr>
          <a:lstStyle/>
          <a:p>
            <a:pPr algn="ctr"/>
            <a:r>
              <a:rPr lang="en-US" sz="3200" b="1" dirty="0">
                <a:solidFill>
                  <a:srgbClr val="1552A6"/>
                </a:solidFill>
                <a:latin typeface="AauxPro OT"/>
              </a:rPr>
              <a:t>Campus Administered Projects </a:t>
            </a:r>
          </a:p>
        </p:txBody>
      </p:sp>
    </p:spTree>
    <p:extLst>
      <p:ext uri="{BB962C8B-B14F-4D97-AF65-F5344CB8AC3E}">
        <p14:creationId xmlns:p14="http://schemas.microsoft.com/office/powerpoint/2010/main" val="329460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15</a:t>
            </a:fld>
            <a:endParaRPr lang="en-US"/>
          </a:p>
        </p:txBody>
      </p:sp>
      <p:grpSp>
        <p:nvGrpSpPr>
          <p:cNvPr id="29" name="Group 28"/>
          <p:cNvGrpSpPr/>
          <p:nvPr/>
        </p:nvGrpSpPr>
        <p:grpSpPr>
          <a:xfrm>
            <a:off x="213455" y="1912105"/>
            <a:ext cx="4500747" cy="4684766"/>
            <a:chOff x="1897617" y="1948408"/>
            <a:chExt cx="3262235" cy="3221659"/>
          </a:xfrm>
        </p:grpSpPr>
        <p:sp>
          <p:nvSpPr>
            <p:cNvPr id="30" name="Oval 29"/>
            <p:cNvSpPr/>
            <p:nvPr/>
          </p:nvSpPr>
          <p:spPr>
            <a:xfrm>
              <a:off x="1897617" y="1948408"/>
              <a:ext cx="3262235" cy="3221659"/>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1" name="Oval 30"/>
            <p:cNvSpPr/>
            <p:nvPr/>
          </p:nvSpPr>
          <p:spPr>
            <a:xfrm>
              <a:off x="2160187" y="2205146"/>
              <a:ext cx="2737095" cy="2708182"/>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32" name="Straight Connector 31"/>
            <p:cNvCxnSpPr>
              <a:stCxn id="30" idx="0"/>
              <a:endCxn id="30" idx="4"/>
            </p:cNvCxnSpPr>
            <p:nvPr/>
          </p:nvCxnSpPr>
          <p:spPr>
            <a:xfrm>
              <a:off x="3528734" y="1948408"/>
              <a:ext cx="0" cy="32216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30" idx="2"/>
              <a:endCxn id="30" idx="6"/>
            </p:cNvCxnSpPr>
            <p:nvPr/>
          </p:nvCxnSpPr>
          <p:spPr>
            <a:xfrm>
              <a:off x="1897617" y="3559237"/>
              <a:ext cx="326223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733068" y="2772456"/>
              <a:ext cx="1591335" cy="1573561"/>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5" name="Rectangle 34"/>
            <p:cNvSpPr/>
            <p:nvPr/>
          </p:nvSpPr>
          <p:spPr>
            <a:xfrm rot="2567980">
              <a:off x="3221936" y="2597139"/>
              <a:ext cx="1600564" cy="1017514"/>
            </a:xfrm>
            <a:prstGeom prst="rect">
              <a:avLst/>
            </a:prstGeom>
            <a:noFill/>
          </p:spPr>
          <p:txBody>
            <a:bodyPr spcFirstLastPara="1" wrap="none" lIns="91440" tIns="45720" rIns="91440" bIns="45720" numCol="1">
              <a:prstTxWarp prst="textArchUp">
                <a:avLst>
                  <a:gd name="adj" fmla="val 10892623"/>
                </a:avLst>
              </a:prstTxWarp>
              <a:spAutoFit/>
            </a:bodyPr>
            <a:lstStyle/>
            <a:p>
              <a:pPr algn="ctr"/>
              <a:r>
                <a:rPr lang="en-US" sz="1100" b="1" dirty="0">
                  <a:ln w="0"/>
                  <a:solidFill>
                    <a:schemeClr val="bg1"/>
                  </a:solidFill>
                  <a:latin typeface="Arial" panose="020B0604020202020204" pitchFamily="34" charset="0"/>
                  <a:cs typeface="Arial" panose="020B0604020202020204" pitchFamily="34" charset="0"/>
                </a:rPr>
                <a:t>AGENCY</a:t>
              </a:r>
              <a:r>
                <a:rPr lang="en-US" sz="1200" b="1" dirty="0">
                  <a:ln w="0"/>
                  <a:solidFill>
                    <a:schemeClr val="bg1"/>
                  </a:solidFill>
                  <a:latin typeface="Arial" panose="020B0604020202020204" pitchFamily="34" charset="0"/>
                  <a:cs typeface="Arial" panose="020B0604020202020204" pitchFamily="34" charset="0"/>
                </a:rPr>
                <a:t> </a:t>
              </a:r>
              <a:r>
                <a:rPr lang="en-US" sz="1100" b="1" dirty="0">
                  <a:ln w="0"/>
                  <a:solidFill>
                    <a:schemeClr val="bg1"/>
                  </a:solidFill>
                  <a:latin typeface="Arial" panose="020B0604020202020204" pitchFamily="34" charset="0"/>
                  <a:cs typeface="Arial" panose="020B0604020202020204" pitchFamily="34" charset="0"/>
                </a:rPr>
                <a:t>BUDGET</a:t>
              </a:r>
              <a:r>
                <a:rPr lang="en-US" sz="1200" b="1" dirty="0">
                  <a:ln w="0"/>
                  <a:solidFill>
                    <a:schemeClr val="bg1"/>
                  </a:solidFill>
                  <a:latin typeface="Arial" panose="020B0604020202020204" pitchFamily="34" charset="0"/>
                  <a:cs typeface="Arial" panose="020B0604020202020204" pitchFamily="34" charset="0"/>
                </a:rPr>
                <a:t> </a:t>
              </a:r>
              <a:r>
                <a:rPr lang="en-US" sz="1100" b="1" dirty="0">
                  <a:ln w="0"/>
                  <a:solidFill>
                    <a:schemeClr val="bg1"/>
                  </a:solidFill>
                  <a:latin typeface="Arial" panose="020B0604020202020204" pitchFamily="34" charset="0"/>
                  <a:cs typeface="Arial" panose="020B0604020202020204" pitchFamily="34" charset="0"/>
                </a:rPr>
                <a:t>PREPARATION</a:t>
              </a:r>
            </a:p>
          </p:txBody>
        </p:sp>
        <p:sp>
          <p:nvSpPr>
            <p:cNvPr id="36" name="Rectangle 35"/>
            <p:cNvSpPr/>
            <p:nvPr/>
          </p:nvSpPr>
          <p:spPr>
            <a:xfrm rot="2884483">
              <a:off x="3300513" y="2401954"/>
              <a:ext cx="1828567" cy="1034367"/>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latin typeface="Arial" panose="020B0604020202020204" pitchFamily="34" charset="0"/>
                  <a:cs typeface="Arial" panose="020B0604020202020204" pitchFamily="34" charset="0"/>
                </a:rPr>
                <a:t>June to September/October</a:t>
              </a:r>
            </a:p>
          </p:txBody>
        </p:sp>
        <p:sp>
          <p:nvSpPr>
            <p:cNvPr id="37" name="Rectangle 36"/>
            <p:cNvSpPr/>
            <p:nvPr/>
          </p:nvSpPr>
          <p:spPr>
            <a:xfrm rot="8027158">
              <a:off x="3335719" y="3701698"/>
              <a:ext cx="1805547" cy="1047556"/>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latin typeface="Arial" panose="020B0604020202020204" pitchFamily="34" charset="0"/>
                  <a:cs typeface="Arial" panose="020B0604020202020204" pitchFamily="34" charset="0"/>
                </a:rPr>
                <a:t>September/October to December</a:t>
              </a:r>
            </a:p>
          </p:txBody>
        </p:sp>
        <p:sp>
          <p:nvSpPr>
            <p:cNvPr id="38" name="Rectangle 37"/>
            <p:cNvSpPr/>
            <p:nvPr/>
          </p:nvSpPr>
          <p:spPr>
            <a:xfrm rot="18630110">
              <a:off x="1902087" y="2394880"/>
              <a:ext cx="1828567" cy="1034367"/>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latin typeface="Arial" panose="020B0604020202020204" pitchFamily="34" charset="0"/>
                  <a:cs typeface="Arial" panose="020B0604020202020204" pitchFamily="34" charset="0"/>
                </a:rPr>
                <a:t>January to March</a:t>
              </a:r>
            </a:p>
          </p:txBody>
        </p:sp>
        <p:sp>
          <p:nvSpPr>
            <p:cNvPr id="39" name="Rectangle 38"/>
            <p:cNvSpPr/>
            <p:nvPr/>
          </p:nvSpPr>
          <p:spPr>
            <a:xfrm rot="13069908">
              <a:off x="2053642" y="3852747"/>
              <a:ext cx="1849222" cy="1022815"/>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latin typeface="Arial" panose="020B0604020202020204" pitchFamily="34" charset="0"/>
                  <a:cs typeface="Arial" panose="020B0604020202020204" pitchFamily="34" charset="0"/>
                </a:rPr>
                <a:t>November to January</a:t>
              </a:r>
            </a:p>
          </p:txBody>
        </p:sp>
        <p:sp>
          <p:nvSpPr>
            <p:cNvPr id="40" name="Rectangle 39"/>
            <p:cNvSpPr/>
            <p:nvPr/>
          </p:nvSpPr>
          <p:spPr>
            <a:xfrm rot="7943729">
              <a:off x="2992042" y="3518482"/>
              <a:ext cx="1828567" cy="1034367"/>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solidFill>
                    <a:schemeClr val="bg1"/>
                  </a:solidFill>
                  <a:latin typeface="Arial" panose="020B0604020202020204" pitchFamily="34" charset="0"/>
                  <a:cs typeface="Arial" panose="020B0604020202020204" pitchFamily="34" charset="0"/>
                </a:rPr>
                <a:t>BUDGET DIVISION REVIEW</a:t>
              </a:r>
            </a:p>
          </p:txBody>
        </p:sp>
        <p:sp>
          <p:nvSpPr>
            <p:cNvPr id="41" name="TextBox 40"/>
            <p:cNvSpPr txBox="1"/>
            <p:nvPr/>
          </p:nvSpPr>
          <p:spPr>
            <a:xfrm>
              <a:off x="2720365" y="3249434"/>
              <a:ext cx="1591335" cy="761956"/>
            </a:xfrm>
            <a:prstGeom prst="rect">
              <a:avLst/>
            </a:prstGeom>
            <a:noFill/>
          </p:spPr>
          <p:txBody>
            <a:bodyPr wrap="square"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BUDGET EXECUTION</a:t>
              </a:r>
            </a:p>
            <a:p>
              <a:pPr algn="ctr"/>
              <a:r>
                <a:rPr lang="en-US" b="1" dirty="0">
                  <a:latin typeface="Arial" panose="020B0604020202020204" pitchFamily="34" charset="0"/>
                  <a:cs typeface="Arial" panose="020B0604020202020204" pitchFamily="34" charset="0"/>
                </a:rPr>
                <a:t>April to March</a:t>
              </a:r>
            </a:p>
          </p:txBody>
        </p:sp>
        <p:sp>
          <p:nvSpPr>
            <p:cNvPr id="42" name="Rectangle 41"/>
            <p:cNvSpPr/>
            <p:nvPr/>
          </p:nvSpPr>
          <p:spPr>
            <a:xfrm rot="13486214">
              <a:off x="2186454" y="3443487"/>
              <a:ext cx="1849222" cy="1022815"/>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solidFill>
                    <a:schemeClr val="bg1"/>
                  </a:solidFill>
                  <a:latin typeface="Arial" panose="020B0604020202020204" pitchFamily="34" charset="0"/>
                  <a:cs typeface="Arial" panose="020B0604020202020204" pitchFamily="34" charset="0"/>
                </a:rPr>
                <a:t>GOVERNOR’S DECISION</a:t>
              </a:r>
            </a:p>
          </p:txBody>
        </p:sp>
        <p:sp>
          <p:nvSpPr>
            <p:cNvPr id="43" name="Rectangle 42"/>
            <p:cNvSpPr/>
            <p:nvPr/>
          </p:nvSpPr>
          <p:spPr>
            <a:xfrm rot="18728231">
              <a:off x="2228149" y="2621032"/>
              <a:ext cx="1828567" cy="1034367"/>
            </a:xfrm>
            <a:prstGeom prst="rect">
              <a:avLst/>
            </a:prstGeom>
            <a:noFill/>
          </p:spPr>
          <p:txBody>
            <a:bodyPr spcFirstLastPara="1" wrap="none" lIns="91440" tIns="45720" rIns="91440" bIns="45720" numCol="1">
              <a:prstTxWarp prst="textArchUp">
                <a:avLst>
                  <a:gd name="adj" fmla="val 10800000"/>
                </a:avLst>
              </a:prstTxWarp>
              <a:spAutoFit/>
            </a:bodyPr>
            <a:lstStyle/>
            <a:p>
              <a:pPr algn="ctr"/>
              <a:r>
                <a:rPr lang="en-US" sz="1200" b="1" dirty="0">
                  <a:ln w="0"/>
                  <a:solidFill>
                    <a:schemeClr val="bg1"/>
                  </a:solidFill>
                  <a:latin typeface="Arial" panose="020B0604020202020204" pitchFamily="34" charset="0"/>
                  <a:cs typeface="Arial" panose="020B0604020202020204" pitchFamily="34" charset="0"/>
                </a:rPr>
                <a:t>LEGISLATIVE ACTION</a:t>
              </a:r>
            </a:p>
          </p:txBody>
        </p:sp>
      </p:grpSp>
      <p:sp>
        <p:nvSpPr>
          <p:cNvPr id="44" name="Rectangle 43"/>
          <p:cNvSpPr/>
          <p:nvPr/>
        </p:nvSpPr>
        <p:spPr>
          <a:xfrm>
            <a:off x="5042947" y="2095403"/>
            <a:ext cx="4127597" cy="4154984"/>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US" dirty="0"/>
              <a:t>SUNY and the Fund in collaboration with each campus develop a multi-year capital budget request.</a:t>
            </a:r>
          </a:p>
          <a:p>
            <a:pPr marL="285750" indent="-285750">
              <a:spcBef>
                <a:spcPts val="0"/>
              </a:spcBef>
              <a:spcAft>
                <a:spcPts val="1200"/>
              </a:spcAft>
              <a:buFont typeface="Arial" panose="020B0604020202020204" pitchFamily="34" charset="0"/>
              <a:buChar char="•"/>
            </a:pPr>
            <a:r>
              <a:rPr lang="en-US" dirty="0"/>
              <a:t>Governor releases an Executive Budget in January that provides a recommended level of support for each of SUNY’s capital programs.</a:t>
            </a:r>
          </a:p>
          <a:p>
            <a:pPr marL="285750" indent="-285750">
              <a:spcBef>
                <a:spcPts val="0"/>
              </a:spcBef>
              <a:spcAft>
                <a:spcPts val="1200"/>
              </a:spcAft>
              <a:buFont typeface="Arial" panose="020B0604020202020204" pitchFamily="34" charset="0"/>
              <a:buChar char="•"/>
            </a:pPr>
            <a:r>
              <a:rPr lang="en-US" dirty="0"/>
              <a:t>SUNY and the campuses engage in an advocacy effort.</a:t>
            </a:r>
          </a:p>
          <a:p>
            <a:pPr marL="285750" indent="-285750">
              <a:spcBef>
                <a:spcPts val="0"/>
              </a:spcBef>
              <a:spcAft>
                <a:spcPts val="1200"/>
              </a:spcAft>
              <a:buFont typeface="Arial" panose="020B0604020202020204" pitchFamily="34" charset="0"/>
              <a:buChar char="•"/>
            </a:pPr>
            <a:r>
              <a:rPr lang="en-US" dirty="0"/>
              <a:t>A final budget, due by April 1, is enacted that provides the final level of support and establishes annual spending limits for each program.  </a:t>
            </a:r>
          </a:p>
        </p:txBody>
      </p:sp>
      <p:sp>
        <p:nvSpPr>
          <p:cNvPr id="45" name="Title 2"/>
          <p:cNvSpPr>
            <a:spLocks noGrp="1"/>
          </p:cNvSpPr>
          <p:nvPr>
            <p:ph type="title" idx="4294967295"/>
          </p:nvPr>
        </p:nvSpPr>
        <p:spPr>
          <a:xfrm>
            <a:off x="1412728" y="758517"/>
            <a:ext cx="6656451" cy="994977"/>
          </a:xfrm>
        </p:spPr>
        <p:txBody>
          <a:bodyPr>
            <a:normAutofit fontScale="90000"/>
          </a:bodyPr>
          <a:lstStyle/>
          <a:p>
            <a:r>
              <a:rPr lang="en-US" sz="3600" b="1" dirty="0">
                <a:solidFill>
                  <a:srgbClr val="1552A6"/>
                </a:solidFill>
                <a:latin typeface="AauxPro OT"/>
                <a:ea typeface="+mn-ea"/>
              </a:rPr>
              <a:t>The NYS Budget Cycle and Securing State Funding Support</a:t>
            </a:r>
            <a:br>
              <a:rPr lang="en-US" sz="3200" dirty="0">
                <a:solidFill>
                  <a:srgbClr val="1552A6"/>
                </a:solidFill>
                <a:ea typeface="+mn-ea"/>
              </a:rPr>
            </a:br>
            <a:r>
              <a:rPr lang="en-US" sz="1800" dirty="0"/>
              <a:t>NYS Fiscal Year is April 1</a:t>
            </a:r>
            <a:r>
              <a:rPr lang="en-US" sz="1800" baseline="30000" dirty="0"/>
              <a:t>st</a:t>
            </a:r>
            <a:r>
              <a:rPr lang="en-US" sz="1800" dirty="0"/>
              <a:t> through March 31</a:t>
            </a:r>
            <a:r>
              <a:rPr lang="en-US" sz="1800" baseline="30000" dirty="0"/>
              <a:t>st</a:t>
            </a:r>
            <a:r>
              <a:rPr lang="en-US" sz="1800" dirty="0"/>
              <a:t> </a:t>
            </a:r>
          </a:p>
        </p:txBody>
      </p:sp>
    </p:spTree>
    <p:extLst>
      <p:ext uri="{BB962C8B-B14F-4D97-AF65-F5344CB8AC3E}">
        <p14:creationId xmlns:p14="http://schemas.microsoft.com/office/powerpoint/2010/main" val="311365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630" y="318328"/>
            <a:ext cx="7969170" cy="584775"/>
          </a:xfrm>
          <a:prstGeom prst="rect">
            <a:avLst/>
          </a:prstGeom>
          <a:noFill/>
        </p:spPr>
        <p:txBody>
          <a:bodyPr wrap="square" rtlCol="0">
            <a:spAutoFit/>
          </a:bodyPr>
          <a:lstStyle/>
          <a:p>
            <a:pPr algn="ctr"/>
            <a:r>
              <a:rPr lang="en-US" sz="3200" b="1" dirty="0">
                <a:solidFill>
                  <a:srgbClr val="1552A6"/>
                </a:solidFill>
                <a:latin typeface="AauxPro OT"/>
              </a:rPr>
              <a:t>Capital Appropriations</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16</a:t>
            </a:fld>
            <a:endParaRPr lang="en-US"/>
          </a:p>
        </p:txBody>
      </p:sp>
      <p:pic>
        <p:nvPicPr>
          <p:cNvPr id="13" name="Picture 12" descr="cash2.jpg"/>
          <p:cNvPicPr>
            <a:picLocks noChangeAspect="1"/>
          </p:cNvPicPr>
          <p:nvPr/>
        </p:nvPicPr>
        <p:blipFill>
          <a:blip r:embed="rId3"/>
          <a:stretch>
            <a:fillRect/>
          </a:stretch>
        </p:blipFill>
        <p:spPr>
          <a:xfrm>
            <a:off x="6553200" y="5501664"/>
            <a:ext cx="1855893" cy="1372366"/>
          </a:xfrm>
          <a:prstGeom prst="rect">
            <a:avLst/>
          </a:prstGeom>
        </p:spPr>
      </p:pic>
      <p:sp>
        <p:nvSpPr>
          <p:cNvPr id="2" name="Rectangle 1">
            <a:extLst>
              <a:ext uri="{FF2B5EF4-FFF2-40B4-BE49-F238E27FC236}">
                <a16:creationId xmlns:a16="http://schemas.microsoft.com/office/drawing/2014/main" id="{078A0C89-95FB-41FA-A3D1-E851534EF900}"/>
              </a:ext>
            </a:extLst>
          </p:cNvPr>
          <p:cNvSpPr/>
          <p:nvPr/>
        </p:nvSpPr>
        <p:spPr>
          <a:xfrm>
            <a:off x="594360" y="1221565"/>
            <a:ext cx="8285312" cy="3922612"/>
          </a:xfrm>
          <a:prstGeom prst="rect">
            <a:avLst/>
          </a:prstGeom>
        </p:spPr>
        <p:txBody>
          <a:bodyPr wrap="square">
            <a:spAutoFit/>
          </a:bodyPr>
          <a:lstStyle/>
          <a:p>
            <a:pPr fontAlgn="base">
              <a:lnSpc>
                <a:spcPct val="110000"/>
              </a:lnSpc>
              <a:spcAft>
                <a:spcPts val="1800"/>
              </a:spcAft>
            </a:pPr>
            <a:r>
              <a:rPr lang="en-US" sz="2000" dirty="0">
                <a:solidFill>
                  <a:srgbClr val="000000"/>
                </a:solidFill>
                <a:latin typeface="+mj-lt"/>
                <a:cs typeface="Arial" panose="020B0604020202020204" pitchFamily="34" charset="0"/>
              </a:rPr>
              <a:t>The New York State Budget provides the appropriations that authorize spending for all of SUNY’s capital programs, except for the bonded portion of the Residence Hall program. </a:t>
            </a:r>
          </a:p>
          <a:p>
            <a:pPr fontAlgn="base">
              <a:lnSpc>
                <a:spcPct val="110000"/>
              </a:lnSpc>
              <a:spcAft>
                <a:spcPts val="1800"/>
              </a:spcAft>
            </a:pPr>
            <a:r>
              <a:rPr lang="en-US" sz="2000" dirty="0">
                <a:solidFill>
                  <a:srgbClr val="000000"/>
                </a:solidFill>
                <a:latin typeface="+mj-lt"/>
                <a:cs typeface="Arial" panose="020B0604020202020204" pitchFamily="34" charset="0"/>
              </a:rPr>
              <a:t>An</a:t>
            </a:r>
            <a:r>
              <a:rPr lang="en-US" sz="2000" b="1" i="1" dirty="0">
                <a:solidFill>
                  <a:srgbClr val="000000"/>
                </a:solidFill>
                <a:latin typeface="+mj-lt"/>
                <a:cs typeface="Arial" panose="020B0604020202020204" pitchFamily="34" charset="0"/>
              </a:rPr>
              <a:t> appropriation </a:t>
            </a:r>
            <a:r>
              <a:rPr lang="en-US" sz="2000" dirty="0">
                <a:solidFill>
                  <a:srgbClr val="000000"/>
                </a:solidFill>
                <a:latin typeface="+mj-lt"/>
                <a:cs typeface="Arial" panose="020B0604020202020204" pitchFamily="34" charset="0"/>
              </a:rPr>
              <a:t>is an authorization to spend money (‘new money’) for a designated purpose.  This is permissive which means that additional actions and approvals are needed to access the appropriation (once enacted) and to spend the money. </a:t>
            </a:r>
          </a:p>
          <a:p>
            <a:pPr fontAlgn="base">
              <a:lnSpc>
                <a:spcPct val="110000"/>
              </a:lnSpc>
              <a:spcAft>
                <a:spcPts val="1800"/>
              </a:spcAft>
            </a:pPr>
            <a:r>
              <a:rPr lang="en-US" sz="2000" dirty="0">
                <a:solidFill>
                  <a:srgbClr val="000000"/>
                </a:solidFill>
                <a:latin typeface="+mj-lt"/>
                <a:cs typeface="Arial" panose="020B0604020202020204" pitchFamily="34" charset="0"/>
              </a:rPr>
              <a:t>A</a:t>
            </a:r>
            <a:r>
              <a:rPr lang="en-US" sz="2000" b="1" i="1" dirty="0">
                <a:solidFill>
                  <a:srgbClr val="000000"/>
                </a:solidFill>
                <a:latin typeface="+mj-lt"/>
                <a:cs typeface="Arial" panose="020B0604020202020204" pitchFamily="34" charset="0"/>
              </a:rPr>
              <a:t> reappropriation </a:t>
            </a:r>
            <a:r>
              <a:rPr lang="en-US" sz="2000" dirty="0">
                <a:solidFill>
                  <a:srgbClr val="000000"/>
                </a:solidFill>
                <a:latin typeface="+mj-lt"/>
                <a:cs typeface="Arial" panose="020B0604020202020204" pitchFamily="34" charset="0"/>
              </a:rPr>
              <a:t>continues all or part of the undisbursed balance of a prior appropriation (‘old money’).  This is commonly used when the funding amount is intended to support activities that may span several fiscal years.</a:t>
            </a:r>
          </a:p>
        </p:txBody>
      </p:sp>
      <p:sp>
        <p:nvSpPr>
          <p:cNvPr id="8" name="Rectangle 7">
            <a:extLst>
              <a:ext uri="{FF2B5EF4-FFF2-40B4-BE49-F238E27FC236}">
                <a16:creationId xmlns:a16="http://schemas.microsoft.com/office/drawing/2014/main" id="{D48DB613-AA99-4A88-9BCC-21D43D3A5AAC}"/>
              </a:ext>
            </a:extLst>
          </p:cNvPr>
          <p:cNvSpPr/>
          <p:nvPr/>
        </p:nvSpPr>
        <p:spPr>
          <a:xfrm>
            <a:off x="191071" y="5359706"/>
            <a:ext cx="6755642" cy="1077218"/>
          </a:xfrm>
          <a:prstGeom prst="rect">
            <a:avLst/>
          </a:prstGeom>
          <a:noFill/>
        </p:spPr>
        <p:txBody>
          <a:bodyPr wrap="square" lIns="91440" tIns="45720" rIns="91440" bIns="45720">
            <a:spAutoFit/>
          </a:bodyPr>
          <a:lstStyle/>
          <a:p>
            <a:r>
              <a:rPr lang="en-US" sz="3200" dirty="0">
                <a:ln w="0"/>
                <a:solidFill>
                  <a:schemeClr val="accent1"/>
                </a:solidFill>
                <a:effectLst>
                  <a:outerShdw blurRad="38100" dist="25400" dir="5400000" algn="ctr" rotWithShape="0">
                    <a:srgbClr val="6E747A">
                      <a:alpha val="43000"/>
                    </a:srgbClr>
                  </a:outerShdw>
                </a:effectLst>
                <a:latin typeface="+mj-lt"/>
              </a:rPr>
              <a:t>Capital funding is appropriated to the State University Construction Fund </a:t>
            </a:r>
          </a:p>
        </p:txBody>
      </p:sp>
    </p:spTree>
    <p:extLst>
      <p:ext uri="{BB962C8B-B14F-4D97-AF65-F5344CB8AC3E}">
        <p14:creationId xmlns:p14="http://schemas.microsoft.com/office/powerpoint/2010/main" val="326678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02000000}"/>
              </a:ext>
            </a:extLst>
          </p:cNvPr>
          <p:cNvGraphicFramePr>
            <a:graphicFrameLocks noGrp="1"/>
          </p:cNvGraphicFramePr>
          <p:nvPr/>
        </p:nvGraphicFramePr>
        <p:xfrm>
          <a:off x="57152" y="1316974"/>
          <a:ext cx="9047924" cy="428124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3">
            <a:extLst>
              <a:ext uri="{FF2B5EF4-FFF2-40B4-BE49-F238E27FC236}">
                <a16:creationId xmlns:a16="http://schemas.microsoft.com/office/drawing/2014/main" id="{AD8B690B-F016-4CD3-B71D-F7DFD89B912A}"/>
              </a:ext>
            </a:extLst>
          </p:cNvPr>
          <p:cNvSpPr txBox="1">
            <a:spLocks/>
          </p:cNvSpPr>
          <p:nvPr/>
        </p:nvSpPr>
        <p:spPr>
          <a:xfrm>
            <a:off x="0" y="926170"/>
            <a:ext cx="9148177" cy="390804"/>
          </a:xfrm>
          <a:prstGeom prst="rect">
            <a:avLst/>
          </a:prstGeom>
        </p:spPr>
        <p:txBody>
          <a:bodyPr vert="horz" lIns="68580" tIns="34290" rIns="68580" bIns="34290" rtlCol="0" anchor="ctr">
            <a:noAutofit/>
          </a:bodyPr>
          <a:lstStyle>
            <a:lvl1pPr marL="0" algn="l" defTabSz="914400" rtl="0" eaLnBrk="1" latinLnBrk="0" hangingPunct="1">
              <a:spcBef>
                <a:spcPct val="0"/>
              </a:spcBef>
              <a:buNone/>
              <a:defRPr lang="en-US" sz="4000" b="1" i="0" u="none" kern="1200" baseline="0">
                <a:solidFill>
                  <a:srgbClr val="1B365D"/>
                </a:solidFill>
                <a:latin typeface="Aaux ProBlack"/>
                <a:ea typeface="+mj-ea"/>
                <a:cs typeface="+mj-cs"/>
              </a:defRPr>
            </a:lvl1pPr>
          </a:lstStyle>
          <a:p>
            <a:pPr algn="ctr" defTabSz="685783">
              <a:defRPr/>
            </a:pPr>
            <a:r>
              <a:rPr lang="en-US" sz="2100" dirty="0">
                <a:solidFill>
                  <a:srgbClr val="4F81BD">
                    <a:lumMod val="75000"/>
                  </a:srgbClr>
                </a:solidFill>
                <a:latin typeface="Arial" panose="020B0604020202020204" pitchFamily="34" charset="0"/>
                <a:cs typeface="Arial" panose="020B0604020202020204" pitchFamily="34" charset="0"/>
              </a:rPr>
              <a:t>$14B - SUNY Educational and Hospital Capital Appropriations History</a:t>
            </a:r>
          </a:p>
        </p:txBody>
      </p:sp>
      <p:cxnSp>
        <p:nvCxnSpPr>
          <p:cNvPr id="5" name="Straight Connector 4">
            <a:extLst>
              <a:ext uri="{FF2B5EF4-FFF2-40B4-BE49-F238E27FC236}">
                <a16:creationId xmlns:a16="http://schemas.microsoft.com/office/drawing/2014/main" id="{4FBBA220-5AA4-44A7-A4C4-335BD43CF526}"/>
              </a:ext>
            </a:extLst>
          </p:cNvPr>
          <p:cNvCxnSpPr>
            <a:cxnSpLocks/>
          </p:cNvCxnSpPr>
          <p:nvPr/>
        </p:nvCxnSpPr>
        <p:spPr>
          <a:xfrm>
            <a:off x="2126588" y="1411028"/>
            <a:ext cx="0" cy="4183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23123B7-95C0-49D0-8915-C9C1449CC606}"/>
              </a:ext>
            </a:extLst>
          </p:cNvPr>
          <p:cNvCxnSpPr>
            <a:cxnSpLocks/>
          </p:cNvCxnSpPr>
          <p:nvPr/>
        </p:nvCxnSpPr>
        <p:spPr>
          <a:xfrm>
            <a:off x="4920216" y="1411028"/>
            <a:ext cx="0" cy="4183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611B7E-D051-4099-91AB-AEEB8A3BC126}"/>
              </a:ext>
            </a:extLst>
          </p:cNvPr>
          <p:cNvCxnSpPr>
            <a:cxnSpLocks/>
          </p:cNvCxnSpPr>
          <p:nvPr/>
        </p:nvCxnSpPr>
        <p:spPr>
          <a:xfrm>
            <a:off x="7207158" y="1411028"/>
            <a:ext cx="0" cy="418338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4CD95D7-E781-4F4F-BF79-64624453D05F}"/>
              </a:ext>
            </a:extLst>
          </p:cNvPr>
          <p:cNvSpPr txBox="1"/>
          <p:nvPr/>
        </p:nvSpPr>
        <p:spPr>
          <a:xfrm>
            <a:off x="38925" y="1407222"/>
            <a:ext cx="1973104" cy="613694"/>
          </a:xfrm>
          <a:prstGeom prst="rect">
            <a:avLst/>
          </a:prstGeom>
          <a:noFill/>
        </p:spPr>
        <p:txBody>
          <a:bodyPr wrap="square" rtlCol="0">
            <a:spAutoFit/>
          </a:bodyPr>
          <a:lstStyle/>
          <a:p>
            <a:pPr algn="ctr" defTabSz="685783">
              <a:lnSpc>
                <a:spcPct val="130000"/>
              </a:lnSpc>
              <a:defRPr/>
            </a:pPr>
            <a:r>
              <a:rPr lang="en-US" sz="900" b="1" dirty="0">
                <a:solidFill>
                  <a:prstClr val="black"/>
                </a:solidFill>
                <a:latin typeface="Arial" panose="020B0604020202020204" pitchFamily="34" charset="0"/>
                <a:cs typeface="Arial" panose="020B0604020202020204" pitchFamily="34" charset="0"/>
              </a:rPr>
              <a:t>Governor Spitzer, 2007-2008</a:t>
            </a:r>
          </a:p>
          <a:p>
            <a:pPr algn="ctr" defTabSz="685783">
              <a:lnSpc>
                <a:spcPct val="130000"/>
              </a:lnSpc>
              <a:defRPr/>
            </a:pPr>
            <a:r>
              <a:rPr lang="en-US" sz="900" b="1" dirty="0">
                <a:solidFill>
                  <a:prstClr val="black"/>
                </a:solidFill>
                <a:latin typeface="Arial" panose="020B0604020202020204" pitchFamily="34" charset="0"/>
                <a:cs typeface="Arial" panose="020B0604020202020204" pitchFamily="34" charset="0"/>
              </a:rPr>
              <a:t>Governor Patterson, 2008-2010</a:t>
            </a:r>
          </a:p>
          <a:p>
            <a:pPr algn="ctr" defTabSz="685783">
              <a:lnSpc>
                <a:spcPct val="130000"/>
              </a:lnSpc>
              <a:defRPr/>
            </a:pPr>
            <a:r>
              <a:rPr lang="en-US" sz="900" b="1" dirty="0">
                <a:solidFill>
                  <a:prstClr val="black"/>
                </a:solidFill>
                <a:latin typeface="Arial" panose="020B0604020202020204" pitchFamily="34" charset="0"/>
                <a:cs typeface="Arial" panose="020B0604020202020204" pitchFamily="34" charset="0"/>
              </a:rPr>
              <a:t>Great Recession, 2007-2009</a:t>
            </a:r>
          </a:p>
        </p:txBody>
      </p:sp>
      <p:sp>
        <p:nvSpPr>
          <p:cNvPr id="9" name="TextBox 8">
            <a:extLst>
              <a:ext uri="{FF2B5EF4-FFF2-40B4-BE49-F238E27FC236}">
                <a16:creationId xmlns:a16="http://schemas.microsoft.com/office/drawing/2014/main" id="{E7B850AD-2C41-40F2-B581-DC65073AD337}"/>
              </a:ext>
            </a:extLst>
          </p:cNvPr>
          <p:cNvSpPr txBox="1"/>
          <p:nvPr/>
        </p:nvSpPr>
        <p:spPr>
          <a:xfrm>
            <a:off x="2086482" y="1407222"/>
            <a:ext cx="2833734" cy="613694"/>
          </a:xfrm>
          <a:prstGeom prst="rect">
            <a:avLst/>
          </a:prstGeom>
          <a:noFill/>
        </p:spPr>
        <p:txBody>
          <a:bodyPr wrap="square" rtlCol="0">
            <a:spAutoFit/>
          </a:bodyPr>
          <a:lstStyle/>
          <a:p>
            <a:pPr algn="ctr" defTabSz="685783">
              <a:lnSpc>
                <a:spcPct val="130000"/>
              </a:lnSpc>
              <a:defRPr/>
            </a:pPr>
            <a:r>
              <a:rPr lang="en-US" sz="900" b="1" dirty="0">
                <a:solidFill>
                  <a:prstClr val="black"/>
                </a:solidFill>
                <a:latin typeface="Arial" panose="020B0604020202020204" pitchFamily="34" charset="0"/>
                <a:cs typeface="Arial" panose="020B0604020202020204" pitchFamily="34" charset="0"/>
              </a:rPr>
              <a:t>Governor Cuomo </a:t>
            </a:r>
            <a:br>
              <a:rPr lang="en-US" sz="900" b="1" dirty="0">
                <a:solidFill>
                  <a:prstClr val="black"/>
                </a:solidFill>
                <a:latin typeface="Arial" panose="020B0604020202020204" pitchFamily="34" charset="0"/>
                <a:cs typeface="Arial" panose="020B0604020202020204" pitchFamily="34" charset="0"/>
              </a:rPr>
            </a:br>
            <a:r>
              <a:rPr lang="en-US" sz="900" b="1" dirty="0">
                <a:solidFill>
                  <a:prstClr val="black"/>
                </a:solidFill>
                <a:latin typeface="Arial" panose="020B0604020202020204" pitchFamily="34" charset="0"/>
                <a:cs typeface="Arial" panose="020B0604020202020204" pitchFamily="34" charset="0"/>
              </a:rPr>
              <a:t>2011-2016</a:t>
            </a:r>
          </a:p>
          <a:p>
            <a:pPr algn="ctr" defTabSz="685783">
              <a:lnSpc>
                <a:spcPct val="130000"/>
              </a:lnSpc>
              <a:defRPr/>
            </a:pPr>
            <a:r>
              <a:rPr lang="en-US" sz="900" b="1" dirty="0">
                <a:solidFill>
                  <a:prstClr val="black"/>
                </a:solidFill>
                <a:latin typeface="Arial" panose="020B0604020202020204" pitchFamily="34" charset="0"/>
                <a:cs typeface="Arial" panose="020B0604020202020204" pitchFamily="34" charset="0"/>
              </a:rPr>
              <a:t>Period of unpredictable funding</a:t>
            </a:r>
          </a:p>
        </p:txBody>
      </p:sp>
      <p:sp>
        <p:nvSpPr>
          <p:cNvPr id="11" name="TextBox 10">
            <a:extLst>
              <a:ext uri="{FF2B5EF4-FFF2-40B4-BE49-F238E27FC236}">
                <a16:creationId xmlns:a16="http://schemas.microsoft.com/office/drawing/2014/main" id="{23BF2B4A-A3F8-25D1-D7BC-51FB4295FEFD}"/>
              </a:ext>
            </a:extLst>
          </p:cNvPr>
          <p:cNvSpPr txBox="1"/>
          <p:nvPr/>
        </p:nvSpPr>
        <p:spPr>
          <a:xfrm>
            <a:off x="3080160" y="2711951"/>
            <a:ext cx="1135811" cy="843821"/>
          </a:xfrm>
          <a:prstGeom prst="rect">
            <a:avLst/>
          </a:prstGeom>
          <a:noFill/>
        </p:spPr>
        <p:txBody>
          <a:bodyPr wrap="square">
            <a:spAutoFit/>
          </a:bodyPr>
          <a:lstStyle/>
          <a:p>
            <a:pPr defTabSz="685800" fontAlgn="base">
              <a:spcAft>
                <a:spcPts val="450"/>
              </a:spcAft>
              <a:defRPr/>
            </a:pPr>
            <a:r>
              <a:rPr lang="en-US" sz="1350" dirty="0">
                <a:solidFill>
                  <a:srgbClr val="000000"/>
                </a:solidFill>
                <a:latin typeface="Arial" panose="020B0604020202020204" pitchFamily="34" charset="0"/>
              </a:rPr>
              <a:t>Hospitals</a:t>
            </a:r>
          </a:p>
          <a:p>
            <a:pPr defTabSz="685800" fontAlgn="base">
              <a:spcAft>
                <a:spcPts val="450"/>
              </a:spcAft>
              <a:defRPr/>
            </a:pPr>
            <a:r>
              <a:rPr lang="en-US" sz="1350" dirty="0">
                <a:solidFill>
                  <a:srgbClr val="000000"/>
                </a:solidFill>
                <a:latin typeface="Arial" panose="020B0604020202020204" pitchFamily="34" charset="0"/>
              </a:rPr>
              <a:t>SI and Flex</a:t>
            </a:r>
          </a:p>
          <a:p>
            <a:pPr defTabSz="685800" fontAlgn="base">
              <a:spcAft>
                <a:spcPts val="450"/>
              </a:spcAft>
              <a:defRPr/>
            </a:pPr>
            <a:r>
              <a:rPr lang="en-US" sz="1350" dirty="0">
                <a:solidFill>
                  <a:srgbClr val="000000"/>
                </a:solidFill>
                <a:latin typeface="Arial" panose="020B0604020202020204" pitchFamily="34" charset="0"/>
              </a:rPr>
              <a:t>CM</a:t>
            </a:r>
          </a:p>
        </p:txBody>
      </p:sp>
      <p:sp>
        <p:nvSpPr>
          <p:cNvPr id="12" name="TextBox 11">
            <a:extLst>
              <a:ext uri="{FF2B5EF4-FFF2-40B4-BE49-F238E27FC236}">
                <a16:creationId xmlns:a16="http://schemas.microsoft.com/office/drawing/2014/main" id="{2A1BACF6-6C3D-DBB4-2860-E6728EFB1D01}"/>
              </a:ext>
            </a:extLst>
          </p:cNvPr>
          <p:cNvSpPr txBox="1"/>
          <p:nvPr/>
        </p:nvSpPr>
        <p:spPr>
          <a:xfrm>
            <a:off x="2826357" y="2735384"/>
            <a:ext cx="285750" cy="300082"/>
          </a:xfrm>
          <a:prstGeom prst="rect">
            <a:avLst/>
          </a:prstGeom>
          <a:solidFill>
            <a:schemeClr val="accent4"/>
          </a:solidFill>
        </p:spPr>
        <p:txBody>
          <a:bodyPr wrap="square" rtlCol="0">
            <a:spAutoFit/>
          </a:bodyPr>
          <a:lstStyle/>
          <a:p>
            <a:pPr defTabSz="685800">
              <a:defRPr/>
            </a:pPr>
            <a:endParaRPr lang="en-US" sz="1350" dirty="0">
              <a:solidFill>
                <a:srgbClr val="8064A2">
                  <a:lumMod val="75000"/>
                </a:srgbClr>
              </a:solidFill>
              <a:latin typeface="Calibri"/>
            </a:endParaRPr>
          </a:p>
        </p:txBody>
      </p:sp>
      <p:sp>
        <p:nvSpPr>
          <p:cNvPr id="13" name="TextBox 12">
            <a:extLst>
              <a:ext uri="{FF2B5EF4-FFF2-40B4-BE49-F238E27FC236}">
                <a16:creationId xmlns:a16="http://schemas.microsoft.com/office/drawing/2014/main" id="{F5937AC6-3695-6549-EFBF-183609B9D037}"/>
              </a:ext>
            </a:extLst>
          </p:cNvPr>
          <p:cNvSpPr txBox="1"/>
          <p:nvPr/>
        </p:nvSpPr>
        <p:spPr>
          <a:xfrm>
            <a:off x="2826357" y="3013187"/>
            <a:ext cx="285750" cy="300082"/>
          </a:xfrm>
          <a:prstGeom prst="rect">
            <a:avLst/>
          </a:prstGeom>
          <a:solidFill>
            <a:schemeClr val="accent3">
              <a:lumMod val="75000"/>
            </a:schemeClr>
          </a:solidFill>
        </p:spPr>
        <p:txBody>
          <a:bodyPr wrap="square" rtlCol="0">
            <a:spAutoFit/>
          </a:bodyPr>
          <a:lstStyle/>
          <a:p>
            <a:pPr defTabSz="685800">
              <a:defRPr/>
            </a:pPr>
            <a:endParaRPr lang="en-US" sz="1350" dirty="0">
              <a:solidFill>
                <a:srgbClr val="8064A2">
                  <a:lumMod val="75000"/>
                </a:srgbClr>
              </a:solidFill>
              <a:latin typeface="Calibri"/>
            </a:endParaRPr>
          </a:p>
        </p:txBody>
      </p:sp>
      <p:sp>
        <p:nvSpPr>
          <p:cNvPr id="14" name="TextBox 13">
            <a:extLst>
              <a:ext uri="{FF2B5EF4-FFF2-40B4-BE49-F238E27FC236}">
                <a16:creationId xmlns:a16="http://schemas.microsoft.com/office/drawing/2014/main" id="{37792AD2-6603-2D72-7D1B-235E484043B6}"/>
              </a:ext>
            </a:extLst>
          </p:cNvPr>
          <p:cNvSpPr txBox="1"/>
          <p:nvPr/>
        </p:nvSpPr>
        <p:spPr>
          <a:xfrm>
            <a:off x="2826357" y="3290990"/>
            <a:ext cx="285750" cy="300082"/>
          </a:xfrm>
          <a:prstGeom prst="rect">
            <a:avLst/>
          </a:prstGeom>
          <a:solidFill>
            <a:schemeClr val="tx2">
              <a:lumMod val="60000"/>
              <a:lumOff val="40000"/>
            </a:schemeClr>
          </a:solidFill>
        </p:spPr>
        <p:txBody>
          <a:bodyPr wrap="square" rtlCol="0">
            <a:spAutoFit/>
          </a:bodyPr>
          <a:lstStyle/>
          <a:p>
            <a:pPr defTabSz="685800">
              <a:defRPr/>
            </a:pPr>
            <a:endParaRPr lang="en-US" sz="1350" dirty="0">
              <a:solidFill>
                <a:srgbClr val="8064A2">
                  <a:lumMod val="75000"/>
                </a:srgbClr>
              </a:solidFill>
              <a:latin typeface="Calibri"/>
            </a:endParaRPr>
          </a:p>
        </p:txBody>
      </p:sp>
    </p:spTree>
    <p:extLst>
      <p:ext uri="{BB962C8B-B14F-4D97-AF65-F5344CB8AC3E}">
        <p14:creationId xmlns:p14="http://schemas.microsoft.com/office/powerpoint/2010/main" val="31341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17A205F-7AB5-4A92-BFAC-95EB2885A230}"/>
              </a:ext>
            </a:extLst>
          </p:cNvPr>
          <p:cNvGraphicFramePr>
            <a:graphicFrameLocks noGrp="1"/>
          </p:cNvGraphicFramePr>
          <p:nvPr/>
        </p:nvGraphicFramePr>
        <p:xfrm>
          <a:off x="115696" y="957233"/>
          <a:ext cx="8915901" cy="4308730"/>
        </p:xfrm>
        <a:graphic>
          <a:graphicData uri="http://schemas.openxmlformats.org/drawingml/2006/table">
            <a:tbl>
              <a:tblPr firstRow="1" firstCol="1" bandRow="1"/>
              <a:tblGrid>
                <a:gridCol w="4869461">
                  <a:extLst>
                    <a:ext uri="{9D8B030D-6E8A-4147-A177-3AD203B41FA5}">
                      <a16:colId xmlns:a16="http://schemas.microsoft.com/office/drawing/2014/main" val="2604605384"/>
                    </a:ext>
                  </a:extLst>
                </a:gridCol>
                <a:gridCol w="1948394">
                  <a:extLst>
                    <a:ext uri="{9D8B030D-6E8A-4147-A177-3AD203B41FA5}">
                      <a16:colId xmlns:a16="http://schemas.microsoft.com/office/drawing/2014/main" val="2361755428"/>
                    </a:ext>
                  </a:extLst>
                </a:gridCol>
                <a:gridCol w="1965490">
                  <a:extLst>
                    <a:ext uri="{9D8B030D-6E8A-4147-A177-3AD203B41FA5}">
                      <a16:colId xmlns:a16="http://schemas.microsoft.com/office/drawing/2014/main" val="1811450182"/>
                    </a:ext>
                  </a:extLst>
                </a:gridCol>
                <a:gridCol w="132556">
                  <a:extLst>
                    <a:ext uri="{9D8B030D-6E8A-4147-A177-3AD203B41FA5}">
                      <a16:colId xmlns:a16="http://schemas.microsoft.com/office/drawing/2014/main" val="4099716585"/>
                    </a:ext>
                  </a:extLst>
                </a:gridCol>
              </a:tblGrid>
              <a:tr h="719019">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STATE UNIVERSITY OF NEW YORK</a:t>
                      </a:r>
                    </a:p>
                    <a:p>
                      <a:pPr marL="0" marR="0" algn="ctr">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2024 - 2026 ENACTED CAPITAL BUDGETS</a:t>
                      </a:r>
                    </a:p>
                    <a:p>
                      <a:pPr marL="0" marR="0" algn="ctr">
                        <a:spcBef>
                          <a:spcPts val="0"/>
                        </a:spcBef>
                        <a:spcAft>
                          <a:spcPts val="0"/>
                        </a:spcAft>
                      </a:pPr>
                      <a:r>
                        <a:rPr lang="en-US" sz="8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MILLIONS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ctr">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marL="0" marR="0" algn="ctr">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982704254"/>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200" b="1" u="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t>
                      </a:r>
                      <a:endParaRPr lang="en-US" sz="1200" u="none"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200" b="1"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2024/2025 Enacted</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200" b="1"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2025/26 Enacted</a:t>
                      </a:r>
                    </a:p>
                  </a:txBody>
                  <a:tcPr marL="38576" marR="38576"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endParaRPr lang="en-US" sz="1200" b="1"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1442098"/>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Facilities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8452145"/>
                  </a:ext>
                </a:extLst>
              </a:tr>
              <a:tr h="3167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Critical Maintenance</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75000"/>
                        <a:alpha val="89804"/>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$550.0</a:t>
                      </a:r>
                    </a:p>
                  </a:txBody>
                  <a:tcPr marL="38576" marR="38576" marT="0" marB="0" anchor="ctr">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75000"/>
                        <a:alpha val="89804"/>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$550.0</a:t>
                      </a:r>
                    </a:p>
                  </a:txBody>
                  <a:tcPr marL="38576"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75000"/>
                        <a:alpha val="89804"/>
                      </a:schemeClr>
                    </a:solidFill>
                  </a:tcPr>
                </a:tc>
                <a:tc>
                  <a:txBody>
                    <a:bodyPr/>
                    <a:lstStyle/>
                    <a:p>
                      <a:pPr marL="0" marR="0" algn="r">
                        <a:spcBef>
                          <a:spcPts val="0"/>
                        </a:spcBef>
                        <a:spcAft>
                          <a:spcPts val="0"/>
                        </a:spcAft>
                      </a:pP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75000"/>
                        <a:alpha val="89804"/>
                      </a:schemeClr>
                    </a:solidFill>
                  </a:tcPr>
                </a:tc>
                <a:extLst>
                  <a:ext uri="{0D108BD9-81ED-4DB2-BD59-A6C34878D82A}">
                    <a16:rowId xmlns:a16="http://schemas.microsoft.com/office/drawing/2014/main" val="1128807223"/>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Building Enhancements &amp; New Construction and Research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160.0</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360.0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2736549"/>
                  </a:ext>
                </a:extLst>
              </a:tr>
              <a:tr h="219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Energy Loan Fund</a:t>
                      </a: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508767"/>
                  </a:ext>
                </a:extLst>
              </a:tr>
              <a:tr h="2469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Subtotal, Educational Facilities</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710.0</a:t>
                      </a:r>
                    </a:p>
                  </a:txBody>
                  <a:tcPr marL="38576" marR="38576" marT="0" marB="0" anchor="ctr">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935.0</a:t>
                      </a:r>
                    </a:p>
                  </a:txBody>
                  <a:tcPr marL="38576"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09975441"/>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Hospitals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28727550"/>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tabLst>
                          <a:tab pos="169863"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Maintenance &amp; Initiatives</a:t>
                      </a:r>
                      <a:endPar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150.0</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5998000"/>
                  </a:ext>
                </a:extLst>
              </a:tr>
              <a:tr h="284808">
                <a:tc>
                  <a:txBody>
                    <a:bodyPr/>
                    <a:lstStyle/>
                    <a:p>
                      <a:pPr marL="114300" marR="0" lvl="1" inden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Downstate University Hospital (for modernization and revitalization)</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450.0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a:spcBef>
                          <a:spcPts val="0"/>
                        </a:spcBef>
                        <a:spcAft>
                          <a:spcPts val="0"/>
                        </a:spcAft>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57585990"/>
                  </a:ext>
                </a:extLst>
              </a:tr>
              <a:tr h="245381">
                <a:tc>
                  <a:txBody>
                    <a:bodyPr/>
                    <a:lstStyle/>
                    <a:p>
                      <a:pPr marL="114300" marR="0" lvl="1" inden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Downstate University Hospital (for construction and equipment)</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21190291"/>
                  </a:ext>
                </a:extLst>
              </a:tr>
              <a:tr h="245381">
                <a:tc>
                  <a:txBody>
                    <a:bodyPr/>
                    <a:lstStyle/>
                    <a:p>
                      <a:pPr marL="114300" marR="0" indent="0">
                        <a:spcBef>
                          <a:spcPts val="0"/>
                        </a:spcBef>
                        <a:spcAft>
                          <a:spcPts val="0"/>
                        </a:spcAft>
                      </a:pPr>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Upstate University Hospital (for modernization and revitalization)</a:t>
                      </a:r>
                      <a:endPar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450.0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30487059"/>
                  </a:ext>
                </a:extLst>
              </a:tr>
              <a:tr h="2469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Subtotal, Hospitals</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150.0</a:t>
                      </a:r>
                    </a:p>
                  </a:txBody>
                  <a:tcPr marL="38576" marR="38576" marT="0" marB="0" anchor="ctr">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1,055.0</a:t>
                      </a:r>
                    </a:p>
                  </a:txBody>
                  <a:tcPr marL="38576"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8791233"/>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Residence Halls,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Pay-as-you-go Capital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75.0</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algn="r">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409675474"/>
                  </a:ext>
                </a:extLst>
              </a:tr>
              <a:tr h="2195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Community Colleges, </a:t>
                      </a:r>
                      <a:r>
                        <a:rPr lang="en-US"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State Share</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b">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40335"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138.2</a:t>
                      </a:r>
                    </a:p>
                  </a:txBody>
                  <a:tcPr marL="38576" marR="38576" marT="0" marB="0" anchor="b">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40335" algn="r">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130.5</a:t>
                      </a:r>
                    </a:p>
                  </a:txBody>
                  <a:tcPr marL="38576" marR="0" marT="0" marB="0" anchor="b">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140335" algn="r">
                        <a:spcBef>
                          <a:spcPts val="0"/>
                        </a:spcBef>
                        <a:spcAft>
                          <a:spcPts val="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576"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729235374"/>
                  </a:ext>
                </a:extLst>
              </a:tr>
              <a:tr h="2469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Arial" panose="020B0604020202020204" pitchFamily="34" charset="0"/>
                          <a:cs typeface="Arial" panose="020B0604020202020204" pitchFamily="34" charset="0"/>
                        </a:rPr>
                        <a:t>$1,073.2</a:t>
                      </a:r>
                    </a:p>
                  </a:txBody>
                  <a:tcPr marL="38576" marR="38576" marT="0" marB="0" anchor="ctr">
                    <a:lnL w="12700" cap="flat" cmpd="sng" algn="ctr">
                      <a:solidFill>
                        <a:srgbClr val="8EA9DB"/>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Arial" panose="020B0604020202020204" pitchFamily="34" charset="0"/>
                          <a:cs typeface="Arial" panose="020B0604020202020204" pitchFamily="34" charset="0"/>
                        </a:rPr>
                        <a:t>$2,220.5</a:t>
                      </a:r>
                    </a:p>
                  </a:txBody>
                  <a:tcPr marL="38576"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1200" b="1" kern="1200" dirty="0">
                        <a:solidFill>
                          <a:srgbClr val="000000"/>
                        </a:solidFill>
                        <a:effectLst/>
                        <a:latin typeface="Arial" panose="020B0604020202020204" pitchFamily="34" charset="0"/>
                        <a:cs typeface="Arial" panose="020B0604020202020204" pitchFamily="34" charset="0"/>
                      </a:endParaRPr>
                    </a:p>
                  </a:txBody>
                  <a:tcPr marL="38576"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11236128"/>
                  </a:ext>
                </a:extLst>
              </a:tr>
            </a:tbl>
          </a:graphicData>
        </a:graphic>
      </p:graphicFrame>
      <p:sp>
        <p:nvSpPr>
          <p:cNvPr id="2" name="TextBox 1">
            <a:extLst>
              <a:ext uri="{FF2B5EF4-FFF2-40B4-BE49-F238E27FC236}">
                <a16:creationId xmlns:a16="http://schemas.microsoft.com/office/drawing/2014/main" id="{BBB1A656-C121-697C-31C3-7442978AA2E5}"/>
              </a:ext>
            </a:extLst>
          </p:cNvPr>
          <p:cNvSpPr txBox="1"/>
          <p:nvPr/>
        </p:nvSpPr>
        <p:spPr>
          <a:xfrm>
            <a:off x="114300" y="5357948"/>
            <a:ext cx="9029700" cy="253916"/>
          </a:xfrm>
          <a:prstGeom prst="rect">
            <a:avLst/>
          </a:prstGeom>
          <a:noFill/>
        </p:spPr>
        <p:txBody>
          <a:bodyPr wrap="square">
            <a:spAutoFit/>
          </a:bodyPr>
          <a:lstStyle/>
          <a:p>
            <a:pPr marL="28575" defTabSz="685800">
              <a:spcBef>
                <a:spcPts val="551"/>
              </a:spcBef>
              <a:defRPr/>
            </a:pPr>
            <a:r>
              <a:rPr lang="en-US" sz="1050" i="1" spc="-4" dirty="0">
                <a:solidFill>
                  <a:srgbClr val="585858"/>
                </a:solidFill>
                <a:latin typeface="Arial"/>
                <a:cs typeface="Arial"/>
              </a:rPr>
              <a:t>*300M was enacted in 2024-25 for a total of $750M for Downstate modernization and revitalization</a:t>
            </a:r>
            <a:endParaRPr lang="en-US" sz="1050" dirty="0">
              <a:solidFill>
                <a:prstClr val="black"/>
              </a:solidFill>
              <a:latin typeface="Arial"/>
              <a:cs typeface="Arial"/>
            </a:endParaRPr>
          </a:p>
        </p:txBody>
      </p:sp>
    </p:spTree>
    <p:extLst>
      <p:ext uri="{BB962C8B-B14F-4D97-AF65-F5344CB8AC3E}">
        <p14:creationId xmlns:p14="http://schemas.microsoft.com/office/powerpoint/2010/main" val="366419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Manual Operation 21">
            <a:extLst>
              <a:ext uri="{FF2B5EF4-FFF2-40B4-BE49-F238E27FC236}">
                <a16:creationId xmlns:a16="http://schemas.microsoft.com/office/drawing/2014/main" id="{A4B68F6E-70F6-FEC2-E052-E453BAE737F2}"/>
              </a:ext>
            </a:extLst>
          </p:cNvPr>
          <p:cNvSpPr/>
          <p:nvPr/>
        </p:nvSpPr>
        <p:spPr>
          <a:xfrm>
            <a:off x="6449564" y="2095749"/>
            <a:ext cx="2274942" cy="2151125"/>
          </a:xfrm>
          <a:prstGeom prst="flowChartManualOperation">
            <a:avLst/>
          </a:prstGeom>
          <a:effectLst>
            <a:glow rad="63500">
              <a:schemeClr val="accent4">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2" name="Flowchart: Manual Operation 11">
            <a:extLst>
              <a:ext uri="{FF2B5EF4-FFF2-40B4-BE49-F238E27FC236}">
                <a16:creationId xmlns:a16="http://schemas.microsoft.com/office/drawing/2014/main" id="{59B9D56B-90BB-A83D-A167-BC7286FB3FE1}"/>
              </a:ext>
            </a:extLst>
          </p:cNvPr>
          <p:cNvSpPr/>
          <p:nvPr/>
        </p:nvSpPr>
        <p:spPr>
          <a:xfrm>
            <a:off x="3365633" y="2089686"/>
            <a:ext cx="2274942" cy="2151125"/>
          </a:xfrm>
          <a:prstGeom prst="flowChartManualOperation">
            <a:avLst/>
          </a:prstGeom>
          <a:effectLst>
            <a:glow rad="63500">
              <a:schemeClr val="accent2">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Flowchart: Manual Operation 10">
            <a:extLst>
              <a:ext uri="{FF2B5EF4-FFF2-40B4-BE49-F238E27FC236}">
                <a16:creationId xmlns:a16="http://schemas.microsoft.com/office/drawing/2014/main" id="{C83B58EF-6B0E-D78F-A494-30C688368F32}"/>
              </a:ext>
            </a:extLst>
          </p:cNvPr>
          <p:cNvSpPr/>
          <p:nvPr/>
        </p:nvSpPr>
        <p:spPr>
          <a:xfrm>
            <a:off x="252488" y="2095749"/>
            <a:ext cx="2274942" cy="2151125"/>
          </a:xfrm>
          <a:prstGeom prst="flowChartManualOperation">
            <a:avLst/>
          </a:prstGeom>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7" name="Title 3"/>
          <p:cNvSpPr txBox="1">
            <a:spLocks/>
          </p:cNvSpPr>
          <p:nvPr/>
        </p:nvSpPr>
        <p:spPr>
          <a:xfrm>
            <a:off x="38925" y="926170"/>
            <a:ext cx="9109252" cy="507536"/>
          </a:xfrm>
          <a:prstGeom prst="rect">
            <a:avLst/>
          </a:prstGeom>
        </p:spPr>
        <p:txBody>
          <a:bodyPr vert="horz" lIns="68580" tIns="34290" rIns="68580" bIns="34290" rtlCol="0" anchor="ctr">
            <a:noAutofit/>
          </a:bodyPr>
          <a:lstStyle>
            <a:lvl1pPr marL="0" algn="l" defTabSz="914400" rtl="0" eaLnBrk="1" latinLnBrk="0" hangingPunct="1">
              <a:spcBef>
                <a:spcPct val="0"/>
              </a:spcBef>
              <a:buNone/>
              <a:defRPr lang="en-US" sz="4000" b="1" i="0" u="none" kern="1200" baseline="0">
                <a:solidFill>
                  <a:srgbClr val="1B365D"/>
                </a:solidFill>
                <a:latin typeface="Aaux ProBlack"/>
                <a:ea typeface="+mj-ea"/>
                <a:cs typeface="+mj-cs"/>
              </a:defRPr>
            </a:lvl1pPr>
          </a:lstStyle>
          <a:p>
            <a:pPr algn="ctr" defTabSz="685800">
              <a:defRPr/>
            </a:pPr>
            <a:r>
              <a:rPr lang="en-US" sz="3000" dirty="0">
                <a:solidFill>
                  <a:srgbClr val="4F81BD">
                    <a:lumMod val="75000"/>
                  </a:srgbClr>
                </a:solidFill>
                <a:latin typeface="Arial" panose="020B0604020202020204" pitchFamily="34" charset="0"/>
                <a:cs typeface="Arial" panose="020B0604020202020204" pitchFamily="34" charset="0"/>
              </a:rPr>
              <a:t>$910M 2025/26 ENACTED CAPITAL FUNDING</a:t>
            </a:r>
          </a:p>
        </p:txBody>
      </p:sp>
      <p:cxnSp>
        <p:nvCxnSpPr>
          <p:cNvPr id="35" name="Straight Connector 34"/>
          <p:cNvCxnSpPr>
            <a:cxnSpLocks/>
          </p:cNvCxnSpPr>
          <p:nvPr/>
        </p:nvCxnSpPr>
        <p:spPr>
          <a:xfrm>
            <a:off x="5961321" y="2231595"/>
            <a:ext cx="70838" cy="3662887"/>
          </a:xfrm>
          <a:prstGeom prst="line">
            <a:avLst/>
          </a:prstGeom>
          <a:ln w="2540000">
            <a:no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426897" y="4659562"/>
            <a:ext cx="2499747" cy="836832"/>
          </a:xfrm>
          <a:prstGeom prst="rect">
            <a:avLst/>
          </a:prstGeom>
        </p:spPr>
        <p:txBody>
          <a:bodyPr wrap="square">
            <a:spAutoFit/>
          </a:bodyPr>
          <a:lstStyle/>
          <a:p>
            <a:pPr algn="ctr" defTabSz="342900">
              <a:defRPr/>
            </a:pPr>
            <a:r>
              <a:rPr lang="en-US" sz="1350" b="1" dirty="0">
                <a:solidFill>
                  <a:srgbClr val="002060"/>
                </a:solidFill>
                <a:latin typeface="Arial" panose="020B0604020202020204" pitchFamily="34" charset="0"/>
                <a:cs typeface="Arial" panose="020B0604020202020204" pitchFamily="34" charset="0"/>
              </a:rPr>
              <a:t>SUNY/FUND-DISTRIBUTED</a:t>
            </a:r>
          </a:p>
          <a:p>
            <a:pPr algn="ctr" defTabSz="342900">
              <a:defRPr/>
            </a:pPr>
            <a:endParaRPr lang="en-US" sz="788" b="1" dirty="0">
              <a:solidFill>
                <a:prstClr val="black"/>
              </a:solidFill>
              <a:latin typeface="Arial" panose="020B0604020202020204" pitchFamily="34" charset="0"/>
              <a:cs typeface="Arial" panose="020B0604020202020204" pitchFamily="34" charset="0"/>
            </a:endParaRPr>
          </a:p>
          <a:p>
            <a:pPr algn="ctr" defTabSz="342900">
              <a:defRPr/>
            </a:pPr>
            <a:r>
              <a:rPr lang="en-US" sz="1350" b="1" dirty="0">
                <a:solidFill>
                  <a:prstClr val="black"/>
                </a:solidFill>
                <a:latin typeface="Arial" panose="020B0604020202020204" pitchFamily="34" charset="0"/>
                <a:cs typeface="Arial" panose="020B0604020202020204" pitchFamily="34" charset="0"/>
              </a:rPr>
              <a:t>Research Facility Improvements</a:t>
            </a:r>
          </a:p>
        </p:txBody>
      </p:sp>
      <p:sp>
        <p:nvSpPr>
          <p:cNvPr id="45" name="Rectangle 44"/>
          <p:cNvSpPr/>
          <p:nvPr/>
        </p:nvSpPr>
        <p:spPr>
          <a:xfrm>
            <a:off x="2793722" y="4643854"/>
            <a:ext cx="3418764" cy="894540"/>
          </a:xfrm>
          <a:prstGeom prst="rect">
            <a:avLst/>
          </a:prstGeom>
        </p:spPr>
        <p:txBody>
          <a:bodyPr wrap="square">
            <a:spAutoFit/>
          </a:bodyPr>
          <a:lstStyle/>
          <a:p>
            <a:pPr algn="ctr" defTabSz="342900">
              <a:defRPr/>
            </a:pPr>
            <a:r>
              <a:rPr lang="en-US" sz="1350" b="1" dirty="0">
                <a:solidFill>
                  <a:srgbClr val="002060"/>
                </a:solidFill>
                <a:latin typeface="Arial" panose="020B0604020202020204" pitchFamily="34" charset="0"/>
                <a:cs typeface="Arial" panose="020B0604020202020204" pitchFamily="34" charset="0"/>
              </a:rPr>
              <a:t>LUMP, FUND-DISTRIBUTED</a:t>
            </a:r>
          </a:p>
          <a:p>
            <a:pPr algn="ctr" defTabSz="342900">
              <a:defRPr/>
            </a:pPr>
            <a:endParaRPr lang="en-US" sz="788" b="1" dirty="0">
              <a:solidFill>
                <a:prstClr val="black"/>
              </a:solidFill>
              <a:latin typeface="Arial" panose="020B0604020202020204" pitchFamily="34" charset="0"/>
              <a:cs typeface="Arial" panose="020B0604020202020204" pitchFamily="34" charset="0"/>
            </a:endParaRPr>
          </a:p>
          <a:p>
            <a:pPr algn="ctr" defTabSz="342900">
              <a:defRPr/>
            </a:pPr>
            <a:r>
              <a:rPr lang="en-US" sz="1350" b="1" dirty="0">
                <a:solidFill>
                  <a:prstClr val="black"/>
                </a:solidFill>
                <a:latin typeface="Arial" panose="020B0604020202020204" pitchFamily="34" charset="0"/>
                <a:cs typeface="Arial" panose="020B0604020202020204" pitchFamily="34" charset="0"/>
              </a:rPr>
              <a:t>High priority critical maintenance </a:t>
            </a:r>
          </a:p>
          <a:p>
            <a:pPr algn="ctr" defTabSz="342900">
              <a:defRPr/>
            </a:pPr>
            <a:r>
              <a:rPr lang="en-US" sz="1350" b="1" dirty="0">
                <a:solidFill>
                  <a:prstClr val="black"/>
                </a:solidFill>
                <a:latin typeface="Arial" panose="020B0604020202020204" pitchFamily="34" charset="0"/>
                <a:cs typeface="Arial" panose="020B0604020202020204" pitchFamily="34" charset="0"/>
              </a:rPr>
              <a:t>existing facilities </a:t>
            </a:r>
          </a:p>
          <a:p>
            <a:pPr algn="ctr" defTabSz="342900">
              <a:defRPr/>
            </a:pPr>
            <a:endParaRPr lang="en-US" sz="375" b="1" dirty="0">
              <a:solidFill>
                <a:prstClr val="black"/>
              </a:solidFill>
              <a:latin typeface="Arial" panose="020B0604020202020204" pitchFamily="34" charset="0"/>
              <a:cs typeface="Arial" panose="020B0604020202020204" pitchFamily="34" charset="0"/>
            </a:endParaRPr>
          </a:p>
        </p:txBody>
      </p:sp>
      <p:sp>
        <p:nvSpPr>
          <p:cNvPr id="46" name="Rectangle 45"/>
          <p:cNvSpPr/>
          <p:nvPr/>
        </p:nvSpPr>
        <p:spPr>
          <a:xfrm>
            <a:off x="57151" y="4661967"/>
            <a:ext cx="3033731" cy="1038746"/>
          </a:xfrm>
          <a:prstGeom prst="rect">
            <a:avLst/>
          </a:prstGeom>
        </p:spPr>
        <p:txBody>
          <a:bodyPr wrap="square">
            <a:spAutoFit/>
          </a:bodyPr>
          <a:lstStyle/>
          <a:p>
            <a:pPr algn="ctr" defTabSz="342900">
              <a:defRPr/>
            </a:pPr>
            <a:r>
              <a:rPr lang="en-US" sz="1350" b="1" dirty="0">
                <a:solidFill>
                  <a:srgbClr val="002060"/>
                </a:solidFill>
                <a:latin typeface="Arial" panose="020B0604020202020204" pitchFamily="34" charset="0"/>
                <a:cs typeface="Arial" panose="020B0604020202020204" pitchFamily="34" charset="0"/>
              </a:rPr>
              <a:t>SUBOA ALLOCATION </a:t>
            </a:r>
            <a:br>
              <a:rPr lang="en-US" sz="1350" b="1" dirty="0">
                <a:solidFill>
                  <a:srgbClr val="002060"/>
                </a:solidFill>
                <a:latin typeface="Arial" panose="020B0604020202020204" pitchFamily="34" charset="0"/>
                <a:cs typeface="Arial" panose="020B0604020202020204" pitchFamily="34" charset="0"/>
              </a:rPr>
            </a:br>
            <a:r>
              <a:rPr lang="en-US" sz="1350" b="1" dirty="0">
                <a:solidFill>
                  <a:srgbClr val="002060"/>
                </a:solidFill>
                <a:latin typeface="Arial" panose="020B0604020202020204" pitchFamily="34" charset="0"/>
                <a:cs typeface="Arial" panose="020B0604020202020204" pitchFamily="34" charset="0"/>
              </a:rPr>
              <a:t>TO CAMPUS</a:t>
            </a:r>
          </a:p>
          <a:p>
            <a:pPr algn="ctr" defTabSz="342900">
              <a:defRPr/>
            </a:pPr>
            <a:endParaRPr lang="en-US" sz="825" b="1" dirty="0">
              <a:solidFill>
                <a:prstClr val="black"/>
              </a:solidFill>
              <a:latin typeface="Arial" panose="020B0604020202020204" pitchFamily="34" charset="0"/>
              <a:cs typeface="Arial" panose="020B0604020202020204" pitchFamily="34" charset="0"/>
            </a:endParaRPr>
          </a:p>
          <a:p>
            <a:pPr algn="ctr" defTabSz="342900">
              <a:defRPr/>
            </a:pPr>
            <a:r>
              <a:rPr lang="en-US" sz="1350" b="1" dirty="0">
                <a:solidFill>
                  <a:prstClr val="black"/>
                </a:solidFill>
                <a:latin typeface="Arial" panose="020B0604020202020204" pitchFamily="34" charset="0"/>
                <a:cs typeface="Arial" panose="020B0604020202020204" pitchFamily="34" charset="0"/>
              </a:rPr>
              <a:t>Existing facilities</a:t>
            </a:r>
          </a:p>
          <a:p>
            <a:pPr algn="ctr" defTabSz="342900">
              <a:defRPr/>
            </a:pPr>
            <a:endParaRPr lang="en-US" sz="900" b="1" dirty="0">
              <a:solidFill>
                <a:prstClr val="black"/>
              </a:solidFill>
              <a:latin typeface="Arial" panose="020B0604020202020204" pitchFamily="34" charset="0"/>
              <a:cs typeface="Arial" panose="020B0604020202020204" pitchFamily="34" charset="0"/>
            </a:endParaRPr>
          </a:p>
          <a:p>
            <a:pPr algn="ctr" defTabSz="342900">
              <a:defRPr/>
            </a:pPr>
            <a:endParaRPr lang="en-US" sz="375" b="1"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FEBBF4F5-BFEC-4202-AAD8-55D5C8014DFF}"/>
              </a:ext>
            </a:extLst>
          </p:cNvPr>
          <p:cNvCxnSpPr>
            <a:cxnSpLocks/>
          </p:cNvCxnSpPr>
          <p:nvPr/>
        </p:nvCxnSpPr>
        <p:spPr>
          <a:xfrm flipV="1">
            <a:off x="296723" y="4488026"/>
            <a:ext cx="8503920" cy="2259"/>
          </a:xfrm>
          <a:prstGeom prst="line">
            <a:avLst/>
          </a:prstGeom>
          <a:ln w="92075">
            <a:prstDash val="lg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857D34E-3038-F313-B45F-CBBDFD36C412}"/>
              </a:ext>
            </a:extLst>
          </p:cNvPr>
          <p:cNvCxnSpPr>
            <a:cxnSpLocks/>
          </p:cNvCxnSpPr>
          <p:nvPr/>
        </p:nvCxnSpPr>
        <p:spPr>
          <a:xfrm>
            <a:off x="5379232" y="1879186"/>
            <a:ext cx="70838" cy="3662887"/>
          </a:xfrm>
          <a:prstGeom prst="line">
            <a:avLst/>
          </a:prstGeom>
          <a:ln w="2540000">
            <a:no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C739B2A-C3BE-4415-AF52-076FC837E793}"/>
              </a:ext>
            </a:extLst>
          </p:cNvPr>
          <p:cNvSpPr txBox="1"/>
          <p:nvPr/>
        </p:nvSpPr>
        <p:spPr>
          <a:xfrm>
            <a:off x="3535128" y="2979859"/>
            <a:ext cx="1935953" cy="600164"/>
          </a:xfrm>
          <a:prstGeom prst="rect">
            <a:avLst/>
          </a:prstGeom>
          <a:noFill/>
        </p:spPr>
        <p:txBody>
          <a:bodyPr wrap="square" rtlCol="0">
            <a:spAutoFit/>
          </a:bodyPr>
          <a:lstStyle/>
          <a:p>
            <a:pPr algn="ctr" defTabSz="342900">
              <a:defRPr/>
            </a:pPr>
            <a:r>
              <a:rPr lang="en-US" sz="3300" b="1" dirty="0">
                <a:solidFill>
                  <a:prstClr val="white"/>
                </a:solidFill>
                <a:latin typeface="Arial" panose="020B0604020202020204" pitchFamily="34" charset="0"/>
                <a:cs typeface="Arial" panose="020B0604020202020204" pitchFamily="34" charset="0"/>
              </a:rPr>
              <a:t>$396.6M</a:t>
            </a:r>
          </a:p>
        </p:txBody>
      </p:sp>
      <p:sp>
        <p:nvSpPr>
          <p:cNvPr id="31" name="TextBox 30">
            <a:extLst>
              <a:ext uri="{FF2B5EF4-FFF2-40B4-BE49-F238E27FC236}">
                <a16:creationId xmlns:a16="http://schemas.microsoft.com/office/drawing/2014/main" id="{B1B77213-854A-DE87-56C0-7D8CAD443A64}"/>
              </a:ext>
            </a:extLst>
          </p:cNvPr>
          <p:cNvSpPr txBox="1"/>
          <p:nvPr/>
        </p:nvSpPr>
        <p:spPr>
          <a:xfrm>
            <a:off x="6624559" y="2979859"/>
            <a:ext cx="1924954" cy="600164"/>
          </a:xfrm>
          <a:prstGeom prst="rect">
            <a:avLst/>
          </a:prstGeom>
          <a:noFill/>
        </p:spPr>
        <p:txBody>
          <a:bodyPr wrap="square" rtlCol="0">
            <a:spAutoFit/>
          </a:bodyPr>
          <a:lstStyle/>
          <a:p>
            <a:pPr algn="ctr" defTabSz="342900">
              <a:defRPr/>
            </a:pPr>
            <a:r>
              <a:rPr lang="en-US" sz="3300" b="1" dirty="0">
                <a:solidFill>
                  <a:prstClr val="white"/>
                </a:solidFill>
                <a:latin typeface="Arial" panose="020B0604020202020204" pitchFamily="34" charset="0"/>
                <a:cs typeface="Arial" panose="020B0604020202020204" pitchFamily="34" charset="0"/>
              </a:rPr>
              <a:t>$360.0M</a:t>
            </a:r>
          </a:p>
        </p:txBody>
      </p:sp>
      <p:sp>
        <p:nvSpPr>
          <p:cNvPr id="28" name="TextBox 27">
            <a:extLst>
              <a:ext uri="{FF2B5EF4-FFF2-40B4-BE49-F238E27FC236}">
                <a16:creationId xmlns:a16="http://schemas.microsoft.com/office/drawing/2014/main" id="{57E4F315-955C-3C8C-C9E8-65CB6A7072A9}"/>
              </a:ext>
            </a:extLst>
          </p:cNvPr>
          <p:cNvSpPr txBox="1"/>
          <p:nvPr/>
        </p:nvSpPr>
        <p:spPr>
          <a:xfrm>
            <a:off x="429028" y="2979859"/>
            <a:ext cx="1963622" cy="600164"/>
          </a:xfrm>
          <a:prstGeom prst="rect">
            <a:avLst/>
          </a:prstGeom>
          <a:noFill/>
        </p:spPr>
        <p:txBody>
          <a:bodyPr wrap="square" rtlCol="0">
            <a:spAutoFit/>
          </a:bodyPr>
          <a:lstStyle/>
          <a:p>
            <a:pPr algn="ctr" defTabSz="342900">
              <a:defRPr/>
            </a:pPr>
            <a:r>
              <a:rPr lang="en-US" sz="3300" b="1" dirty="0">
                <a:solidFill>
                  <a:prstClr val="white"/>
                </a:solidFill>
                <a:latin typeface="Arial" panose="020B0604020202020204" pitchFamily="34" charset="0"/>
                <a:cs typeface="Arial" panose="020B0604020202020204" pitchFamily="34" charset="0"/>
              </a:rPr>
              <a:t>$153.4M</a:t>
            </a:r>
          </a:p>
        </p:txBody>
      </p:sp>
      <p:cxnSp>
        <p:nvCxnSpPr>
          <p:cNvPr id="6" name="Straight Connector 5">
            <a:extLst>
              <a:ext uri="{FF2B5EF4-FFF2-40B4-BE49-F238E27FC236}">
                <a16:creationId xmlns:a16="http://schemas.microsoft.com/office/drawing/2014/main" id="{6A1729DB-0AE3-6A56-0905-9078C118693E}"/>
              </a:ext>
            </a:extLst>
          </p:cNvPr>
          <p:cNvCxnSpPr>
            <a:cxnSpLocks/>
          </p:cNvCxnSpPr>
          <p:nvPr/>
        </p:nvCxnSpPr>
        <p:spPr>
          <a:xfrm>
            <a:off x="5495744" y="2046481"/>
            <a:ext cx="70838" cy="3662887"/>
          </a:xfrm>
          <a:prstGeom prst="line">
            <a:avLst/>
          </a:prstGeom>
          <a:ln w="2540000">
            <a:noFill/>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EFCF4CC-0E1D-F297-37C6-0596BFF22486}"/>
              </a:ext>
            </a:extLst>
          </p:cNvPr>
          <p:cNvCxnSpPr>
            <a:cxnSpLocks/>
          </p:cNvCxnSpPr>
          <p:nvPr/>
        </p:nvCxnSpPr>
        <p:spPr>
          <a:xfrm flipH="1">
            <a:off x="1960004" y="1980411"/>
            <a:ext cx="1084883" cy="884110"/>
          </a:xfrm>
          <a:prstGeom prst="straightConnector1">
            <a:avLst/>
          </a:prstGeom>
          <a:ln w="1524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8AE1B2C-AA59-9B59-801A-43B5E40C7460}"/>
              </a:ext>
            </a:extLst>
          </p:cNvPr>
          <p:cNvCxnSpPr>
            <a:cxnSpLocks/>
          </p:cNvCxnSpPr>
          <p:nvPr/>
        </p:nvCxnSpPr>
        <p:spPr>
          <a:xfrm>
            <a:off x="2991382" y="1985555"/>
            <a:ext cx="1194977" cy="875840"/>
          </a:xfrm>
          <a:prstGeom prst="straightConnector1">
            <a:avLst/>
          </a:prstGeom>
          <a:ln w="1524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B17BB7D0-DAF2-56ED-524B-8904FEBFADB8}"/>
              </a:ext>
            </a:extLst>
          </p:cNvPr>
          <p:cNvSpPr/>
          <p:nvPr/>
        </p:nvSpPr>
        <p:spPr>
          <a:xfrm>
            <a:off x="1470056" y="1471378"/>
            <a:ext cx="3033731" cy="600164"/>
          </a:xfrm>
          <a:prstGeom prst="rect">
            <a:avLst/>
          </a:prstGeom>
        </p:spPr>
        <p:txBody>
          <a:bodyPr wrap="square">
            <a:spAutoFit/>
          </a:bodyPr>
          <a:lstStyle/>
          <a:p>
            <a:pPr algn="ctr" defTabSz="342900">
              <a:defRPr/>
            </a:pPr>
            <a:r>
              <a:rPr lang="en-US" sz="3300" b="1" dirty="0">
                <a:solidFill>
                  <a:srgbClr val="4F81BD">
                    <a:lumMod val="75000"/>
                  </a:srgbClr>
                </a:solidFill>
                <a:latin typeface="Arial" panose="020B0604020202020204" pitchFamily="34" charset="0"/>
                <a:cs typeface="Arial" panose="020B0604020202020204" pitchFamily="34" charset="0"/>
              </a:rPr>
              <a:t>$550M</a:t>
            </a:r>
            <a:endParaRPr lang="en-US" sz="27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3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904" y="748236"/>
            <a:ext cx="7292830" cy="584775"/>
          </a:xfrm>
          <a:prstGeom prst="rect">
            <a:avLst/>
          </a:prstGeom>
          <a:noFill/>
        </p:spPr>
        <p:txBody>
          <a:bodyPr wrap="square" rtlCol="0">
            <a:spAutoFit/>
          </a:bodyPr>
          <a:lstStyle/>
          <a:p>
            <a:pPr algn="ctr"/>
            <a:r>
              <a:rPr lang="en-US" sz="3200" b="1" dirty="0">
                <a:solidFill>
                  <a:srgbClr val="1552A6"/>
                </a:solidFill>
                <a:latin typeface="AauxPro OT"/>
              </a:rPr>
              <a:t>Course Objectives</a:t>
            </a:r>
          </a:p>
        </p:txBody>
      </p:sp>
      <p:sp>
        <p:nvSpPr>
          <p:cNvPr id="9" name="Date Placeholder 8"/>
          <p:cNvSpPr>
            <a:spLocks noGrp="1"/>
          </p:cNvSpPr>
          <p:nvPr>
            <p:ph type="dt" sz="half" idx="10"/>
          </p:nvPr>
        </p:nvSpPr>
        <p:spPr/>
        <p:txBody>
          <a:bodyPr/>
          <a:lstStyle/>
          <a:p>
            <a:r>
              <a:rPr lang="en-US"/>
              <a:t>May 2025</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2</a:t>
            </a:fld>
            <a:endParaRPr lang="en-US" dirty="0"/>
          </a:p>
        </p:txBody>
      </p:sp>
      <p:pic>
        <p:nvPicPr>
          <p:cNvPr id="14" name="Picture 13" descr="tree of knowledge.jpg">
            <a:extLst>
              <a:ext uri="{FF2B5EF4-FFF2-40B4-BE49-F238E27FC236}">
                <a16:creationId xmlns:a16="http://schemas.microsoft.com/office/drawing/2014/main" id="{679617B6-D050-48E3-BE12-2A87BFB15CC6}"/>
              </a:ext>
            </a:extLst>
          </p:cNvPr>
          <p:cNvPicPr>
            <a:picLocks noChangeAspect="1"/>
          </p:cNvPicPr>
          <p:nvPr/>
        </p:nvPicPr>
        <p:blipFill>
          <a:blip r:embed="rId3"/>
          <a:stretch>
            <a:fillRect/>
          </a:stretch>
        </p:blipFill>
        <p:spPr>
          <a:xfrm>
            <a:off x="457200" y="1888359"/>
            <a:ext cx="4038600" cy="3949644"/>
          </a:xfrm>
          <a:prstGeom prst="rect">
            <a:avLst/>
          </a:prstGeom>
          <a:noFill/>
        </p:spPr>
      </p:pic>
      <p:sp>
        <p:nvSpPr>
          <p:cNvPr id="15" name="TextBox 14">
            <a:extLst>
              <a:ext uri="{FF2B5EF4-FFF2-40B4-BE49-F238E27FC236}">
                <a16:creationId xmlns:a16="http://schemas.microsoft.com/office/drawing/2014/main" id="{545A80AC-CC54-4F79-9509-28293F6FDD7F}"/>
              </a:ext>
            </a:extLst>
          </p:cNvPr>
          <p:cNvSpPr txBox="1"/>
          <p:nvPr/>
        </p:nvSpPr>
        <p:spPr>
          <a:xfrm>
            <a:off x="4648200" y="1600200"/>
            <a:ext cx="4038600" cy="4525963"/>
          </a:xfrm>
          <a:prstGeom prst="rect">
            <a:avLst/>
          </a:prstGeom>
        </p:spPr>
        <p:txBody>
          <a:bodyPr vert="horz" lIns="91440" tIns="45720" rIns="91440" bIns="45720" rtlCol="0">
            <a:normAutofit/>
          </a:bodyPr>
          <a:lstStyle/>
          <a:p>
            <a:pPr lvl="0" defTabSz="914400">
              <a:lnSpc>
                <a:spcPct val="90000"/>
              </a:lnSpc>
              <a:spcBef>
                <a:spcPct val="20000"/>
              </a:spcBef>
              <a:spcAft>
                <a:spcPts val="600"/>
              </a:spcAft>
              <a:buFont typeface="Arial" pitchFamily="34" charset="0"/>
            </a:pPr>
            <a:r>
              <a:rPr lang="en-US" sz="2600" dirty="0"/>
              <a:t>Increase knowledge and understanding of: </a:t>
            </a:r>
          </a:p>
          <a:p>
            <a:pPr marL="457200" lvl="0" indent="-457200" defTabSz="914400">
              <a:lnSpc>
                <a:spcPct val="90000"/>
              </a:lnSpc>
              <a:spcBef>
                <a:spcPct val="20000"/>
              </a:spcBef>
              <a:spcAft>
                <a:spcPts val="600"/>
              </a:spcAft>
              <a:buFont typeface="Arial" pitchFamily="34" charset="0"/>
              <a:buChar char="•"/>
            </a:pPr>
            <a:r>
              <a:rPr lang="en-US" sz="2600" b="1" dirty="0"/>
              <a:t>Financial Management of Capital Funds</a:t>
            </a:r>
          </a:p>
          <a:p>
            <a:pPr marL="457200" lvl="0" indent="-457200" defTabSz="914400">
              <a:lnSpc>
                <a:spcPct val="90000"/>
              </a:lnSpc>
              <a:spcBef>
                <a:spcPct val="20000"/>
              </a:spcBef>
              <a:spcAft>
                <a:spcPts val="600"/>
              </a:spcAft>
              <a:buFont typeface="Arial" pitchFamily="34" charset="0"/>
              <a:buChar char="•"/>
            </a:pPr>
            <a:r>
              <a:rPr lang="en-US" sz="2600" dirty="0"/>
              <a:t>Procurement Requirements </a:t>
            </a:r>
          </a:p>
          <a:p>
            <a:pPr marL="457200" lvl="0" indent="-457200" defTabSz="914400">
              <a:lnSpc>
                <a:spcPct val="90000"/>
              </a:lnSpc>
              <a:spcBef>
                <a:spcPct val="20000"/>
              </a:spcBef>
              <a:spcAft>
                <a:spcPts val="600"/>
              </a:spcAft>
              <a:buFont typeface="Arial" pitchFamily="34" charset="0"/>
              <a:buChar char="•"/>
            </a:pPr>
            <a:r>
              <a:rPr lang="en-US" sz="2600" dirty="0"/>
              <a:t>Consultant Selection</a:t>
            </a:r>
          </a:p>
          <a:p>
            <a:pPr lvl="0" defTabSz="914400">
              <a:lnSpc>
                <a:spcPct val="90000"/>
              </a:lnSpc>
              <a:spcBef>
                <a:spcPct val="20000"/>
              </a:spcBef>
              <a:spcAft>
                <a:spcPts val="600"/>
              </a:spcAft>
              <a:buFont typeface="Arial" pitchFamily="34" charset="0"/>
            </a:pP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3712FCE-5652-4B2A-BB9E-DAF6BA890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367" y="976690"/>
            <a:ext cx="5329266" cy="4604960"/>
          </a:xfrm>
          <a:prstGeom prst="rect">
            <a:avLst/>
          </a:prstGeom>
        </p:spPr>
      </p:pic>
      <p:sp>
        <p:nvSpPr>
          <p:cNvPr id="7" name="TextBox 6">
            <a:extLst>
              <a:ext uri="{FF2B5EF4-FFF2-40B4-BE49-F238E27FC236}">
                <a16:creationId xmlns:a16="http://schemas.microsoft.com/office/drawing/2014/main" id="{845541B6-71C2-4CA1-9F62-0A59D0BA2D82}"/>
              </a:ext>
            </a:extLst>
          </p:cNvPr>
          <p:cNvSpPr txBox="1"/>
          <p:nvPr/>
        </p:nvSpPr>
        <p:spPr>
          <a:xfrm>
            <a:off x="5269810" y="2680669"/>
            <a:ext cx="1994216" cy="1431161"/>
          </a:xfrm>
          <a:prstGeom prst="rect">
            <a:avLst/>
          </a:prstGeom>
          <a:noFill/>
        </p:spPr>
        <p:txBody>
          <a:bodyPr wrap="square" rtlCol="0">
            <a:spAutoFit/>
          </a:bodyPr>
          <a:lstStyle/>
          <a:p>
            <a:pPr algn="ctr" defTabSz="685800">
              <a:defRPr/>
            </a:pPr>
            <a:r>
              <a:rPr lang="en-US" sz="6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$9B </a:t>
            </a:r>
            <a:br>
              <a:rPr lang="en-US" sz="36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backlog</a:t>
            </a:r>
          </a:p>
        </p:txBody>
      </p:sp>
      <p:sp>
        <p:nvSpPr>
          <p:cNvPr id="3" name="TextBox 2">
            <a:extLst>
              <a:ext uri="{FF2B5EF4-FFF2-40B4-BE49-F238E27FC236}">
                <a16:creationId xmlns:a16="http://schemas.microsoft.com/office/drawing/2014/main" id="{7283F5CA-B522-D5B8-AAF6-8DFFF29A69F0}"/>
              </a:ext>
            </a:extLst>
          </p:cNvPr>
          <p:cNvSpPr txBox="1"/>
          <p:nvPr/>
        </p:nvSpPr>
        <p:spPr>
          <a:xfrm>
            <a:off x="189992" y="1812030"/>
            <a:ext cx="5079818" cy="1431161"/>
          </a:xfrm>
          <a:prstGeom prst="rect">
            <a:avLst/>
          </a:prstGeom>
          <a:noFill/>
        </p:spPr>
        <p:txBody>
          <a:bodyPr wrap="square">
            <a:spAutoFit/>
          </a:bodyPr>
          <a:lstStyle/>
          <a:p>
            <a:pPr algn="ctr" defTabSz="685800">
              <a:defRPr/>
            </a:pPr>
            <a:r>
              <a:rPr lang="en-US" sz="6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$550M*</a:t>
            </a:r>
          </a:p>
          <a:p>
            <a:pPr algn="ctr" defTabSz="685800">
              <a:defRPr/>
            </a:pPr>
            <a:r>
              <a:rPr lang="en-US" sz="27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annual funding</a:t>
            </a:r>
            <a:endParaRPr lang="en-US" sz="2700" dirty="0">
              <a:solidFill>
                <a:schemeClr val="accent3">
                  <a:lumMod val="75000"/>
                </a:schemeClr>
              </a:solidFill>
            </a:endParaRPr>
          </a:p>
        </p:txBody>
      </p:sp>
      <p:sp>
        <p:nvSpPr>
          <p:cNvPr id="4" name="TextBox 3">
            <a:extLst>
              <a:ext uri="{FF2B5EF4-FFF2-40B4-BE49-F238E27FC236}">
                <a16:creationId xmlns:a16="http://schemas.microsoft.com/office/drawing/2014/main" id="{15F8AB45-9076-6C01-F0E9-8D4DA3F9C97B}"/>
              </a:ext>
            </a:extLst>
          </p:cNvPr>
          <p:cNvSpPr txBox="1"/>
          <p:nvPr/>
        </p:nvSpPr>
        <p:spPr>
          <a:xfrm>
            <a:off x="161340" y="4302384"/>
            <a:ext cx="4323355" cy="715581"/>
          </a:xfrm>
          <a:prstGeom prst="rect">
            <a:avLst/>
          </a:prstGeom>
          <a:noFill/>
        </p:spPr>
        <p:txBody>
          <a:bodyPr wrap="square">
            <a:spAutoFit/>
          </a:bodyPr>
          <a:lstStyle/>
          <a:p>
            <a:pPr defTabSz="698831">
              <a:defRPr/>
            </a:pPr>
            <a:r>
              <a:rPr lang="en-US" sz="27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*$1.6B Needed Annually </a:t>
            </a:r>
            <a:br>
              <a:rPr lang="en-US" sz="27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350" dirty="0">
                <a:solidFill>
                  <a:prstClr val="black"/>
                </a:solidFill>
                <a:latin typeface="Arial" panose="020B0604020202020204" pitchFamily="34" charset="0"/>
                <a:cs typeface="Arial" panose="020B0604020202020204" pitchFamily="34" charset="0"/>
              </a:rPr>
              <a:t>to address the rate of decay and existing Backlog</a:t>
            </a:r>
          </a:p>
        </p:txBody>
      </p:sp>
    </p:spTree>
    <p:extLst>
      <p:ext uri="{BB962C8B-B14F-4D97-AF65-F5344CB8AC3E}">
        <p14:creationId xmlns:p14="http://schemas.microsoft.com/office/powerpoint/2010/main" val="155455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21</a:t>
            </a:fld>
            <a:endParaRPr lang="en-US"/>
          </a:p>
        </p:txBody>
      </p:sp>
      <p:sp>
        <p:nvSpPr>
          <p:cNvPr id="45" name="Title 2"/>
          <p:cNvSpPr>
            <a:spLocks noGrp="1"/>
          </p:cNvSpPr>
          <p:nvPr>
            <p:ph type="title" idx="4294967295"/>
          </p:nvPr>
        </p:nvSpPr>
        <p:spPr>
          <a:xfrm>
            <a:off x="1535560" y="690277"/>
            <a:ext cx="6656451" cy="994977"/>
          </a:xfrm>
        </p:spPr>
        <p:txBody>
          <a:bodyPr>
            <a:normAutofit/>
          </a:bodyPr>
          <a:lstStyle/>
          <a:p>
            <a:r>
              <a:rPr lang="en-US" sz="3600" b="1" dirty="0">
                <a:solidFill>
                  <a:srgbClr val="1552A6"/>
                </a:solidFill>
                <a:latin typeface="AauxPro OT"/>
                <a:ea typeface="+mn-ea"/>
              </a:rPr>
              <a:t>Budget Execution</a:t>
            </a:r>
            <a:endParaRPr lang="en-US" sz="1800" dirty="0"/>
          </a:p>
        </p:txBody>
      </p:sp>
      <p:pic>
        <p:nvPicPr>
          <p:cNvPr id="23" name="Picture 22">
            <a:extLst>
              <a:ext uri="{FF2B5EF4-FFF2-40B4-BE49-F238E27FC236}">
                <a16:creationId xmlns:a16="http://schemas.microsoft.com/office/drawing/2014/main" id="{FFB17606-DEAA-4A9B-B6F6-9183B8E71A07}"/>
              </a:ext>
            </a:extLst>
          </p:cNvPr>
          <p:cNvPicPr>
            <a:picLocks noChangeAspect="1"/>
          </p:cNvPicPr>
          <p:nvPr/>
        </p:nvPicPr>
        <p:blipFill rotWithShape="1">
          <a:blip r:embed="rId3"/>
          <a:srcRect l="6970" t="11861" r="9431" b="5249"/>
          <a:stretch/>
        </p:blipFill>
        <p:spPr>
          <a:xfrm>
            <a:off x="325435" y="1739481"/>
            <a:ext cx="2798765" cy="2601815"/>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4556892D-5F83-4546-A6E6-E8AC49282DC3}"/>
              </a:ext>
            </a:extLst>
          </p:cNvPr>
          <p:cNvPicPr>
            <a:picLocks noChangeAspect="1"/>
          </p:cNvPicPr>
          <p:nvPr/>
        </p:nvPicPr>
        <p:blipFill rotWithShape="1">
          <a:blip r:embed="rId4"/>
          <a:srcRect l="2242" t="4018" r="3862" b="10137"/>
          <a:stretch/>
        </p:blipFill>
        <p:spPr>
          <a:xfrm>
            <a:off x="2099338" y="3669031"/>
            <a:ext cx="2611316" cy="2510389"/>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376DC9C2-EB85-4E1F-B3AC-28E4E01ED963}"/>
              </a:ext>
            </a:extLst>
          </p:cNvPr>
          <p:cNvSpPr/>
          <p:nvPr/>
        </p:nvSpPr>
        <p:spPr>
          <a:xfrm>
            <a:off x="4863785" y="1685254"/>
            <a:ext cx="4164888" cy="4431983"/>
          </a:xfrm>
          <a:prstGeom prst="rect">
            <a:avLst/>
          </a:prstGeom>
        </p:spPr>
        <p:txBody>
          <a:bodyPr wrap="square">
            <a:spAutoFit/>
          </a:bodyPr>
          <a:lstStyle/>
          <a:p>
            <a:pPr>
              <a:lnSpc>
                <a:spcPct val="120000"/>
              </a:lnSpc>
            </a:pPr>
            <a:r>
              <a:rPr lang="en-US" sz="2000" dirty="0">
                <a:latin typeface="Arial" panose="020B0604020202020204" pitchFamily="34" charset="0"/>
                <a:cs typeface="Arial" panose="020B0604020202020204" pitchFamily="34" charset="0"/>
              </a:rPr>
              <a:t>New York State’s </a:t>
            </a:r>
            <a:r>
              <a:rPr lang="en-US" sz="2000" u="sng" dirty="0">
                <a:latin typeface="Arial" panose="020B0604020202020204" pitchFamily="34" charset="0"/>
                <a:cs typeface="Arial" panose="020B0604020202020204" pitchFamily="34" charset="0"/>
              </a:rPr>
              <a:t>Enacted Budget Financial Plan </a:t>
            </a:r>
            <a:r>
              <a:rPr lang="en-US" sz="2000" dirty="0">
                <a:latin typeface="Arial" panose="020B0604020202020204" pitchFamily="34" charset="0"/>
                <a:cs typeface="Arial" panose="020B0604020202020204" pitchFamily="34" charset="0"/>
              </a:rPr>
              <a:t>and the </a:t>
            </a:r>
            <a:r>
              <a:rPr lang="en-US" sz="2000" u="sng" dirty="0">
                <a:latin typeface="Arial" panose="020B0604020202020204" pitchFamily="34" charset="0"/>
                <a:cs typeface="Arial" panose="020B0604020202020204" pitchFamily="34" charset="0"/>
              </a:rPr>
              <a:t>Capital Program and Financing Plan</a:t>
            </a:r>
            <a:r>
              <a:rPr lang="en-US" sz="2000" dirty="0">
                <a:latin typeface="Arial" panose="020B0604020202020204" pitchFamily="34" charset="0"/>
                <a:cs typeface="Arial" panose="020B0604020202020204" pitchFamily="34" charset="0"/>
              </a:rPr>
              <a:t> are issued about 3 to 4 weeks after the budget is enacted. </a:t>
            </a:r>
          </a:p>
          <a:p>
            <a:pPr>
              <a:lnSpc>
                <a:spcPct val="120000"/>
              </a:lnSpc>
            </a:pPr>
            <a:endParaRPr lang="en-US" sz="2000" dirty="0">
              <a:latin typeface="Arial" panose="020B0604020202020204" pitchFamily="34" charset="0"/>
              <a:cs typeface="Arial" panose="020B0604020202020204" pitchFamily="34" charset="0"/>
            </a:endParaRPr>
          </a:p>
          <a:p>
            <a:pPr>
              <a:lnSpc>
                <a:spcPct val="120000"/>
              </a:lnSpc>
            </a:pPr>
            <a:r>
              <a:rPr lang="en-US" sz="2000" dirty="0">
                <a:latin typeface="Arial" panose="020B0604020202020204" pitchFamily="34" charset="0"/>
                <a:cs typeface="Arial" panose="020B0604020202020204" pitchFamily="34" charset="0"/>
              </a:rPr>
              <a:t>These plans project State revenues and establish the annual spending limits for all State programs, including SUNY’s Capital Program.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02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630" y="318328"/>
            <a:ext cx="7969170" cy="584775"/>
          </a:xfrm>
          <a:prstGeom prst="rect">
            <a:avLst/>
          </a:prstGeom>
          <a:noFill/>
        </p:spPr>
        <p:txBody>
          <a:bodyPr wrap="square" rtlCol="0">
            <a:spAutoFit/>
          </a:bodyPr>
          <a:lstStyle/>
          <a:p>
            <a:pPr algn="ctr"/>
            <a:r>
              <a:rPr lang="en-US" sz="3200" b="1" dirty="0">
                <a:solidFill>
                  <a:srgbClr val="1552A6"/>
                </a:solidFill>
                <a:latin typeface="AauxPro OT"/>
              </a:rPr>
              <a:t>DOB Approval</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22</a:t>
            </a:fld>
            <a:endParaRPr lang="en-US"/>
          </a:p>
        </p:txBody>
      </p:sp>
      <p:pic>
        <p:nvPicPr>
          <p:cNvPr id="13" name="Picture 12" descr="cash2.jpg"/>
          <p:cNvPicPr>
            <a:picLocks noChangeAspect="1"/>
          </p:cNvPicPr>
          <p:nvPr/>
        </p:nvPicPr>
        <p:blipFill>
          <a:blip r:embed="rId3"/>
          <a:stretch>
            <a:fillRect/>
          </a:stretch>
        </p:blipFill>
        <p:spPr>
          <a:xfrm>
            <a:off x="2466553" y="4983984"/>
            <a:ext cx="1855893" cy="1372366"/>
          </a:xfrm>
          <a:prstGeom prst="rect">
            <a:avLst/>
          </a:prstGeom>
        </p:spPr>
      </p:pic>
      <p:pic>
        <p:nvPicPr>
          <p:cNvPr id="9" name="Picture Placeholder 5" descr="https://www.budget.ny.gov/guide/bprm/b/b-1184.pdf - Internet Explorer">
            <a:extLst>
              <a:ext uri="{FF2B5EF4-FFF2-40B4-BE49-F238E27FC236}">
                <a16:creationId xmlns:a16="http://schemas.microsoft.com/office/drawing/2014/main" id="{44DE9646-4D75-45D1-B734-6368E21E01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42484">
            <a:off x="-177825" y="1995166"/>
            <a:ext cx="5288757" cy="3028566"/>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EE43BE0A-8BA6-4E88-9143-BD8708906A38}"/>
              </a:ext>
            </a:extLst>
          </p:cNvPr>
          <p:cNvSpPr/>
          <p:nvPr/>
        </p:nvSpPr>
        <p:spPr>
          <a:xfrm>
            <a:off x="5502222" y="1453789"/>
            <a:ext cx="3684642" cy="5118261"/>
          </a:xfrm>
          <a:prstGeom prst="rect">
            <a:avLst/>
          </a:prstGeom>
        </p:spPr>
        <p:txBody>
          <a:bodyPr wrap="square">
            <a:spAutoFit/>
          </a:bodyPr>
          <a:lstStyle/>
          <a:p>
            <a:pPr>
              <a:lnSpc>
                <a:spcPct val="120000"/>
              </a:lnSpc>
            </a:pPr>
            <a:r>
              <a:rPr lang="en-US" sz="2000" dirty="0">
                <a:latin typeface="Arial" panose="020B0604020202020204" pitchFamily="34" charset="0"/>
                <a:cs typeface="Arial" panose="020B0604020202020204" pitchFamily="34" charset="0"/>
              </a:rPr>
              <a:t>Appropriations are made available, spending limits are known, and execution of the capital plan can continue. </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2000" dirty="0">
                <a:latin typeface="Arial" panose="020B0604020202020204" pitchFamily="34" charset="0"/>
                <a:cs typeface="Arial" panose="020B0604020202020204" pitchFamily="34" charset="0"/>
              </a:rPr>
              <a:t>DOB has an approval role before </a:t>
            </a:r>
            <a:r>
              <a:rPr lang="en-US" sz="2000" u="sng" dirty="0">
                <a:latin typeface="Arial" panose="020B0604020202020204" pitchFamily="34" charset="0"/>
                <a:cs typeface="Arial" panose="020B0604020202020204" pitchFamily="34" charset="0"/>
              </a:rPr>
              <a:t>capital funded </a:t>
            </a:r>
            <a:r>
              <a:rPr lang="en-US" sz="2000" dirty="0">
                <a:latin typeface="Arial" panose="020B0604020202020204" pitchFamily="34" charset="0"/>
                <a:cs typeface="Arial" panose="020B0604020202020204" pitchFamily="34" charset="0"/>
              </a:rPr>
              <a:t>design or construction contracts over $1M can be awarded. DOB approves each project’s “B-1184”. </a:t>
            </a:r>
          </a:p>
          <a:p>
            <a:pPr>
              <a:lnSpc>
                <a:spcPct val="120000"/>
              </a:lnSpc>
            </a:pPr>
            <a:r>
              <a:rPr lang="en-US" sz="2000" dirty="0">
                <a:latin typeface="Arial" panose="020B0604020202020204" pitchFamily="34" charset="0"/>
                <a:cs typeface="Arial" panose="020B0604020202020204" pitchFamily="34" charset="0"/>
              </a:rPr>
              <a:t>This is generally routine, and turnaround is typically about a month. </a:t>
            </a:r>
          </a:p>
        </p:txBody>
      </p:sp>
    </p:spTree>
    <p:extLst>
      <p:ext uri="{BB962C8B-B14F-4D97-AF65-F5344CB8AC3E}">
        <p14:creationId xmlns:p14="http://schemas.microsoft.com/office/powerpoint/2010/main" val="413866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1600200"/>
            <a:ext cx="4038600" cy="4525963"/>
          </a:xfrm>
          <a:prstGeom prst="rect">
            <a:avLst/>
          </a:prstGeom>
        </p:spPr>
        <p:txBody>
          <a:bodyPr vert="horz" lIns="91440" tIns="45720" rIns="91440" bIns="45720" rtlCol="0">
            <a:normAutofit/>
          </a:bodyPr>
          <a:lstStyle/>
          <a:p>
            <a:pPr lvl="0" defTabSz="914400">
              <a:spcBef>
                <a:spcPct val="20000"/>
              </a:spcBef>
              <a:spcAft>
                <a:spcPts val="600"/>
              </a:spcAft>
              <a:buFont typeface="Arial" pitchFamily="34" charset="0"/>
            </a:pPr>
            <a:r>
              <a:rPr lang="en-US" sz="2800" b="1" dirty="0"/>
              <a:t>Disbursement target</a:t>
            </a:r>
          </a:p>
          <a:p>
            <a:pPr marL="457200" lvl="0" indent="-457200" defTabSz="914400">
              <a:spcBef>
                <a:spcPct val="20000"/>
              </a:spcBef>
              <a:spcAft>
                <a:spcPts val="600"/>
              </a:spcAft>
              <a:buFont typeface="Arial" pitchFamily="34" charset="0"/>
              <a:buChar char="•"/>
            </a:pPr>
            <a:r>
              <a:rPr lang="en-US" sz="2800" dirty="0"/>
              <a:t>A spending cap placed on appropriations by the Division of Budget limiting the total amount of expenditures that may be made in a specific State fiscal year. </a:t>
            </a:r>
          </a:p>
          <a:p>
            <a:pPr marL="457200" lvl="0" indent="-457200" defTabSz="914400">
              <a:spcBef>
                <a:spcPct val="20000"/>
              </a:spcBef>
              <a:spcAft>
                <a:spcPts val="600"/>
              </a:spcAft>
              <a:buFont typeface="Arial" pitchFamily="34" charset="0"/>
            </a:pPr>
            <a:endParaRPr lang="en-US" sz="2800" dirty="0"/>
          </a:p>
        </p:txBody>
      </p:sp>
      <p:pic>
        <p:nvPicPr>
          <p:cNvPr id="3" name="Picture 2" descr="A picture containing text, stop, sign, clipart&#10;&#10;Description automatically generated">
            <a:extLst>
              <a:ext uri="{FF2B5EF4-FFF2-40B4-BE49-F238E27FC236}">
                <a16:creationId xmlns:a16="http://schemas.microsoft.com/office/drawing/2014/main" id="{54767164-8B06-45C5-B3CE-0C5DF8D626B7}"/>
              </a:ext>
            </a:extLst>
          </p:cNvPr>
          <p:cNvPicPr>
            <a:picLocks noChangeAspect="1"/>
          </p:cNvPicPr>
          <p:nvPr/>
        </p:nvPicPr>
        <p:blipFill>
          <a:blip r:embed="rId3"/>
          <a:stretch>
            <a:fillRect/>
          </a:stretch>
        </p:blipFill>
        <p:spPr>
          <a:xfrm>
            <a:off x="4648200" y="2519429"/>
            <a:ext cx="4038600" cy="2687504"/>
          </a:xfrm>
          <a:prstGeom prst="rect">
            <a:avLst/>
          </a:prstGeom>
          <a:noFill/>
        </p:spPr>
      </p:pic>
      <p:sp>
        <p:nvSpPr>
          <p:cNvPr id="7" name="Date Placeholder 6"/>
          <p:cNvSpPr>
            <a:spLocks noGrp="1"/>
          </p:cNvSpPr>
          <p:nvPr>
            <p:ph type="dt" sz="half" idx="10"/>
          </p:nvPr>
        </p:nvSpPr>
        <p:spPr/>
        <p:txBody>
          <a:bodyPr vert="horz" lIns="91440" tIns="45720" rIns="91440" bIns="45720" rtlCol="0" anchor="ctr">
            <a:normAutofit/>
          </a:bodyPr>
          <a:lstStyle/>
          <a:p>
            <a:pPr>
              <a:spcAft>
                <a:spcPts val="600"/>
              </a:spcAft>
            </a:pPr>
            <a:r>
              <a:rPr lang="en-US" kern="1200">
                <a:latin typeface="+mn-lt"/>
                <a:ea typeface="+mn-ea"/>
                <a:cs typeface="+mn-cs"/>
              </a:rPr>
              <a:t>May 2025</a:t>
            </a:r>
          </a:p>
        </p:txBody>
      </p:sp>
      <p:sp>
        <p:nvSpPr>
          <p:cNvPr id="6" name="Footer Placeholder 5"/>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23</a:t>
            </a:fld>
            <a:endParaRPr lang="en-US"/>
          </a:p>
        </p:txBody>
      </p:sp>
      <p:sp>
        <p:nvSpPr>
          <p:cNvPr id="9" name="TextBox 8">
            <a:extLst>
              <a:ext uri="{FF2B5EF4-FFF2-40B4-BE49-F238E27FC236}">
                <a16:creationId xmlns:a16="http://schemas.microsoft.com/office/drawing/2014/main" id="{7FFBD9ED-C606-4EBA-A60F-9155D3893642}"/>
              </a:ext>
            </a:extLst>
          </p:cNvPr>
          <p:cNvSpPr txBox="1"/>
          <p:nvPr/>
        </p:nvSpPr>
        <p:spPr>
          <a:xfrm>
            <a:off x="587415" y="734093"/>
            <a:ext cx="7969170" cy="584775"/>
          </a:xfrm>
          <a:prstGeom prst="rect">
            <a:avLst/>
          </a:prstGeom>
          <a:noFill/>
        </p:spPr>
        <p:txBody>
          <a:bodyPr wrap="square" rtlCol="0">
            <a:spAutoFit/>
          </a:bodyPr>
          <a:lstStyle/>
          <a:p>
            <a:pPr algn="ctr"/>
            <a:r>
              <a:rPr lang="en-US" sz="3200" b="1" dirty="0">
                <a:solidFill>
                  <a:srgbClr val="1552A6"/>
                </a:solidFill>
                <a:latin typeface="AauxPro OT"/>
              </a:rPr>
              <a:t>Authority to Spend</a:t>
            </a:r>
          </a:p>
        </p:txBody>
      </p:sp>
    </p:spTree>
    <p:extLst>
      <p:ext uri="{BB962C8B-B14F-4D97-AF65-F5344CB8AC3E}">
        <p14:creationId xmlns:p14="http://schemas.microsoft.com/office/powerpoint/2010/main" val="122415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1600200"/>
            <a:ext cx="4154618" cy="4525963"/>
          </a:xfrm>
          <a:prstGeom prst="rect">
            <a:avLst/>
          </a:prstGeom>
        </p:spPr>
        <p:txBody>
          <a:bodyPr vert="horz" lIns="91440" tIns="45720" rIns="91440" bIns="45720" rtlCol="0">
            <a:normAutofit lnSpcReduction="10000"/>
          </a:bodyPr>
          <a:lstStyle/>
          <a:p>
            <a:pPr marL="457200" lvl="0" indent="-457200" defTabSz="914400">
              <a:spcBef>
                <a:spcPct val="20000"/>
              </a:spcBef>
              <a:spcAft>
                <a:spcPts val="600"/>
              </a:spcAft>
              <a:buFont typeface="Arial" pitchFamily="34" charset="0"/>
              <a:buChar char="•"/>
            </a:pPr>
            <a:r>
              <a:rPr lang="en-US" sz="2800" dirty="0"/>
              <a:t>Ensure accurate dates in project requests and funding requests</a:t>
            </a:r>
          </a:p>
          <a:p>
            <a:pPr marL="457200" lvl="0" indent="-457200" defTabSz="914400">
              <a:spcBef>
                <a:spcPct val="20000"/>
              </a:spcBef>
              <a:spcAft>
                <a:spcPts val="600"/>
              </a:spcAft>
              <a:buFont typeface="Arial" pitchFamily="34" charset="0"/>
              <a:buChar char="•"/>
            </a:pPr>
            <a:r>
              <a:rPr lang="en-US" sz="2800" dirty="0"/>
              <a:t>Monitor the 610 report and be prompt with submitting project closeouts</a:t>
            </a:r>
          </a:p>
          <a:p>
            <a:pPr marL="457200" lvl="0" indent="-457200" defTabSz="914400">
              <a:spcBef>
                <a:spcPct val="20000"/>
              </a:spcBef>
              <a:spcAft>
                <a:spcPts val="600"/>
              </a:spcAft>
              <a:buFont typeface="Arial" pitchFamily="34" charset="0"/>
              <a:buChar char="•"/>
            </a:pPr>
            <a:r>
              <a:rPr lang="en-US" sz="2800" dirty="0"/>
              <a:t>Respond to update requests from the Fund on the status of projects</a:t>
            </a:r>
          </a:p>
        </p:txBody>
      </p:sp>
      <p:sp>
        <p:nvSpPr>
          <p:cNvPr id="7" name="Date Placeholder 6"/>
          <p:cNvSpPr>
            <a:spLocks noGrp="1"/>
          </p:cNvSpPr>
          <p:nvPr>
            <p:ph type="dt" sz="half" idx="10"/>
          </p:nvPr>
        </p:nvSpPr>
        <p:spPr/>
        <p:txBody>
          <a:bodyPr vert="horz" lIns="91440" tIns="45720" rIns="91440" bIns="45720" rtlCol="0" anchor="ctr">
            <a:normAutofit/>
          </a:bodyPr>
          <a:lstStyle/>
          <a:p>
            <a:pPr>
              <a:spcAft>
                <a:spcPts val="600"/>
              </a:spcAft>
            </a:pPr>
            <a:r>
              <a:rPr lang="en-US" kern="1200">
                <a:latin typeface="+mn-lt"/>
                <a:ea typeface="+mn-ea"/>
                <a:cs typeface="+mn-cs"/>
              </a:rPr>
              <a:t>May 2025</a:t>
            </a:r>
          </a:p>
        </p:txBody>
      </p:sp>
      <p:sp>
        <p:nvSpPr>
          <p:cNvPr id="6" name="Footer Placeholder 5"/>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24</a:t>
            </a:fld>
            <a:endParaRPr lang="en-US"/>
          </a:p>
        </p:txBody>
      </p:sp>
      <p:sp>
        <p:nvSpPr>
          <p:cNvPr id="9" name="TextBox 8">
            <a:extLst>
              <a:ext uri="{FF2B5EF4-FFF2-40B4-BE49-F238E27FC236}">
                <a16:creationId xmlns:a16="http://schemas.microsoft.com/office/drawing/2014/main" id="{7FFBD9ED-C606-4EBA-A60F-9155D3893642}"/>
              </a:ext>
            </a:extLst>
          </p:cNvPr>
          <p:cNvSpPr txBox="1"/>
          <p:nvPr/>
        </p:nvSpPr>
        <p:spPr>
          <a:xfrm>
            <a:off x="587415" y="734093"/>
            <a:ext cx="7969170" cy="584775"/>
          </a:xfrm>
          <a:prstGeom prst="rect">
            <a:avLst/>
          </a:prstGeom>
          <a:noFill/>
        </p:spPr>
        <p:txBody>
          <a:bodyPr wrap="square" rtlCol="0">
            <a:spAutoFit/>
          </a:bodyPr>
          <a:lstStyle/>
          <a:p>
            <a:pPr algn="ctr"/>
            <a:r>
              <a:rPr lang="en-US" sz="3200" b="1" dirty="0">
                <a:solidFill>
                  <a:srgbClr val="1552A6"/>
                </a:solidFill>
                <a:latin typeface="AauxPro OT"/>
              </a:rPr>
              <a:t>Help Hit the Target - Accurate Dates </a:t>
            </a:r>
          </a:p>
        </p:txBody>
      </p:sp>
      <p:pic>
        <p:nvPicPr>
          <p:cNvPr id="5" name="Picture 4" descr="A group of people with a dart and a target&#10;&#10;Description automatically generated">
            <a:extLst>
              <a:ext uri="{FF2B5EF4-FFF2-40B4-BE49-F238E27FC236}">
                <a16:creationId xmlns:a16="http://schemas.microsoft.com/office/drawing/2014/main" id="{DC9F839D-D0B6-731F-9E14-5D68F200183A}"/>
              </a:ext>
            </a:extLst>
          </p:cNvPr>
          <p:cNvPicPr>
            <a:picLocks noChangeAspect="1"/>
          </p:cNvPicPr>
          <p:nvPr/>
        </p:nvPicPr>
        <p:blipFill>
          <a:blip r:embed="rId3"/>
          <a:stretch>
            <a:fillRect/>
          </a:stretch>
        </p:blipFill>
        <p:spPr>
          <a:xfrm>
            <a:off x="4566388" y="2087062"/>
            <a:ext cx="4154618" cy="3111953"/>
          </a:xfrm>
          <a:prstGeom prst="rect">
            <a:avLst/>
          </a:prstGeom>
        </p:spPr>
      </p:pic>
    </p:spTree>
    <p:extLst>
      <p:ext uri="{BB962C8B-B14F-4D97-AF65-F5344CB8AC3E}">
        <p14:creationId xmlns:p14="http://schemas.microsoft.com/office/powerpoint/2010/main" val="399773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630" y="959773"/>
            <a:ext cx="7969170" cy="584775"/>
          </a:xfrm>
          <a:prstGeom prst="rect">
            <a:avLst/>
          </a:prstGeom>
          <a:noFill/>
        </p:spPr>
        <p:txBody>
          <a:bodyPr wrap="square" rtlCol="0">
            <a:spAutoFit/>
          </a:bodyPr>
          <a:lstStyle/>
          <a:p>
            <a:pPr algn="ctr"/>
            <a:r>
              <a:rPr lang="en-US" sz="3200" b="1" dirty="0">
                <a:solidFill>
                  <a:srgbClr val="1552A6"/>
                </a:solidFill>
                <a:latin typeface="AauxPro OT"/>
              </a:rPr>
              <a:t>Campus Let Contracts</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25</a:t>
            </a:fld>
            <a:endParaRPr lang="en-US"/>
          </a:p>
        </p:txBody>
      </p:sp>
      <p:sp>
        <p:nvSpPr>
          <p:cNvPr id="14" name="TextBox 13"/>
          <p:cNvSpPr txBox="1"/>
          <p:nvPr/>
        </p:nvSpPr>
        <p:spPr>
          <a:xfrm>
            <a:off x="751188" y="1809473"/>
            <a:ext cx="7969170" cy="2354491"/>
          </a:xfrm>
          <a:prstGeom prst="rect">
            <a:avLst/>
          </a:prstGeom>
          <a:noFill/>
        </p:spPr>
        <p:txBody>
          <a:bodyPr wrap="square" rtlCol="0">
            <a:spAutoFit/>
          </a:bodyPr>
          <a:lstStyle/>
          <a:p>
            <a:pPr marL="457200" lvl="0" indent="-457200">
              <a:spcAft>
                <a:spcPts val="600"/>
              </a:spcAft>
              <a:buFont typeface="Arial" pitchFamily="34" charset="0"/>
              <a:buChar char="•"/>
            </a:pPr>
            <a:r>
              <a:rPr lang="en-US" sz="2800" dirty="0">
                <a:latin typeface="+mj-lt"/>
                <a:cs typeface="Times New Roman" pitchFamily="18" charset="0"/>
              </a:rPr>
              <a:t>Memorandum of Understanding (MOU) between the Campus and the Fund </a:t>
            </a:r>
          </a:p>
          <a:p>
            <a:pPr marL="457200" lvl="0" indent="-457200">
              <a:spcAft>
                <a:spcPts val="600"/>
              </a:spcAft>
              <a:buFont typeface="Arial" pitchFamily="34" charset="0"/>
              <a:buChar char="•"/>
            </a:pPr>
            <a:r>
              <a:rPr lang="en-US" sz="2800" dirty="0">
                <a:latin typeface="+mj-lt"/>
                <a:cs typeface="Times New Roman" pitchFamily="18" charset="0"/>
              </a:rPr>
              <a:t>Capital Funds are bonded </a:t>
            </a:r>
          </a:p>
          <a:p>
            <a:pPr marL="457200" lvl="0" indent="-457200">
              <a:spcAft>
                <a:spcPts val="600"/>
              </a:spcAft>
              <a:buFont typeface="Arial" pitchFamily="34" charset="0"/>
              <a:buChar char="•"/>
            </a:pPr>
            <a:r>
              <a:rPr lang="en-US" sz="2800" dirty="0">
                <a:latin typeface="+mj-lt"/>
                <a:cs typeface="Times New Roman" pitchFamily="18" charset="0"/>
              </a:rPr>
              <a:t>Bonds come with Restrictions </a:t>
            </a:r>
          </a:p>
          <a:p>
            <a:pPr marL="457200" lvl="0" indent="-457200">
              <a:spcAft>
                <a:spcPts val="600"/>
              </a:spcAft>
            </a:pPr>
            <a:endParaRPr lang="en-US" sz="2000" dirty="0">
              <a:latin typeface="+mj-lt"/>
              <a:cs typeface="Times New Roman" pitchFamily="18" charset="0"/>
            </a:endParaRPr>
          </a:p>
        </p:txBody>
      </p:sp>
      <p:sp>
        <p:nvSpPr>
          <p:cNvPr id="9" name="Rectangle 8">
            <a:extLst>
              <a:ext uri="{FF2B5EF4-FFF2-40B4-BE49-F238E27FC236}">
                <a16:creationId xmlns:a16="http://schemas.microsoft.com/office/drawing/2014/main" id="{DCF6D11E-ED8A-4BDD-8E95-00491914BB04}"/>
              </a:ext>
            </a:extLst>
          </p:cNvPr>
          <p:cNvSpPr/>
          <p:nvPr/>
        </p:nvSpPr>
        <p:spPr>
          <a:xfrm>
            <a:off x="1309015" y="4163964"/>
            <a:ext cx="3630370" cy="1815882"/>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mj-lt"/>
              </a:rPr>
              <a:t>Capital funding is appropriated to the State University Construction Fund </a:t>
            </a:r>
          </a:p>
        </p:txBody>
      </p:sp>
      <p:pic>
        <p:nvPicPr>
          <p:cNvPr id="10" name="Picture 9" descr="A picture containing text&#10;&#10;Description automatically generated">
            <a:extLst>
              <a:ext uri="{FF2B5EF4-FFF2-40B4-BE49-F238E27FC236}">
                <a16:creationId xmlns:a16="http://schemas.microsoft.com/office/drawing/2014/main" id="{9DE940F1-A9CE-4B21-BB8B-4832D0A55A3A}"/>
              </a:ext>
            </a:extLst>
          </p:cNvPr>
          <p:cNvPicPr>
            <a:picLocks noChangeAspect="1"/>
          </p:cNvPicPr>
          <p:nvPr/>
        </p:nvPicPr>
        <p:blipFill>
          <a:blip r:embed="rId3"/>
          <a:stretch>
            <a:fillRect/>
          </a:stretch>
        </p:blipFill>
        <p:spPr>
          <a:xfrm>
            <a:off x="5694594" y="4195078"/>
            <a:ext cx="2992206" cy="199117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vert="horz" lIns="91440" tIns="45720" rIns="91440" bIns="45720" rtlCol="0" anchor="ctr">
            <a:normAutofit/>
          </a:bodyPr>
          <a:lstStyle/>
          <a:p>
            <a:pPr>
              <a:spcAft>
                <a:spcPts val="600"/>
              </a:spcAft>
            </a:pPr>
            <a:r>
              <a:rPr lang="en-US" kern="1200">
                <a:latin typeface="+mn-lt"/>
                <a:ea typeface="+mn-ea"/>
                <a:cs typeface="+mn-cs"/>
              </a:rPr>
              <a:t>May 2025</a:t>
            </a:r>
          </a:p>
        </p:txBody>
      </p:sp>
      <p:sp>
        <p:nvSpPr>
          <p:cNvPr id="6" name="Footer Placeholder 5"/>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26</a:t>
            </a:fld>
            <a:endParaRPr lang="en-US"/>
          </a:p>
        </p:txBody>
      </p:sp>
      <p:graphicFrame>
        <p:nvGraphicFramePr>
          <p:cNvPr id="29" name="TextBox 13">
            <a:extLst>
              <a:ext uri="{FF2B5EF4-FFF2-40B4-BE49-F238E27FC236}">
                <a16:creationId xmlns:a16="http://schemas.microsoft.com/office/drawing/2014/main" id="{3F12660A-0132-4C8C-A04D-1457C77B3ED8}"/>
              </a:ext>
            </a:extLst>
          </p:cNvPr>
          <p:cNvGraphicFramePr/>
          <p:nvPr>
            <p:extLst>
              <p:ext uri="{D42A27DB-BD31-4B8C-83A1-F6EECF244321}">
                <p14:modId xmlns:p14="http://schemas.microsoft.com/office/powerpoint/2010/main" val="2759544614"/>
              </p:ext>
            </p:extLst>
          </p:nvPr>
        </p:nvGraphicFramePr>
        <p:xfrm>
          <a:off x="3846963" y="1830387"/>
          <a:ext cx="48790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FD2B6B71-38C1-4A45-9CED-918C7B32AEFA}"/>
              </a:ext>
            </a:extLst>
          </p:cNvPr>
          <p:cNvSpPr txBox="1"/>
          <p:nvPr/>
        </p:nvSpPr>
        <p:spPr>
          <a:xfrm>
            <a:off x="717630" y="598596"/>
            <a:ext cx="7969170" cy="1077218"/>
          </a:xfrm>
          <a:prstGeom prst="rect">
            <a:avLst/>
          </a:prstGeom>
          <a:noFill/>
        </p:spPr>
        <p:txBody>
          <a:bodyPr wrap="square" rtlCol="0">
            <a:spAutoFit/>
          </a:bodyPr>
          <a:lstStyle/>
          <a:p>
            <a:pPr algn="ctr"/>
            <a:r>
              <a:rPr lang="en-US" sz="3200" b="1" dirty="0">
                <a:solidFill>
                  <a:srgbClr val="1552A6"/>
                </a:solidFill>
                <a:latin typeface="AauxPro OT"/>
              </a:rPr>
              <a:t>Management of Capital Funds</a:t>
            </a:r>
          </a:p>
          <a:p>
            <a:pPr algn="ctr"/>
            <a:r>
              <a:rPr lang="en-US" sz="3200" b="1" dirty="0">
                <a:solidFill>
                  <a:srgbClr val="1552A6"/>
                </a:solidFill>
                <a:latin typeface="AauxPro OT"/>
              </a:rPr>
              <a:t>Bond Restrictions </a:t>
            </a:r>
          </a:p>
        </p:txBody>
      </p:sp>
      <p:pic>
        <p:nvPicPr>
          <p:cNvPr id="12" name="Picture 11" descr="A picture containing text, sign, outdoor, street&#10;&#10;Description automatically generated">
            <a:extLst>
              <a:ext uri="{FF2B5EF4-FFF2-40B4-BE49-F238E27FC236}">
                <a16:creationId xmlns:a16="http://schemas.microsoft.com/office/drawing/2014/main" id="{0ED29E91-156C-49C4-AC5E-3109F62E6437}"/>
              </a:ext>
            </a:extLst>
          </p:cNvPr>
          <p:cNvPicPr>
            <a:picLocks noChangeAspect="1"/>
          </p:cNvPicPr>
          <p:nvPr/>
        </p:nvPicPr>
        <p:blipFill>
          <a:blip r:embed="rId8"/>
          <a:stretch>
            <a:fillRect/>
          </a:stretch>
        </p:blipFill>
        <p:spPr>
          <a:xfrm>
            <a:off x="177066" y="2711840"/>
            <a:ext cx="3482461" cy="2608484"/>
          </a:xfrm>
          <a:prstGeom prst="rect">
            <a:avLst/>
          </a:prstGeom>
        </p:spPr>
      </p:pic>
    </p:spTree>
    <p:extLst>
      <p:ext uri="{BB962C8B-B14F-4D97-AF65-F5344CB8AC3E}">
        <p14:creationId xmlns:p14="http://schemas.microsoft.com/office/powerpoint/2010/main" val="310355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 letter&#10;&#10;Description automatically generated">
            <a:extLst>
              <a:ext uri="{FF2B5EF4-FFF2-40B4-BE49-F238E27FC236}">
                <a16:creationId xmlns:a16="http://schemas.microsoft.com/office/drawing/2014/main" id="{1EABCCF7-F4B3-4B30-8CAA-FD7B747B21EF}"/>
              </a:ext>
            </a:extLst>
          </p:cNvPr>
          <p:cNvPicPr>
            <a:picLocks noChangeAspect="1"/>
          </p:cNvPicPr>
          <p:nvPr/>
        </p:nvPicPr>
        <p:blipFill>
          <a:blip r:embed="rId3"/>
          <a:stretch>
            <a:fillRect/>
          </a:stretch>
        </p:blipFill>
        <p:spPr>
          <a:xfrm rot="20388789">
            <a:off x="557289" y="1912413"/>
            <a:ext cx="3139712" cy="4066384"/>
          </a:xfrm>
          <a:prstGeom prst="rect">
            <a:avLst/>
          </a:prstGeom>
          <a:effectLst>
            <a:outerShdw blurRad="50800" dist="38100" algn="l" rotWithShape="0">
              <a:prstClr val="black">
                <a:alpha val="40000"/>
              </a:prstClr>
            </a:outerShdw>
          </a:effectLst>
        </p:spPr>
      </p:pic>
      <p:sp>
        <p:nvSpPr>
          <p:cNvPr id="5" name="TextBox 4"/>
          <p:cNvSpPr txBox="1"/>
          <p:nvPr/>
        </p:nvSpPr>
        <p:spPr>
          <a:xfrm>
            <a:off x="717630" y="791587"/>
            <a:ext cx="7969170" cy="584775"/>
          </a:xfrm>
          <a:prstGeom prst="rect">
            <a:avLst/>
          </a:prstGeom>
          <a:noFill/>
        </p:spPr>
        <p:txBody>
          <a:bodyPr wrap="square" rtlCol="0">
            <a:spAutoFit/>
          </a:bodyPr>
          <a:lstStyle/>
          <a:p>
            <a:pPr algn="ctr"/>
            <a:r>
              <a:rPr lang="en-US" sz="3200" b="1" dirty="0">
                <a:solidFill>
                  <a:srgbClr val="1552A6"/>
                </a:solidFill>
                <a:latin typeface="AauxPro OT"/>
              </a:rPr>
              <a:t>Campus Administered Procedures</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27</a:t>
            </a:fld>
            <a:endParaRPr lang="en-US"/>
          </a:p>
        </p:txBody>
      </p:sp>
      <p:sp>
        <p:nvSpPr>
          <p:cNvPr id="14" name="TextBox 13"/>
          <p:cNvSpPr txBox="1"/>
          <p:nvPr/>
        </p:nvSpPr>
        <p:spPr>
          <a:xfrm>
            <a:off x="4191638" y="1732817"/>
            <a:ext cx="4723124" cy="4662815"/>
          </a:xfrm>
          <a:prstGeom prst="rect">
            <a:avLst/>
          </a:prstGeom>
          <a:noFill/>
        </p:spPr>
        <p:txBody>
          <a:bodyPr wrap="square" rtlCol="0">
            <a:spAutoFit/>
          </a:bodyPr>
          <a:lstStyle/>
          <a:p>
            <a:pPr marL="457200" lvl="0" indent="-457200">
              <a:spcAft>
                <a:spcPts val="600"/>
              </a:spcAft>
              <a:buFont typeface="Arial" pitchFamily="34" charset="0"/>
              <a:buChar char="•"/>
            </a:pPr>
            <a:r>
              <a:rPr lang="en-US" sz="2800" dirty="0">
                <a:latin typeface="+mj-lt"/>
                <a:cs typeface="Times New Roman" pitchFamily="18" charset="0"/>
              </a:rPr>
              <a:t>Applies to Campus Let Contracts</a:t>
            </a:r>
          </a:p>
          <a:p>
            <a:pPr marL="457200" lvl="0" indent="-457200">
              <a:spcAft>
                <a:spcPts val="600"/>
              </a:spcAft>
              <a:buFont typeface="Arial" pitchFamily="34" charset="0"/>
              <a:buChar char="•"/>
            </a:pPr>
            <a:r>
              <a:rPr lang="en-US" sz="2800" dirty="0">
                <a:latin typeface="+mj-lt"/>
                <a:cs typeface="Times New Roman" pitchFamily="18" charset="0"/>
              </a:rPr>
              <a:t>Ties to the MOU between the Campus and the Fund </a:t>
            </a:r>
          </a:p>
          <a:p>
            <a:pPr marL="457200" lvl="0" indent="-457200">
              <a:spcAft>
                <a:spcPts val="600"/>
              </a:spcAft>
              <a:buFont typeface="Arial" pitchFamily="34" charset="0"/>
              <a:buChar char="•"/>
            </a:pPr>
            <a:r>
              <a:rPr lang="en-US" sz="2800" dirty="0">
                <a:latin typeface="+mj-lt"/>
                <a:cs typeface="Times New Roman" pitchFamily="18" charset="0"/>
              </a:rPr>
              <a:t>Establishes the funding process</a:t>
            </a:r>
          </a:p>
          <a:p>
            <a:pPr marL="457200" lvl="0" indent="-457200">
              <a:spcAft>
                <a:spcPts val="600"/>
              </a:spcAft>
              <a:buFont typeface="Arial" pitchFamily="34" charset="0"/>
              <a:buChar char="•"/>
            </a:pPr>
            <a:r>
              <a:rPr lang="en-US" sz="2800" dirty="0">
                <a:latin typeface="+mj-lt"/>
                <a:cs typeface="Times New Roman" pitchFamily="18" charset="0"/>
              </a:rPr>
              <a:t>Requires the campus to certify its compliance </a:t>
            </a:r>
          </a:p>
          <a:p>
            <a:pPr marL="457200" lvl="0" indent="-457200">
              <a:spcAft>
                <a:spcPts val="600"/>
              </a:spcAft>
              <a:buFont typeface="Arial" pitchFamily="34" charset="0"/>
              <a:buChar char="•"/>
            </a:pPr>
            <a:endParaRPr lang="en-US" sz="2800" dirty="0">
              <a:latin typeface="+mj-lt"/>
              <a:cs typeface="Times New Roman" pitchFamily="18" charset="0"/>
            </a:endParaRPr>
          </a:p>
          <a:p>
            <a:pPr marL="457200" lvl="0" indent="-457200">
              <a:spcAft>
                <a:spcPts val="600"/>
              </a:spcAft>
            </a:pPr>
            <a:endParaRPr lang="en-US" sz="2000" dirty="0">
              <a:latin typeface="+mj-lt"/>
              <a:cs typeface="Times New Roman" pitchFamily="18" charset="0"/>
            </a:endParaRPr>
          </a:p>
        </p:txBody>
      </p:sp>
      <p:sp>
        <p:nvSpPr>
          <p:cNvPr id="13" name="Rectangle 12">
            <a:extLst>
              <a:ext uri="{FF2B5EF4-FFF2-40B4-BE49-F238E27FC236}">
                <a16:creationId xmlns:a16="http://schemas.microsoft.com/office/drawing/2014/main" id="{DB4D919C-D713-4F30-ABF4-2A8BCB679948}"/>
              </a:ext>
            </a:extLst>
          </p:cNvPr>
          <p:cNvSpPr/>
          <p:nvPr/>
        </p:nvSpPr>
        <p:spPr>
          <a:xfrm>
            <a:off x="2204979" y="5995522"/>
            <a:ext cx="4994471" cy="400110"/>
          </a:xfrm>
          <a:prstGeom prst="rect">
            <a:avLst/>
          </a:prstGeom>
        </p:spPr>
        <p:txBody>
          <a:bodyPr wrap="square">
            <a:spAutoFit/>
          </a:bodyPr>
          <a:lstStyle/>
          <a:p>
            <a:pPr algn="ctr"/>
            <a:r>
              <a:rPr lang="en-US" sz="2000" b="1" dirty="0">
                <a:solidFill>
                  <a:srgbClr val="1552A6"/>
                </a:solidFill>
                <a:latin typeface="Times New Roman" pitchFamily="18" charset="0"/>
                <a:cs typeface="Times New Roman" pitchFamily="18" charset="0"/>
                <a:hlinkClick r:id="rId4"/>
              </a:rPr>
              <a:t>Campus Administered Procedures</a:t>
            </a:r>
            <a:endParaRPr lang="en-US" sz="20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1613869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9B787-8EF3-4CE2-9328-03719AB429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Lst>
          </a:blip>
          <a:srcRect b="19137"/>
          <a:stretch/>
        </p:blipFill>
        <p:spPr>
          <a:xfrm>
            <a:off x="-3603118" y="1120109"/>
            <a:ext cx="10254236" cy="5299503"/>
          </a:xfrm>
          <a:prstGeom prst="rect">
            <a:avLst/>
          </a:prstGeom>
        </p:spPr>
      </p:pic>
      <p:sp>
        <p:nvSpPr>
          <p:cNvPr id="7" name="Date Placeholder 6"/>
          <p:cNvSpPr>
            <a:spLocks noGrp="1"/>
          </p:cNvSpPr>
          <p:nvPr>
            <p:ph type="dt" sz="half" idx="10"/>
          </p:nvPr>
        </p:nvSpPr>
        <p:spPr/>
        <p:txBody>
          <a:bodyPr vert="horz" lIns="91440" tIns="45720" rIns="91440" bIns="45720" rtlCol="0" anchor="ctr">
            <a:normAutofit/>
          </a:bodyPr>
          <a:lstStyle/>
          <a:p>
            <a:pPr>
              <a:spcAft>
                <a:spcPts val="600"/>
              </a:spcAft>
            </a:pPr>
            <a:r>
              <a:rPr lang="en-US" kern="1200">
                <a:latin typeface="+mn-lt"/>
                <a:ea typeface="+mn-ea"/>
                <a:cs typeface="+mn-cs"/>
              </a:rPr>
              <a:t>May 2025</a:t>
            </a:r>
          </a:p>
        </p:txBody>
      </p:sp>
      <p:sp>
        <p:nvSpPr>
          <p:cNvPr id="6" name="Footer Placeholder 5"/>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28</a:t>
            </a:fld>
            <a:endParaRPr lang="en-US"/>
          </a:p>
        </p:txBody>
      </p:sp>
      <p:graphicFrame>
        <p:nvGraphicFramePr>
          <p:cNvPr id="29" name="TextBox 13">
            <a:extLst>
              <a:ext uri="{FF2B5EF4-FFF2-40B4-BE49-F238E27FC236}">
                <a16:creationId xmlns:a16="http://schemas.microsoft.com/office/drawing/2014/main" id="{3F12660A-0132-4C8C-A04D-1457C77B3ED8}"/>
              </a:ext>
            </a:extLst>
          </p:cNvPr>
          <p:cNvGraphicFramePr/>
          <p:nvPr>
            <p:extLst>
              <p:ext uri="{D42A27DB-BD31-4B8C-83A1-F6EECF244321}">
                <p14:modId xmlns:p14="http://schemas.microsoft.com/office/powerpoint/2010/main" val="2034981456"/>
              </p:ext>
            </p:extLst>
          </p:nvPr>
        </p:nvGraphicFramePr>
        <p:xfrm>
          <a:off x="3309232" y="1506879"/>
          <a:ext cx="5421135"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a:extLst>
              <a:ext uri="{FF2B5EF4-FFF2-40B4-BE49-F238E27FC236}">
                <a16:creationId xmlns:a16="http://schemas.microsoft.com/office/drawing/2014/main" id="{FD2B6B71-38C1-4A45-9CED-918C7B32AEFA}"/>
              </a:ext>
            </a:extLst>
          </p:cNvPr>
          <p:cNvSpPr txBox="1"/>
          <p:nvPr/>
        </p:nvSpPr>
        <p:spPr>
          <a:xfrm>
            <a:off x="717630" y="598596"/>
            <a:ext cx="7969170" cy="584775"/>
          </a:xfrm>
          <a:prstGeom prst="rect">
            <a:avLst/>
          </a:prstGeom>
          <a:noFill/>
        </p:spPr>
        <p:txBody>
          <a:bodyPr wrap="square" rtlCol="0">
            <a:spAutoFit/>
          </a:bodyPr>
          <a:lstStyle/>
          <a:p>
            <a:pPr algn="ctr"/>
            <a:r>
              <a:rPr lang="en-US" sz="3200" b="1" dirty="0">
                <a:solidFill>
                  <a:srgbClr val="1552A6"/>
                </a:solidFill>
                <a:latin typeface="AauxPro OT"/>
              </a:rPr>
              <a:t>Campus Certifications</a:t>
            </a:r>
          </a:p>
        </p:txBody>
      </p:sp>
    </p:spTree>
    <p:extLst>
      <p:ext uri="{BB962C8B-B14F-4D97-AF65-F5344CB8AC3E}">
        <p14:creationId xmlns:p14="http://schemas.microsoft.com/office/powerpoint/2010/main" val="282187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705123"/>
            <a:ext cx="7292830" cy="584775"/>
          </a:xfrm>
          <a:prstGeom prst="rect">
            <a:avLst/>
          </a:prstGeom>
          <a:noFill/>
        </p:spPr>
        <p:txBody>
          <a:bodyPr wrap="square" rtlCol="0">
            <a:spAutoFit/>
          </a:bodyPr>
          <a:lstStyle/>
          <a:p>
            <a:pPr algn="ctr"/>
            <a:r>
              <a:rPr lang="en-US" sz="3200" b="1" dirty="0">
                <a:solidFill>
                  <a:srgbClr val="1552A6"/>
                </a:solidFill>
                <a:latin typeface="AauxPro OT"/>
              </a:rPr>
              <a:t>Operating vs. Capital Expense </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29</a:t>
            </a:fld>
            <a:endParaRPr lang="en-US"/>
          </a:p>
        </p:txBody>
      </p:sp>
      <p:sp>
        <p:nvSpPr>
          <p:cNvPr id="10" name="Content Placeholder 9"/>
          <p:cNvSpPr>
            <a:spLocks noGrp="1"/>
          </p:cNvSpPr>
          <p:nvPr>
            <p:ph sz="half" idx="4294967295"/>
          </p:nvPr>
        </p:nvSpPr>
        <p:spPr>
          <a:xfrm>
            <a:off x="381000" y="1449388"/>
            <a:ext cx="4191000" cy="4205287"/>
          </a:xfrm>
        </p:spPr>
        <p:txBody>
          <a:bodyPr>
            <a:normAutofit lnSpcReduction="10000"/>
          </a:bodyPr>
          <a:lstStyle/>
          <a:p>
            <a:pPr algn="ctr">
              <a:spcBef>
                <a:spcPts val="0"/>
              </a:spcBef>
              <a:spcAft>
                <a:spcPts val="600"/>
              </a:spcAft>
              <a:buNone/>
            </a:pPr>
            <a:r>
              <a:rPr lang="en-US" sz="2600" b="1" dirty="0">
                <a:latin typeface="+mj-lt"/>
                <a:cs typeface="Times New Roman" pitchFamily="18" charset="0"/>
              </a:rPr>
              <a:t>Operations and Maintenance</a:t>
            </a:r>
          </a:p>
          <a:p>
            <a:pPr lvl="1" indent="-457200">
              <a:spcBef>
                <a:spcPts val="0"/>
              </a:spcBef>
              <a:spcAft>
                <a:spcPts val="600"/>
              </a:spcAft>
              <a:buFont typeface="Arial" pitchFamily="34" charset="0"/>
              <a:buChar char="•"/>
            </a:pPr>
            <a:r>
              <a:rPr lang="en-US" sz="2400" dirty="0">
                <a:latin typeface="+mj-lt"/>
                <a:cs typeface="Times New Roman" pitchFamily="18" charset="0"/>
              </a:rPr>
              <a:t>Budgeted staff payroll</a:t>
            </a:r>
          </a:p>
          <a:p>
            <a:pPr lvl="1" indent="-457200">
              <a:spcBef>
                <a:spcPts val="0"/>
              </a:spcBef>
              <a:spcAft>
                <a:spcPts val="600"/>
              </a:spcAft>
              <a:buFont typeface="Arial" pitchFamily="34" charset="0"/>
              <a:buChar char="•"/>
            </a:pPr>
            <a:r>
              <a:rPr lang="en-US" sz="2400" dirty="0">
                <a:latin typeface="+mj-lt"/>
                <a:cs typeface="Times New Roman" pitchFamily="18" charset="0"/>
              </a:rPr>
              <a:t>Utilities</a:t>
            </a:r>
          </a:p>
          <a:p>
            <a:pPr lvl="1" indent="-457200">
              <a:spcBef>
                <a:spcPts val="0"/>
              </a:spcBef>
              <a:spcAft>
                <a:spcPts val="600"/>
              </a:spcAft>
              <a:buFont typeface="Arial" pitchFamily="34" charset="0"/>
              <a:buChar char="•"/>
            </a:pPr>
            <a:r>
              <a:rPr lang="en-US" sz="2400" dirty="0">
                <a:latin typeface="+mj-lt"/>
                <a:cs typeface="Times New Roman" pitchFamily="18" charset="0"/>
              </a:rPr>
              <a:t>Office supplies and janitorial supplies to support regular operations </a:t>
            </a:r>
          </a:p>
          <a:p>
            <a:pPr lvl="1" indent="-457200">
              <a:spcBef>
                <a:spcPts val="0"/>
              </a:spcBef>
              <a:spcAft>
                <a:spcPts val="600"/>
              </a:spcAft>
              <a:buFont typeface="Arial" pitchFamily="34" charset="0"/>
              <a:buChar char="•"/>
            </a:pPr>
            <a:r>
              <a:rPr lang="en-US" sz="2400" dirty="0">
                <a:latin typeface="+mj-lt"/>
                <a:cs typeface="Times New Roman" pitchFamily="18" charset="0"/>
              </a:rPr>
              <a:t>Disposal of hazardous waste from academic or research activities</a:t>
            </a:r>
          </a:p>
          <a:p>
            <a:pPr lvl="1" indent="-457200">
              <a:spcBef>
                <a:spcPts val="0"/>
              </a:spcBef>
              <a:spcAft>
                <a:spcPts val="600"/>
              </a:spcAft>
              <a:buFont typeface="Arial" pitchFamily="34" charset="0"/>
              <a:buChar char="•"/>
            </a:pPr>
            <a:r>
              <a:rPr lang="en-US" sz="2400" dirty="0">
                <a:latin typeface="+mj-lt"/>
                <a:cs typeface="Times New Roman" pitchFamily="18" charset="0"/>
              </a:rPr>
              <a:t>Leased surge space</a:t>
            </a:r>
          </a:p>
          <a:p>
            <a:endParaRPr lang="en-US" dirty="0">
              <a:latin typeface="+mj-lt"/>
            </a:endParaRPr>
          </a:p>
        </p:txBody>
      </p:sp>
      <p:sp>
        <p:nvSpPr>
          <p:cNvPr id="11" name="Content Placeholder 10"/>
          <p:cNvSpPr>
            <a:spLocks noGrp="1"/>
          </p:cNvSpPr>
          <p:nvPr>
            <p:ph sz="half" idx="4294967295"/>
          </p:nvPr>
        </p:nvSpPr>
        <p:spPr>
          <a:xfrm>
            <a:off x="4648200" y="1449388"/>
            <a:ext cx="4038600" cy="4525962"/>
          </a:xfrm>
        </p:spPr>
        <p:txBody>
          <a:bodyPr>
            <a:normAutofit/>
          </a:bodyPr>
          <a:lstStyle/>
          <a:p>
            <a:pPr algn="ctr">
              <a:spcBef>
                <a:spcPts val="0"/>
              </a:spcBef>
              <a:spcAft>
                <a:spcPts val="600"/>
              </a:spcAft>
              <a:buNone/>
            </a:pPr>
            <a:r>
              <a:rPr lang="en-US" sz="2600" b="1" dirty="0">
                <a:latin typeface="+mj-lt"/>
                <a:cs typeface="Times New Roman" pitchFamily="18" charset="0"/>
              </a:rPr>
              <a:t>Capital</a:t>
            </a:r>
            <a:r>
              <a:rPr lang="en-US" sz="2800" b="1" dirty="0">
                <a:latin typeface="+mj-lt"/>
                <a:cs typeface="Times New Roman" pitchFamily="18" charset="0"/>
              </a:rPr>
              <a:t> </a:t>
            </a:r>
          </a:p>
          <a:p>
            <a:pPr lvl="1" indent="-457200">
              <a:spcBef>
                <a:spcPts val="0"/>
              </a:spcBef>
              <a:spcAft>
                <a:spcPts val="600"/>
              </a:spcAft>
              <a:buFont typeface="Arial" pitchFamily="34" charset="0"/>
              <a:buChar char="•"/>
            </a:pPr>
            <a:r>
              <a:rPr lang="en-US" sz="2400" dirty="0">
                <a:latin typeface="+mj-lt"/>
                <a:cs typeface="Times New Roman" pitchFamily="18" charset="0"/>
              </a:rPr>
              <a:t>Architecture and Engineering Studies</a:t>
            </a:r>
          </a:p>
          <a:p>
            <a:pPr lvl="1" indent="-457200">
              <a:spcBef>
                <a:spcPts val="0"/>
              </a:spcBef>
              <a:spcAft>
                <a:spcPts val="600"/>
              </a:spcAft>
              <a:buFont typeface="Arial" pitchFamily="34" charset="0"/>
              <a:buChar char="•"/>
            </a:pPr>
            <a:r>
              <a:rPr lang="en-US" sz="2400" dirty="0">
                <a:latin typeface="+mj-lt"/>
                <a:cs typeface="Times New Roman" pitchFamily="18" charset="0"/>
              </a:rPr>
              <a:t>Design</a:t>
            </a:r>
          </a:p>
          <a:p>
            <a:pPr lvl="1" indent="-457200">
              <a:spcBef>
                <a:spcPts val="0"/>
              </a:spcBef>
              <a:spcAft>
                <a:spcPts val="600"/>
              </a:spcAft>
              <a:buFont typeface="Arial" pitchFamily="34" charset="0"/>
              <a:buChar char="•"/>
            </a:pPr>
            <a:r>
              <a:rPr lang="en-US" sz="2400" dirty="0">
                <a:latin typeface="+mj-lt"/>
                <a:cs typeface="Times New Roman" pitchFamily="18" charset="0"/>
              </a:rPr>
              <a:t>Construction</a:t>
            </a:r>
          </a:p>
          <a:p>
            <a:pPr lvl="1" indent="-457200">
              <a:spcBef>
                <a:spcPts val="0"/>
              </a:spcBef>
              <a:spcAft>
                <a:spcPts val="600"/>
              </a:spcAft>
              <a:buFont typeface="Arial" pitchFamily="34" charset="0"/>
              <a:buChar char="•"/>
            </a:pPr>
            <a:r>
              <a:rPr lang="en-US" sz="2400" dirty="0">
                <a:latin typeface="+mj-lt"/>
                <a:cs typeface="Times New Roman" pitchFamily="18" charset="0"/>
              </a:rPr>
              <a:t>Construction Material </a:t>
            </a:r>
          </a:p>
          <a:p>
            <a:pPr lvl="1" indent="-457200">
              <a:spcBef>
                <a:spcPts val="0"/>
              </a:spcBef>
              <a:spcAft>
                <a:spcPts val="600"/>
              </a:spcAft>
              <a:buFont typeface="Arial" pitchFamily="34" charset="0"/>
              <a:buChar char="•"/>
            </a:pPr>
            <a:r>
              <a:rPr lang="en-US" sz="2400" dirty="0">
                <a:latin typeface="+mj-lt"/>
                <a:cs typeface="Times New Roman" pitchFamily="18" charset="0"/>
              </a:rPr>
              <a:t>Equipment - Fixed</a:t>
            </a:r>
          </a:p>
          <a:p>
            <a:pPr>
              <a:buNone/>
            </a:pPr>
            <a:r>
              <a:rPr lang="en-US" sz="2000" dirty="0">
                <a:latin typeface="+mj-lt"/>
              </a:rPr>
              <a:t> </a:t>
            </a:r>
          </a:p>
          <a:p>
            <a:endParaRPr lang="en-US" dirty="0">
              <a:latin typeface="+mj-lt"/>
            </a:endParaRPr>
          </a:p>
        </p:txBody>
      </p:sp>
      <p:pic>
        <p:nvPicPr>
          <p:cNvPr id="12" name="Picture 11" descr="office supplies two.jpg"/>
          <p:cNvPicPr>
            <a:picLocks noChangeAspect="1"/>
          </p:cNvPicPr>
          <p:nvPr/>
        </p:nvPicPr>
        <p:blipFill>
          <a:blip r:embed="rId3"/>
          <a:stretch>
            <a:fillRect/>
          </a:stretch>
        </p:blipFill>
        <p:spPr>
          <a:xfrm>
            <a:off x="1673821" y="5654674"/>
            <a:ext cx="1411779" cy="939475"/>
          </a:xfrm>
          <a:prstGeom prst="rect">
            <a:avLst/>
          </a:prstGeom>
        </p:spPr>
      </p:pic>
      <p:pic>
        <p:nvPicPr>
          <p:cNvPr id="15" name="Picture 14" descr="group-bricks-square-construction-materials-18746462.jpg"/>
          <p:cNvPicPr>
            <a:picLocks noChangeAspect="1"/>
          </p:cNvPicPr>
          <p:nvPr/>
        </p:nvPicPr>
        <p:blipFill>
          <a:blip r:embed="rId4"/>
          <a:stretch>
            <a:fillRect/>
          </a:stretch>
        </p:blipFill>
        <p:spPr>
          <a:xfrm>
            <a:off x="5833470" y="5389473"/>
            <a:ext cx="1695059" cy="1127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ols_training_communications_cyan"/>
          <p:cNvPicPr>
            <a:picLocks noChangeAspect="1" noChangeArrowheads="1"/>
          </p:cNvPicPr>
          <p:nvPr/>
        </p:nvPicPr>
        <p:blipFill>
          <a:blip r:embed="rId3"/>
          <a:srcRect/>
          <a:stretch>
            <a:fillRect/>
          </a:stretch>
        </p:blipFill>
        <p:spPr bwMode="auto">
          <a:xfrm>
            <a:off x="457199" y="3441077"/>
            <a:ext cx="2735961" cy="2915274"/>
          </a:xfrm>
          <a:prstGeom prst="rect">
            <a:avLst/>
          </a:prstGeom>
          <a:noFill/>
          <a:ln w="9525" algn="in">
            <a:noFill/>
            <a:miter lim="800000"/>
            <a:headEnd/>
            <a:tailEnd/>
          </a:ln>
          <a:effectLst/>
        </p:spPr>
      </p:pic>
      <p:sp>
        <p:nvSpPr>
          <p:cNvPr id="5" name="TextBox 4"/>
          <p:cNvSpPr txBox="1"/>
          <p:nvPr/>
        </p:nvSpPr>
        <p:spPr>
          <a:xfrm>
            <a:off x="1047904" y="748236"/>
            <a:ext cx="7292830" cy="584775"/>
          </a:xfrm>
          <a:prstGeom prst="rect">
            <a:avLst/>
          </a:prstGeom>
          <a:noFill/>
        </p:spPr>
        <p:txBody>
          <a:bodyPr wrap="square" rtlCol="0">
            <a:spAutoFit/>
          </a:bodyPr>
          <a:lstStyle/>
          <a:p>
            <a:pPr algn="ctr"/>
            <a:r>
              <a:rPr lang="en-US" sz="3200" b="1" dirty="0">
                <a:solidFill>
                  <a:srgbClr val="1552A6"/>
                </a:solidFill>
                <a:latin typeface="AauxPro OT"/>
              </a:rPr>
              <a:t>Office for Capital Facilities</a:t>
            </a:r>
          </a:p>
        </p:txBody>
      </p:sp>
      <p:sp>
        <p:nvSpPr>
          <p:cNvPr id="6" name="Rectangle 5"/>
          <p:cNvSpPr/>
          <p:nvPr/>
        </p:nvSpPr>
        <p:spPr>
          <a:xfrm>
            <a:off x="4572000" y="1653296"/>
            <a:ext cx="3847068" cy="1200329"/>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rPr>
              <a:t>To be added to the CLC listserv email  </a:t>
            </a:r>
            <a:r>
              <a:rPr lang="en-US" sz="2400" b="1" dirty="0">
                <a:solidFill>
                  <a:srgbClr val="1552A6"/>
                </a:solidFill>
                <a:latin typeface="Times New Roman" pitchFamily="18" charset="0"/>
                <a:cs typeface="Times New Roman" pitchFamily="18" charset="0"/>
                <a:hlinkClick r:id="rId4"/>
              </a:rPr>
              <a:t>jessica.miller@suny.edu</a:t>
            </a:r>
            <a:r>
              <a:rPr lang="en-US" sz="2400" b="1" dirty="0">
                <a:solidFill>
                  <a:srgbClr val="1552A6"/>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r>
              <a:rPr lang="en-US"/>
              <a:t>May 2025</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3</a:t>
            </a:fld>
            <a:endParaRPr lang="en-US" dirty="0"/>
          </a:p>
        </p:txBody>
      </p:sp>
      <p:sp>
        <p:nvSpPr>
          <p:cNvPr id="11" name="TextBox 10"/>
          <p:cNvSpPr txBox="1"/>
          <p:nvPr/>
        </p:nvSpPr>
        <p:spPr>
          <a:xfrm>
            <a:off x="3180282" y="2771263"/>
            <a:ext cx="6251397" cy="3216265"/>
          </a:xfrm>
          <a:prstGeom prst="rect">
            <a:avLst/>
          </a:prstGeom>
          <a:noFill/>
        </p:spPr>
        <p:txBody>
          <a:bodyPr wrap="square" rtlCol="0">
            <a:spAutoFit/>
          </a:bodyPr>
          <a:lstStyle/>
          <a:p>
            <a:pPr>
              <a:spcAft>
                <a:spcPts val="600"/>
              </a:spcAft>
              <a:buFont typeface="Arial" pitchFamily="34" charset="0"/>
              <a:buChar char="•"/>
            </a:pPr>
            <a:endParaRPr lang="en-US" sz="2400" dirty="0">
              <a:latin typeface="+mj-lt"/>
            </a:endParaRPr>
          </a:p>
          <a:p>
            <a:pPr lvl="1" indent="-457200">
              <a:spcAft>
                <a:spcPts val="600"/>
              </a:spcAft>
              <a:buFont typeface="Arial" pitchFamily="34" charset="0"/>
              <a:buChar char="•"/>
            </a:pPr>
            <a:r>
              <a:rPr lang="en-US" sz="2200" dirty="0" err="1">
                <a:latin typeface="+mj-lt"/>
                <a:cs typeface="Times New Roman" pitchFamily="18" charset="0"/>
              </a:rPr>
              <a:t>AiM</a:t>
            </a:r>
            <a:r>
              <a:rPr lang="en-US" sz="2200" dirty="0">
                <a:latin typeface="+mj-lt"/>
                <a:cs typeface="Times New Roman" pitchFamily="18" charset="0"/>
              </a:rPr>
              <a:t> - Resources for Property &amp; Asset Management</a:t>
            </a:r>
          </a:p>
          <a:p>
            <a:pPr lvl="1" indent="-457200">
              <a:spcAft>
                <a:spcPts val="600"/>
              </a:spcAft>
              <a:buFont typeface="Arial" pitchFamily="34" charset="0"/>
              <a:buChar char="•"/>
            </a:pPr>
            <a:r>
              <a:rPr lang="en-US" sz="2200" dirty="0">
                <a:latin typeface="+mj-lt"/>
                <a:cs typeface="Times New Roman" pitchFamily="18" charset="0"/>
              </a:rPr>
              <a:t>Campus Let Contracts Program</a:t>
            </a:r>
          </a:p>
          <a:p>
            <a:pPr lvl="1" indent="-457200">
              <a:spcAft>
                <a:spcPts val="600"/>
              </a:spcAft>
              <a:buFont typeface="Arial" pitchFamily="34" charset="0"/>
              <a:buChar char="•"/>
            </a:pPr>
            <a:r>
              <a:rPr lang="en-US" sz="2200" dirty="0">
                <a:latin typeface="+mj-lt"/>
                <a:cs typeface="Times New Roman" pitchFamily="18" charset="0"/>
              </a:rPr>
              <a:t>Community College Capital Program</a:t>
            </a:r>
          </a:p>
          <a:p>
            <a:pPr lvl="1" indent="-457200">
              <a:spcAft>
                <a:spcPts val="600"/>
              </a:spcAft>
              <a:buFont typeface="Arial" pitchFamily="34" charset="0"/>
              <a:buChar char="•"/>
            </a:pPr>
            <a:r>
              <a:rPr lang="en-US" sz="2200" dirty="0">
                <a:latin typeface="+mj-lt"/>
                <a:cs typeface="Times New Roman" pitchFamily="18" charset="0"/>
              </a:rPr>
              <a:t>Energy Procurement and Utility Regulatory Affairs</a:t>
            </a:r>
          </a:p>
          <a:p>
            <a:pPr lvl="1" indent="-457200">
              <a:spcAft>
                <a:spcPts val="600"/>
              </a:spcAft>
              <a:buFont typeface="Arial" pitchFamily="34" charset="0"/>
              <a:buChar char="•"/>
            </a:pPr>
            <a:r>
              <a:rPr lang="en-US" sz="2200" dirty="0">
                <a:latin typeface="+mj-lt"/>
                <a:cs typeface="Times New Roman" pitchFamily="18" charset="0"/>
              </a:rPr>
              <a:t>Residence Hall Capital Program</a:t>
            </a:r>
          </a:p>
        </p:txBody>
      </p:sp>
      <p:sp>
        <p:nvSpPr>
          <p:cNvPr id="10" name="Rectangle 9"/>
          <p:cNvSpPr/>
          <p:nvPr/>
        </p:nvSpPr>
        <p:spPr>
          <a:xfrm>
            <a:off x="650385" y="2059614"/>
            <a:ext cx="4572000" cy="1261884"/>
          </a:xfrm>
          <a:prstGeom prst="rect">
            <a:avLst/>
          </a:prstGeom>
        </p:spPr>
        <p:txBody>
          <a:bodyPr>
            <a:spAutoFit/>
          </a:bodyPr>
          <a:lstStyle/>
          <a:p>
            <a:pPr indent="-457200">
              <a:spcAft>
                <a:spcPts val="600"/>
              </a:spcAft>
              <a:buFont typeface="Arial" pitchFamily="34" charset="0"/>
              <a:buChar char="•"/>
            </a:pPr>
            <a:r>
              <a:rPr lang="en-US" sz="2200" dirty="0">
                <a:latin typeface="+mj-lt"/>
                <a:cs typeface="Times New Roman" pitchFamily="18" charset="0"/>
              </a:rPr>
              <a:t>Guidance Documents</a:t>
            </a:r>
          </a:p>
          <a:p>
            <a:pPr indent="-457200">
              <a:spcAft>
                <a:spcPts val="600"/>
              </a:spcAft>
              <a:buFont typeface="Arial" pitchFamily="34" charset="0"/>
              <a:buChar char="•"/>
            </a:pPr>
            <a:r>
              <a:rPr lang="en-US" sz="2200" dirty="0">
                <a:latin typeface="+mj-lt"/>
                <a:cs typeface="Times New Roman" pitchFamily="18" charset="0"/>
              </a:rPr>
              <a:t>Newsletters</a:t>
            </a:r>
          </a:p>
          <a:p>
            <a:pPr indent="-457200">
              <a:spcAft>
                <a:spcPts val="600"/>
              </a:spcAft>
              <a:buFont typeface="Arial" pitchFamily="34" charset="0"/>
              <a:buChar char="•"/>
            </a:pPr>
            <a:r>
              <a:rPr lang="en-US" sz="2200" dirty="0">
                <a:latin typeface="+mj-lt"/>
                <a:cs typeface="Times New Roman" pitchFamily="18" charset="0"/>
              </a:rPr>
              <a:t>Listservs </a:t>
            </a:r>
          </a:p>
        </p:txBody>
      </p:sp>
      <p:sp>
        <p:nvSpPr>
          <p:cNvPr id="12" name="Rectangle 11">
            <a:extLst>
              <a:ext uri="{FF2B5EF4-FFF2-40B4-BE49-F238E27FC236}">
                <a16:creationId xmlns:a16="http://schemas.microsoft.com/office/drawing/2014/main" id="{4DF33A80-60BF-4D9A-B517-AEC3DA8910E6}"/>
              </a:ext>
            </a:extLst>
          </p:cNvPr>
          <p:cNvSpPr/>
          <p:nvPr/>
        </p:nvSpPr>
        <p:spPr>
          <a:xfrm>
            <a:off x="-473600" y="1613240"/>
            <a:ext cx="5269043" cy="461665"/>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hlinkClick r:id="rId5"/>
              </a:rPr>
              <a:t>Visit our Website</a:t>
            </a:r>
            <a:endParaRPr lang="en-US" sz="24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231149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47BB0-BAD3-156D-709A-27DFDA88168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0E87F5E-A5AD-9853-127B-64FE0EA581DB}"/>
              </a:ext>
            </a:extLst>
          </p:cNvPr>
          <p:cNvSpPr>
            <a:spLocks noGrp="1"/>
          </p:cNvSpPr>
          <p:nvPr>
            <p:ph type="dt" sz="half" idx="10"/>
          </p:nvPr>
        </p:nvSpPr>
        <p:spPr/>
        <p:txBody>
          <a:bodyPr/>
          <a:lstStyle/>
          <a:p>
            <a:r>
              <a:rPr lang="en-US"/>
              <a:t>May 2025</a:t>
            </a:r>
          </a:p>
        </p:txBody>
      </p:sp>
      <p:sp>
        <p:nvSpPr>
          <p:cNvPr id="6" name="Footer Placeholder 5">
            <a:extLst>
              <a:ext uri="{FF2B5EF4-FFF2-40B4-BE49-F238E27FC236}">
                <a16:creationId xmlns:a16="http://schemas.microsoft.com/office/drawing/2014/main" id="{8E89D25C-EBFC-F08F-ECBA-482BD2C4AAEC}"/>
              </a:ext>
            </a:extLst>
          </p:cNvPr>
          <p:cNvSpPr>
            <a:spLocks noGrp="1"/>
          </p:cNvSpPr>
          <p:nvPr>
            <p:ph type="ftr" sz="quarter" idx="11"/>
          </p:nvPr>
        </p:nvSpPr>
        <p:spPr/>
        <p:txBody>
          <a:bodyPr/>
          <a:lstStyle/>
          <a:p>
            <a:r>
              <a:rPr lang="en-US" dirty="0"/>
              <a:t>SUNY Office for Capital Facilities</a:t>
            </a:r>
          </a:p>
        </p:txBody>
      </p:sp>
      <p:sp>
        <p:nvSpPr>
          <p:cNvPr id="4" name="Slide Number Placeholder 3">
            <a:extLst>
              <a:ext uri="{FF2B5EF4-FFF2-40B4-BE49-F238E27FC236}">
                <a16:creationId xmlns:a16="http://schemas.microsoft.com/office/drawing/2014/main" id="{7991A8BF-3BD7-1779-62B1-CAAF0C32236F}"/>
              </a:ext>
            </a:extLst>
          </p:cNvPr>
          <p:cNvSpPr>
            <a:spLocks noGrp="1"/>
          </p:cNvSpPr>
          <p:nvPr>
            <p:ph type="sldNum" sz="quarter" idx="12"/>
          </p:nvPr>
        </p:nvSpPr>
        <p:spPr/>
        <p:txBody>
          <a:bodyPr/>
          <a:lstStyle/>
          <a:p>
            <a:fld id="{33D82B13-F593-224D-BA00-C18C518B326E}" type="slidenum">
              <a:rPr lang="en-US" smtClean="0"/>
              <a:pPr/>
              <a:t>30</a:t>
            </a:fld>
            <a:endParaRPr lang="en-US"/>
          </a:p>
        </p:txBody>
      </p:sp>
      <p:sp>
        <p:nvSpPr>
          <p:cNvPr id="11" name="Content Placeholder 10">
            <a:extLst>
              <a:ext uri="{FF2B5EF4-FFF2-40B4-BE49-F238E27FC236}">
                <a16:creationId xmlns:a16="http://schemas.microsoft.com/office/drawing/2014/main" id="{7B52FCB0-445E-F131-29F4-4C94A1D4641E}"/>
              </a:ext>
            </a:extLst>
          </p:cNvPr>
          <p:cNvSpPr>
            <a:spLocks noGrp="1"/>
          </p:cNvSpPr>
          <p:nvPr>
            <p:ph sz="half" idx="4294967295"/>
          </p:nvPr>
        </p:nvSpPr>
        <p:spPr>
          <a:xfrm>
            <a:off x="671043" y="1558199"/>
            <a:ext cx="8177987" cy="4361387"/>
          </a:xfrm>
        </p:spPr>
        <p:txBody>
          <a:bodyPr>
            <a:normAutofit/>
          </a:bodyPr>
          <a:lstStyle/>
          <a:p>
            <a:pPr algn="l"/>
            <a:r>
              <a:rPr lang="en-US" sz="2800" b="0" i="0" u="none" strike="noStrike" dirty="0">
                <a:solidFill>
                  <a:srgbClr val="000000"/>
                </a:solidFill>
                <a:effectLst/>
                <a:latin typeface="Arial" panose="020B0604020202020204" pitchFamily="34" charset="0"/>
              </a:rPr>
              <a:t>Routine or recurring maintenance or operational expenses</a:t>
            </a:r>
          </a:p>
          <a:p>
            <a:pPr algn="l">
              <a:buFont typeface="Arial" panose="020B0604020202020204" pitchFamily="34" charset="0"/>
              <a:buChar char="•"/>
            </a:pPr>
            <a:r>
              <a:rPr lang="en-US" sz="2800" b="0" i="0" dirty="0">
                <a:solidFill>
                  <a:srgbClr val="000000"/>
                </a:solidFill>
                <a:effectLst/>
                <a:latin typeface="Arial" panose="020B0604020202020204" pitchFamily="34" charset="0"/>
              </a:rPr>
              <a:t>Small scale hardware replacement</a:t>
            </a:r>
          </a:p>
          <a:p>
            <a:pPr algn="l"/>
            <a:r>
              <a:rPr lang="en-US" sz="2800" b="0" i="0" u="none" strike="noStrike" dirty="0">
                <a:solidFill>
                  <a:srgbClr val="000000"/>
                </a:solidFill>
                <a:effectLst/>
                <a:latin typeface="Arial" panose="020B0604020202020204" pitchFamily="34" charset="0"/>
              </a:rPr>
              <a:t>The acquisition, replacement or repair of moveable furniture, equipment, and carpeting</a:t>
            </a:r>
          </a:p>
          <a:p>
            <a:pPr algn="l"/>
            <a:r>
              <a:rPr lang="en-US" sz="2800" b="0" i="0" dirty="0">
                <a:solidFill>
                  <a:srgbClr val="000000"/>
                </a:solidFill>
                <a:effectLst/>
                <a:latin typeface="Arial" panose="020B0604020202020204" pitchFamily="34" charset="0"/>
              </a:rPr>
              <a:t>Indirect labor charges (management and administrative support)</a:t>
            </a:r>
          </a:p>
          <a:p>
            <a:pPr algn="l">
              <a:buFont typeface="Arial" panose="020B0604020202020204" pitchFamily="34" charset="0"/>
              <a:buChar char="•"/>
            </a:pPr>
            <a:r>
              <a:rPr lang="en-US" sz="2800" b="0" i="0" dirty="0">
                <a:solidFill>
                  <a:srgbClr val="000000"/>
                </a:solidFill>
                <a:effectLst/>
                <a:latin typeface="Arial" panose="020B0604020202020204" pitchFamily="34" charset="0"/>
              </a:rPr>
              <a:t>General summer work crews whose purpose is to supplement staff for routine maintenance</a:t>
            </a:r>
            <a:endParaRPr lang="en-US" sz="2400" dirty="0">
              <a:latin typeface="+mj-lt"/>
            </a:endParaRPr>
          </a:p>
        </p:txBody>
      </p:sp>
      <p:sp>
        <p:nvSpPr>
          <p:cNvPr id="12" name="TextBox 11">
            <a:extLst>
              <a:ext uri="{FF2B5EF4-FFF2-40B4-BE49-F238E27FC236}">
                <a16:creationId xmlns:a16="http://schemas.microsoft.com/office/drawing/2014/main" id="{1ADD536C-5DA9-3214-408D-9892A5057350}"/>
              </a:ext>
            </a:extLst>
          </p:cNvPr>
          <p:cNvSpPr txBox="1"/>
          <p:nvPr/>
        </p:nvSpPr>
        <p:spPr>
          <a:xfrm>
            <a:off x="1113622" y="725342"/>
            <a:ext cx="7292830" cy="584775"/>
          </a:xfrm>
          <a:prstGeom prst="rect">
            <a:avLst/>
          </a:prstGeom>
          <a:noFill/>
        </p:spPr>
        <p:txBody>
          <a:bodyPr wrap="square" rtlCol="0">
            <a:spAutoFit/>
          </a:bodyPr>
          <a:lstStyle/>
          <a:p>
            <a:pPr algn="ctr"/>
            <a:r>
              <a:rPr lang="en-US" sz="3200" b="1" dirty="0">
                <a:solidFill>
                  <a:srgbClr val="1552A6"/>
                </a:solidFill>
                <a:latin typeface="AauxPro OT"/>
              </a:rPr>
              <a:t>Examples of “Not Capital”</a:t>
            </a:r>
          </a:p>
        </p:txBody>
      </p:sp>
    </p:spTree>
    <p:extLst>
      <p:ext uri="{BB962C8B-B14F-4D97-AF65-F5344CB8AC3E}">
        <p14:creationId xmlns:p14="http://schemas.microsoft.com/office/powerpoint/2010/main" val="162363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31</a:t>
            </a:fld>
            <a:endParaRPr lang="en-US"/>
          </a:p>
        </p:txBody>
      </p:sp>
      <p:sp>
        <p:nvSpPr>
          <p:cNvPr id="11" name="Content Placeholder 10"/>
          <p:cNvSpPr>
            <a:spLocks noGrp="1"/>
          </p:cNvSpPr>
          <p:nvPr>
            <p:ph sz="half" idx="4294967295"/>
          </p:nvPr>
        </p:nvSpPr>
        <p:spPr>
          <a:xfrm>
            <a:off x="671045" y="1520115"/>
            <a:ext cx="4038600" cy="4756150"/>
          </a:xfrm>
        </p:spPr>
        <p:txBody>
          <a:bodyPr>
            <a:normAutofit fontScale="92500"/>
          </a:bodyPr>
          <a:lstStyle/>
          <a:p>
            <a:pPr marL="0" indent="0">
              <a:spcBef>
                <a:spcPts val="0"/>
              </a:spcBef>
              <a:spcAft>
                <a:spcPts val="600"/>
              </a:spcAft>
              <a:buNone/>
            </a:pPr>
            <a:r>
              <a:rPr lang="en-US" sz="2600" dirty="0">
                <a:latin typeface="+mj-lt"/>
                <a:cs typeface="Times New Roman" pitchFamily="18" charset="0"/>
              </a:rPr>
              <a:t>Operations and Maintenance expense, </a:t>
            </a:r>
            <a:r>
              <a:rPr lang="en-US" sz="2600" u="sng" dirty="0">
                <a:latin typeface="+mj-lt"/>
                <a:cs typeface="Times New Roman" pitchFamily="18" charset="0"/>
              </a:rPr>
              <a:t>unless done as part of a new construction or major renovation project</a:t>
            </a:r>
          </a:p>
          <a:p>
            <a:pPr lvl="1" indent="-457200">
              <a:spcBef>
                <a:spcPts val="0"/>
              </a:spcBef>
              <a:spcAft>
                <a:spcPts val="600"/>
              </a:spcAft>
              <a:buFont typeface="Arial" pitchFamily="34" charset="0"/>
              <a:buChar char="•"/>
            </a:pPr>
            <a:r>
              <a:rPr lang="en-US" sz="2600" dirty="0">
                <a:latin typeface="+mj-lt"/>
                <a:cs typeface="Times New Roman" pitchFamily="18" charset="0"/>
              </a:rPr>
              <a:t>Landscaping</a:t>
            </a:r>
          </a:p>
          <a:p>
            <a:pPr lvl="1" indent="-457200">
              <a:spcBef>
                <a:spcPts val="0"/>
              </a:spcBef>
              <a:spcAft>
                <a:spcPts val="600"/>
              </a:spcAft>
              <a:buFont typeface="Arial" pitchFamily="34" charset="0"/>
              <a:buChar char="•"/>
            </a:pPr>
            <a:r>
              <a:rPr lang="en-US" sz="2600" dirty="0">
                <a:latin typeface="+mj-lt"/>
                <a:cs typeface="Times New Roman" pitchFamily="18" charset="0"/>
              </a:rPr>
              <a:t>Painting</a:t>
            </a:r>
          </a:p>
          <a:p>
            <a:pPr lvl="1" indent="-457200">
              <a:spcBef>
                <a:spcPts val="0"/>
              </a:spcBef>
              <a:spcAft>
                <a:spcPts val="600"/>
              </a:spcAft>
              <a:buFont typeface="Arial" pitchFamily="34" charset="0"/>
              <a:buChar char="•"/>
            </a:pPr>
            <a:r>
              <a:rPr lang="en-US" sz="2600" dirty="0">
                <a:latin typeface="+mj-lt"/>
                <a:cs typeface="Times New Roman" pitchFamily="18" charset="0"/>
              </a:rPr>
              <a:t>Carpet</a:t>
            </a:r>
          </a:p>
          <a:p>
            <a:pPr lvl="1" indent="-457200">
              <a:spcBef>
                <a:spcPts val="0"/>
              </a:spcBef>
              <a:spcAft>
                <a:spcPts val="600"/>
              </a:spcAft>
              <a:buFont typeface="Arial" pitchFamily="34" charset="0"/>
              <a:buChar char="•"/>
            </a:pPr>
            <a:r>
              <a:rPr lang="en-US" sz="2600">
                <a:latin typeface="+mj-lt"/>
                <a:cs typeface="Times New Roman" pitchFamily="18" charset="0"/>
              </a:rPr>
              <a:t>Furniture </a:t>
            </a:r>
            <a:endParaRPr lang="en-US" sz="2600" dirty="0">
              <a:latin typeface="+mj-lt"/>
              <a:cs typeface="Times New Roman" pitchFamily="18" charset="0"/>
            </a:endParaRPr>
          </a:p>
          <a:p>
            <a:pPr lvl="1" indent="-457200">
              <a:spcBef>
                <a:spcPts val="0"/>
              </a:spcBef>
              <a:spcAft>
                <a:spcPts val="600"/>
              </a:spcAft>
              <a:buFont typeface="Arial" pitchFamily="34" charset="0"/>
              <a:buChar char="•"/>
            </a:pPr>
            <a:r>
              <a:rPr lang="en-US" sz="2600" dirty="0">
                <a:latin typeface="+mj-lt"/>
                <a:cs typeface="Times New Roman" pitchFamily="18" charset="0"/>
              </a:rPr>
              <a:t>Resealing, resurfacing or relining parking areas </a:t>
            </a:r>
          </a:p>
          <a:p>
            <a:endParaRPr lang="en-US" dirty="0">
              <a:latin typeface="+mj-lt"/>
            </a:endParaRPr>
          </a:p>
        </p:txBody>
      </p:sp>
      <p:sp>
        <p:nvSpPr>
          <p:cNvPr id="12" name="TextBox 11"/>
          <p:cNvSpPr txBox="1"/>
          <p:nvPr/>
        </p:nvSpPr>
        <p:spPr>
          <a:xfrm>
            <a:off x="1063230" y="774573"/>
            <a:ext cx="7292830" cy="584775"/>
          </a:xfrm>
          <a:prstGeom prst="rect">
            <a:avLst/>
          </a:prstGeom>
          <a:noFill/>
        </p:spPr>
        <p:txBody>
          <a:bodyPr wrap="square" rtlCol="0">
            <a:spAutoFit/>
          </a:bodyPr>
          <a:lstStyle/>
          <a:p>
            <a:pPr algn="ctr"/>
            <a:r>
              <a:rPr lang="en-US" sz="3200" b="1" dirty="0">
                <a:solidFill>
                  <a:srgbClr val="1552A6"/>
                </a:solidFill>
                <a:latin typeface="AauxPro OT"/>
              </a:rPr>
              <a:t>Operating vs. Capital Expense </a:t>
            </a:r>
          </a:p>
        </p:txBody>
      </p:sp>
      <p:pic>
        <p:nvPicPr>
          <p:cNvPr id="19" name="Picture 18" descr="SUNY_Admin.jpg"/>
          <p:cNvPicPr>
            <a:picLocks noChangeAspect="1"/>
          </p:cNvPicPr>
          <p:nvPr/>
        </p:nvPicPr>
        <p:blipFill>
          <a:blip r:embed="rId3"/>
          <a:stretch>
            <a:fillRect/>
          </a:stretch>
        </p:blipFill>
        <p:spPr>
          <a:xfrm>
            <a:off x="4971060" y="1608875"/>
            <a:ext cx="3953015" cy="2720051"/>
          </a:xfrm>
          <a:prstGeom prst="rect">
            <a:avLst/>
          </a:prstGeom>
        </p:spPr>
      </p:pic>
      <p:pic>
        <p:nvPicPr>
          <p:cNvPr id="20" name="Picture 19" descr="painting.jpg"/>
          <p:cNvPicPr>
            <a:picLocks noChangeAspect="1"/>
          </p:cNvPicPr>
          <p:nvPr/>
        </p:nvPicPr>
        <p:blipFill>
          <a:blip r:embed="rId4"/>
          <a:stretch>
            <a:fillRect/>
          </a:stretch>
        </p:blipFill>
        <p:spPr>
          <a:xfrm>
            <a:off x="5636871" y="4506231"/>
            <a:ext cx="2719189" cy="177040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32</a:t>
            </a:fld>
            <a:endParaRPr lang="en-US"/>
          </a:p>
        </p:txBody>
      </p:sp>
      <p:pic>
        <p:nvPicPr>
          <p:cNvPr id="8" name="Picture 7" descr="policies-procedures.gif"/>
          <p:cNvPicPr>
            <a:picLocks noChangeAspect="1"/>
          </p:cNvPicPr>
          <p:nvPr/>
        </p:nvPicPr>
        <p:blipFill>
          <a:blip r:embed="rId3"/>
          <a:stretch>
            <a:fillRect/>
          </a:stretch>
        </p:blipFill>
        <p:spPr>
          <a:xfrm>
            <a:off x="1174822" y="1962248"/>
            <a:ext cx="7020402" cy="2656052"/>
          </a:xfrm>
          <a:prstGeom prst="rect">
            <a:avLst/>
          </a:prstGeom>
        </p:spPr>
      </p:pic>
    </p:spTree>
    <p:extLst>
      <p:ext uri="{BB962C8B-B14F-4D97-AF65-F5344CB8AC3E}">
        <p14:creationId xmlns:p14="http://schemas.microsoft.com/office/powerpoint/2010/main" val="135618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49150"/>
            <a:ext cx="8229601" cy="5170646"/>
          </a:xfrm>
          <a:prstGeom prst="rect">
            <a:avLst/>
          </a:prstGeom>
          <a:noFill/>
        </p:spPr>
        <p:txBody>
          <a:bodyPr wrap="square" rtlCol="0">
            <a:spAutoFit/>
          </a:bodyPr>
          <a:lstStyle/>
          <a:p>
            <a:pPr algn="ctr"/>
            <a:r>
              <a:rPr lang="en-US" sz="3200" b="1" dirty="0">
                <a:solidFill>
                  <a:srgbClr val="1552A6"/>
                </a:solidFill>
                <a:latin typeface="+mj-lt"/>
              </a:rPr>
              <a:t>Charging Staff to Capital </a:t>
            </a:r>
          </a:p>
          <a:p>
            <a:pPr algn="ctr"/>
            <a:r>
              <a:rPr lang="en-US" sz="3200" b="1" dirty="0">
                <a:solidFill>
                  <a:srgbClr val="1552A6"/>
                </a:solidFill>
                <a:latin typeface="+mj-lt"/>
              </a:rPr>
              <a:t>Appropriations</a:t>
            </a:r>
          </a:p>
          <a:p>
            <a:endParaRPr lang="en-US" sz="2000" dirty="0">
              <a:solidFill>
                <a:srgbClr val="1552A6"/>
              </a:solidFill>
              <a:latin typeface="+mj-lt"/>
              <a:cs typeface="Times New Roman" pitchFamily="18" charset="0"/>
            </a:endParaRPr>
          </a:p>
          <a:p>
            <a:pPr lvl="0" indent="-457200">
              <a:spcAft>
                <a:spcPts val="600"/>
              </a:spcAft>
              <a:buFont typeface="Arial" pitchFamily="34" charset="0"/>
              <a:buChar char="•"/>
            </a:pPr>
            <a:r>
              <a:rPr lang="en-US" sz="2400" dirty="0">
                <a:latin typeface="+mj-lt"/>
                <a:cs typeface="Times New Roman" pitchFamily="18" charset="0"/>
              </a:rPr>
              <a:t>Professional staff (architect and/or engineer) and site representatives</a:t>
            </a:r>
          </a:p>
          <a:p>
            <a:pPr lvl="2" indent="-457200">
              <a:spcAft>
                <a:spcPts val="600"/>
              </a:spcAft>
              <a:buFont typeface="Wingdings" pitchFamily="2" charset="2"/>
              <a:buChar char="Ø"/>
            </a:pPr>
            <a:r>
              <a:rPr lang="en-US" sz="2400" dirty="0">
                <a:latin typeface="+mj-lt"/>
                <a:cs typeface="Times New Roman" pitchFamily="18" charset="0"/>
              </a:rPr>
              <a:t>Fully dedicated to supporting capital program</a:t>
            </a:r>
          </a:p>
          <a:p>
            <a:pPr lvl="2" indent="-457200">
              <a:spcAft>
                <a:spcPts val="600"/>
              </a:spcAft>
              <a:buFont typeface="Wingdings" pitchFamily="2" charset="2"/>
              <a:buChar char="Ø"/>
            </a:pPr>
            <a:r>
              <a:rPr lang="en-US" sz="2400" dirty="0">
                <a:latin typeface="+mj-lt"/>
                <a:cs typeface="Times New Roman" pitchFamily="18" charset="0"/>
              </a:rPr>
              <a:t>No day to day or routine responsibilities on campus</a:t>
            </a:r>
          </a:p>
          <a:p>
            <a:pPr lvl="2" indent="-457200">
              <a:spcAft>
                <a:spcPts val="600"/>
              </a:spcAft>
              <a:buFont typeface="Wingdings" pitchFamily="2" charset="2"/>
              <a:buChar char="Ø"/>
            </a:pPr>
            <a:r>
              <a:rPr lang="en-US" sz="2400" dirty="0">
                <a:latin typeface="+mj-lt"/>
                <a:cs typeface="Times New Roman" pitchFamily="18" charset="0"/>
              </a:rPr>
              <a:t>One staff member or site representative per project</a:t>
            </a:r>
          </a:p>
          <a:p>
            <a:pPr marL="0" lvl="1" indent="-457200">
              <a:spcAft>
                <a:spcPts val="600"/>
              </a:spcAft>
              <a:buFont typeface="Arial" pitchFamily="34" charset="0"/>
              <a:buChar char="•"/>
            </a:pPr>
            <a:r>
              <a:rPr lang="en-US" sz="2400" dirty="0">
                <a:latin typeface="+mj-lt"/>
                <a:cs typeface="Times New Roman" pitchFamily="18" charset="0"/>
              </a:rPr>
              <a:t>Only payroll charges can be charged to the account</a:t>
            </a:r>
          </a:p>
          <a:p>
            <a:pPr indent="-457200">
              <a:spcAft>
                <a:spcPts val="600"/>
              </a:spcAft>
              <a:buFont typeface="Arial" pitchFamily="34" charset="0"/>
              <a:buChar char="•"/>
            </a:pPr>
            <a:r>
              <a:rPr lang="en-US" sz="2400" dirty="0">
                <a:latin typeface="+mj-lt"/>
                <a:cs typeface="Times New Roman" pitchFamily="18" charset="0"/>
              </a:rPr>
              <a:t>Charge the capital account directly, or </a:t>
            </a:r>
          </a:p>
          <a:p>
            <a:pPr indent="-457200">
              <a:spcAft>
                <a:spcPts val="600"/>
              </a:spcAft>
              <a:buFont typeface="Arial" pitchFamily="34" charset="0"/>
              <a:buChar char="•"/>
            </a:pPr>
            <a:r>
              <a:rPr lang="en-US" sz="2400" dirty="0">
                <a:latin typeface="+mj-lt"/>
                <a:cs typeface="Times New Roman" pitchFamily="18" charset="0"/>
              </a:rPr>
              <a:t>Charge one of the IFR accounts, and process journal vouchers 	monthly </a:t>
            </a:r>
            <a:endParaRPr lang="en-US" sz="2000" b="1" dirty="0">
              <a:solidFill>
                <a:srgbClr val="1552A6"/>
              </a:solidFill>
              <a:latin typeface="+mj-lt"/>
            </a:endParaRPr>
          </a:p>
        </p:txBody>
      </p:sp>
      <p:sp>
        <p:nvSpPr>
          <p:cNvPr id="7" name="Date Placeholder 6"/>
          <p:cNvSpPr>
            <a:spLocks noGrp="1"/>
          </p:cNvSpPr>
          <p:nvPr>
            <p:ph type="dt" sz="half" idx="10"/>
          </p:nvPr>
        </p:nvSpPr>
        <p:spPr/>
        <p:txBody>
          <a:bodyPr/>
          <a:lstStyle/>
          <a:p>
            <a:r>
              <a:rPr lang="en-US"/>
              <a:t>May 2025</a:t>
            </a:r>
            <a:endParaRPr lang="en-US" dirty="0"/>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33</a:t>
            </a:fld>
            <a:endParaRPr lang="en-US"/>
          </a:p>
        </p:txBody>
      </p:sp>
      <p:sp>
        <p:nvSpPr>
          <p:cNvPr id="9" name="Rectangle 8"/>
          <p:cNvSpPr/>
          <p:nvPr/>
        </p:nvSpPr>
        <p:spPr>
          <a:xfrm>
            <a:off x="2110891" y="5917568"/>
            <a:ext cx="4994471" cy="400110"/>
          </a:xfrm>
          <a:prstGeom prst="rect">
            <a:avLst/>
          </a:prstGeom>
        </p:spPr>
        <p:txBody>
          <a:bodyPr wrap="square">
            <a:spAutoFit/>
          </a:bodyPr>
          <a:lstStyle/>
          <a:p>
            <a:pPr algn="ctr"/>
            <a:r>
              <a:rPr lang="en-US" sz="2000" b="1" dirty="0">
                <a:solidFill>
                  <a:srgbClr val="1552A6"/>
                </a:solidFill>
                <a:latin typeface="Times New Roman" pitchFamily="18" charset="0"/>
                <a:cs typeface="Times New Roman" pitchFamily="18" charset="0"/>
                <a:hlinkClick r:id="rId3"/>
              </a:rPr>
              <a:t>SUNY Procedure 7302</a:t>
            </a:r>
            <a:endParaRPr lang="en-US" sz="20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4072027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833" y="1405647"/>
            <a:ext cx="6152591" cy="4539704"/>
          </a:xfrm>
          <a:prstGeom prst="rect">
            <a:avLst/>
          </a:prstGeom>
          <a:noFill/>
        </p:spPr>
        <p:txBody>
          <a:bodyPr wrap="square" rtlCol="0">
            <a:spAutoFit/>
          </a:bodyPr>
          <a:lstStyle/>
          <a:p>
            <a:pPr indent="-457200">
              <a:buFont typeface="Arial" pitchFamily="34" charset="0"/>
              <a:buChar char="•"/>
            </a:pPr>
            <a:r>
              <a:rPr lang="en-US" sz="2400" dirty="0">
                <a:latin typeface="+mj-lt"/>
                <a:cs typeface="Times New Roman" pitchFamily="18" charset="0"/>
              </a:rPr>
              <a:t>Critical Maintenance projects between 	$5,000 and $150,000</a:t>
            </a:r>
          </a:p>
          <a:p>
            <a:pPr lvl="0" indent="-457200">
              <a:spcAft>
                <a:spcPts val="600"/>
              </a:spcAft>
              <a:buFont typeface="Arial" pitchFamily="34" charset="0"/>
              <a:buChar char="•"/>
            </a:pPr>
            <a:r>
              <a:rPr lang="en-US" sz="2400" dirty="0">
                <a:latin typeface="+mj-lt"/>
                <a:cs typeface="Times New Roman" pitchFamily="18" charset="0"/>
              </a:rPr>
              <a:t>Project completion in less than 12 months</a:t>
            </a:r>
          </a:p>
          <a:p>
            <a:pPr lvl="0" indent="-457200">
              <a:spcAft>
                <a:spcPts val="600"/>
              </a:spcAft>
              <a:buFont typeface="Arial" pitchFamily="34" charset="0"/>
              <a:buChar char="•"/>
            </a:pPr>
            <a:r>
              <a:rPr lang="en-US" sz="2400" dirty="0">
                <a:latin typeface="+mj-lt"/>
                <a:cs typeface="Times New Roman" pitchFamily="18" charset="0"/>
              </a:rPr>
              <a:t>Discrete scope</a:t>
            </a:r>
          </a:p>
          <a:p>
            <a:pPr lvl="2" indent="-457200">
              <a:spcAft>
                <a:spcPts val="600"/>
              </a:spcAft>
              <a:buFont typeface="Wingdings" pitchFamily="2" charset="2"/>
              <a:buChar char="Ø"/>
            </a:pPr>
            <a:r>
              <a:rPr lang="en-US" sz="2400" dirty="0">
                <a:latin typeface="+mj-lt"/>
                <a:cs typeface="Times New Roman" pitchFamily="18" charset="0"/>
              </a:rPr>
              <a:t>Limited to a specific building or group of buildings</a:t>
            </a:r>
          </a:p>
          <a:p>
            <a:pPr lvl="2" indent="-457200">
              <a:spcAft>
                <a:spcPts val="600"/>
              </a:spcAft>
              <a:buFont typeface="Wingdings" pitchFamily="2" charset="2"/>
              <a:buChar char="Ø"/>
            </a:pPr>
            <a:r>
              <a:rPr lang="en-US" sz="2400" dirty="0">
                <a:latin typeface="+mj-lt"/>
                <a:cs typeface="Times New Roman" pitchFamily="18" charset="0"/>
              </a:rPr>
              <a:t>Limited to discrete components of the building(s)</a:t>
            </a:r>
          </a:p>
          <a:p>
            <a:pPr lvl="2" indent="-457200">
              <a:spcAft>
                <a:spcPts val="600"/>
              </a:spcAft>
              <a:buFont typeface="Wingdings" pitchFamily="2" charset="2"/>
              <a:buChar char="Ø"/>
            </a:pPr>
            <a:r>
              <a:rPr lang="en-US" sz="2400" dirty="0">
                <a:latin typeface="+mj-lt"/>
                <a:cs typeface="Times New Roman" pitchFamily="18" charset="0"/>
              </a:rPr>
              <a:t>Addresses specific aspects of the campus site or infrastructure</a:t>
            </a:r>
          </a:p>
          <a:p>
            <a:pPr indent="-457200">
              <a:spcAft>
                <a:spcPts val="600"/>
              </a:spcAft>
              <a:buFont typeface="Arial" pitchFamily="34" charset="0"/>
              <a:buChar char="•"/>
            </a:pPr>
            <a:r>
              <a:rPr lang="en-US" sz="2400" dirty="0">
                <a:latin typeface="+mj-lt"/>
                <a:cs typeface="Times New Roman" pitchFamily="18" charset="0"/>
              </a:rPr>
              <a:t>Project has useful life of 10 years or more</a:t>
            </a:r>
            <a:endParaRPr lang="en-US" sz="2000" b="1" dirty="0">
              <a:solidFill>
                <a:srgbClr val="1552A6"/>
              </a:solidFill>
              <a:latin typeface="+mj-lt"/>
            </a:endParaRP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34</a:t>
            </a:fld>
            <a:endParaRPr lang="en-US"/>
          </a:p>
        </p:txBody>
      </p:sp>
      <p:sp>
        <p:nvSpPr>
          <p:cNvPr id="9" name="Rectangle 8"/>
          <p:cNvSpPr/>
          <p:nvPr/>
        </p:nvSpPr>
        <p:spPr>
          <a:xfrm>
            <a:off x="6810424" y="1596571"/>
            <a:ext cx="2333576" cy="3785652"/>
          </a:xfrm>
          <a:prstGeom prst="rect">
            <a:avLst/>
          </a:prstGeom>
        </p:spPr>
        <p:txBody>
          <a:bodyPr wrap="square">
            <a:spAutoFit/>
          </a:bodyPr>
          <a:lstStyle/>
          <a:p>
            <a:pPr algn="ctr">
              <a:spcAft>
                <a:spcPts val="600"/>
              </a:spcAft>
            </a:pPr>
            <a:r>
              <a:rPr lang="en-US" sz="2000" b="1" dirty="0">
                <a:solidFill>
                  <a:srgbClr val="1552A6"/>
                </a:solidFill>
                <a:latin typeface="Times New Roman" pitchFamily="18" charset="0"/>
                <a:cs typeface="Times New Roman" pitchFamily="18" charset="0"/>
              </a:rPr>
              <a:t>Critical Maintenance: projects to preserve facilities in good working condition, suitable for their current utilization, and compliant with all applicable codes, rules, regulations, and standards. </a:t>
            </a:r>
          </a:p>
        </p:txBody>
      </p:sp>
      <p:pic>
        <p:nvPicPr>
          <p:cNvPr id="10" name="Picture 9" descr="critical.jpg"/>
          <p:cNvPicPr>
            <a:picLocks noChangeAspect="1"/>
          </p:cNvPicPr>
          <p:nvPr/>
        </p:nvPicPr>
        <p:blipFill>
          <a:blip r:embed="rId3"/>
          <a:stretch>
            <a:fillRect/>
          </a:stretch>
        </p:blipFill>
        <p:spPr>
          <a:xfrm>
            <a:off x="6810424" y="5341097"/>
            <a:ext cx="2159405" cy="1061553"/>
          </a:xfrm>
          <a:prstGeom prst="rect">
            <a:avLst/>
          </a:prstGeom>
        </p:spPr>
      </p:pic>
      <p:sp>
        <p:nvSpPr>
          <p:cNvPr id="8" name="TextBox 7"/>
          <p:cNvSpPr txBox="1"/>
          <p:nvPr/>
        </p:nvSpPr>
        <p:spPr>
          <a:xfrm>
            <a:off x="1592167" y="705122"/>
            <a:ext cx="6152591" cy="584775"/>
          </a:xfrm>
          <a:prstGeom prst="rect">
            <a:avLst/>
          </a:prstGeom>
          <a:noFill/>
        </p:spPr>
        <p:txBody>
          <a:bodyPr wrap="square" rtlCol="0">
            <a:spAutoFit/>
          </a:bodyPr>
          <a:lstStyle/>
          <a:p>
            <a:pPr algn="ctr"/>
            <a:r>
              <a:rPr lang="en-US" sz="3200" b="1" dirty="0">
                <a:solidFill>
                  <a:srgbClr val="1552A6"/>
                </a:solidFill>
                <a:latin typeface="AauxPro OT"/>
              </a:rPr>
              <a:t>Minor Critical Maintenance </a:t>
            </a:r>
          </a:p>
        </p:txBody>
      </p:sp>
      <p:sp>
        <p:nvSpPr>
          <p:cNvPr id="11" name="Rectangle 10">
            <a:extLst>
              <a:ext uri="{FF2B5EF4-FFF2-40B4-BE49-F238E27FC236}">
                <a16:creationId xmlns:a16="http://schemas.microsoft.com/office/drawing/2014/main" id="{B481F082-7054-43D2-B664-8234CCE4B709}"/>
              </a:ext>
            </a:extLst>
          </p:cNvPr>
          <p:cNvSpPr/>
          <p:nvPr/>
        </p:nvSpPr>
        <p:spPr>
          <a:xfrm>
            <a:off x="457200" y="5957423"/>
            <a:ext cx="3137269" cy="461665"/>
          </a:xfrm>
          <a:prstGeom prst="rect">
            <a:avLst/>
          </a:prstGeom>
        </p:spPr>
        <p:txBody>
          <a:bodyPr wrap="none">
            <a:spAutoFit/>
          </a:bodyPr>
          <a:lstStyle/>
          <a:p>
            <a:pPr>
              <a:spcAft>
                <a:spcPts val="600"/>
              </a:spcAft>
            </a:pPr>
            <a:r>
              <a:rPr lang="en-US" sz="2400" b="1" dirty="0">
                <a:solidFill>
                  <a:srgbClr val="1552A6"/>
                </a:solidFill>
                <a:latin typeface="Times New Roman" pitchFamily="18" charset="0"/>
                <a:cs typeface="Times New Roman" pitchFamily="18" charset="0"/>
                <a:hlinkClick r:id="rId4"/>
              </a:rPr>
              <a:t>SUNY Procedure 7563</a:t>
            </a:r>
            <a:endParaRPr lang="en-US" sz="24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1715866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529"/>
            <a:ext cx="8229600" cy="5121275"/>
          </a:xfrm>
        </p:spPr>
        <p:txBody>
          <a:bodyPr>
            <a:normAutofit/>
          </a:bodyPr>
          <a:lstStyle/>
          <a:p>
            <a:pPr>
              <a:lnSpc>
                <a:spcPct val="120000"/>
              </a:lnSpc>
              <a:spcBef>
                <a:spcPts val="0"/>
              </a:spcBef>
            </a:pPr>
            <a:r>
              <a:rPr lang="en-US" sz="2600" dirty="0">
                <a:latin typeface="+mj-lt"/>
                <a:cs typeface="Times New Roman" panose="02020603050405020304" pitchFamily="18" charset="0"/>
              </a:rPr>
              <a:t>MCM Project Accounting</a:t>
            </a:r>
          </a:p>
          <a:p>
            <a:pPr lvl="2" indent="-457200">
              <a:lnSpc>
                <a:spcPct val="120000"/>
              </a:lnSpc>
              <a:spcBef>
                <a:spcPts val="0"/>
              </a:spcBef>
              <a:buFont typeface="Wingdings" pitchFamily="2" charset="2"/>
              <a:buChar char="Ø"/>
            </a:pPr>
            <a:r>
              <a:rPr lang="en-US" sz="2600" dirty="0">
                <a:latin typeface="+mj-lt"/>
                <a:cs typeface="Times New Roman" panose="02020603050405020304" pitchFamily="18" charset="0"/>
              </a:rPr>
              <a:t>SUCF establishes the master project for each campus allocation</a:t>
            </a:r>
          </a:p>
          <a:p>
            <a:pPr lvl="2" indent="-457200">
              <a:lnSpc>
                <a:spcPct val="120000"/>
              </a:lnSpc>
              <a:spcBef>
                <a:spcPts val="0"/>
              </a:spcBef>
              <a:buFont typeface="Wingdings" pitchFamily="2" charset="2"/>
              <a:buChar char="Ø"/>
            </a:pPr>
            <a:r>
              <a:rPr lang="en-US" sz="2600" dirty="0">
                <a:latin typeface="+mj-lt"/>
                <a:cs typeface="Times New Roman" panose="02020603050405020304" pitchFamily="18" charset="0"/>
              </a:rPr>
              <a:t>Sub accounts are established by the campus for each qualifying project </a:t>
            </a:r>
          </a:p>
          <a:p>
            <a:pPr marL="685800" lvl="2" indent="0">
              <a:lnSpc>
                <a:spcPct val="120000"/>
              </a:lnSpc>
              <a:spcBef>
                <a:spcPts val="0"/>
              </a:spcBef>
              <a:buNone/>
            </a:pPr>
            <a:endParaRPr lang="en-US" sz="2600" dirty="0">
              <a:latin typeface="+mj-lt"/>
              <a:cs typeface="Times New Roman" panose="02020603050405020304" pitchFamily="18" charset="0"/>
            </a:endParaRPr>
          </a:p>
          <a:p>
            <a:pPr>
              <a:lnSpc>
                <a:spcPct val="120000"/>
              </a:lnSpc>
              <a:spcBef>
                <a:spcPts val="0"/>
              </a:spcBef>
            </a:pPr>
            <a:r>
              <a:rPr lang="en-US" sz="2600" dirty="0">
                <a:latin typeface="+mj-lt"/>
                <a:cs typeface="Times New Roman" panose="02020603050405020304" pitchFamily="18" charset="0"/>
              </a:rPr>
              <a:t>Capitalization for MCM</a:t>
            </a:r>
          </a:p>
          <a:p>
            <a:pPr lvl="2" indent="-457200">
              <a:lnSpc>
                <a:spcPct val="120000"/>
              </a:lnSpc>
              <a:spcBef>
                <a:spcPts val="0"/>
              </a:spcBef>
              <a:buFont typeface="Wingdings" pitchFamily="2" charset="2"/>
              <a:buChar char="Ø"/>
            </a:pPr>
            <a:r>
              <a:rPr lang="en-US" sz="2600" dirty="0">
                <a:latin typeface="+mj-lt"/>
                <a:cs typeface="Times New Roman" panose="02020603050405020304" pitchFamily="18" charset="0"/>
              </a:rPr>
              <a:t>A Project Capitalization Form is required for sub accounts over $100,000 with qualifying costs</a:t>
            </a:r>
            <a:endParaRPr lang="en-US" sz="2600" dirty="0">
              <a:latin typeface="+mj-lt"/>
            </a:endParaRPr>
          </a:p>
          <a:p>
            <a:pPr marL="0" indent="0">
              <a:buNone/>
            </a:pPr>
            <a:endParaRPr lang="en-US" dirty="0">
              <a:latin typeface="+mj-lt"/>
            </a:endParaRPr>
          </a:p>
        </p:txBody>
      </p:sp>
      <p:sp>
        <p:nvSpPr>
          <p:cNvPr id="4" name="Date Placeholder 3"/>
          <p:cNvSpPr>
            <a:spLocks noGrp="1"/>
          </p:cNvSpPr>
          <p:nvPr>
            <p:ph type="dt" sz="half" idx="10"/>
          </p:nvPr>
        </p:nvSpPr>
        <p:spPr/>
        <p:txBody>
          <a:bodyPr/>
          <a:lstStyle/>
          <a:p>
            <a:r>
              <a:rPr lang="en-US"/>
              <a:t>May 2025</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35</a:t>
            </a:fld>
            <a:endParaRPr lang="en-US"/>
          </a:p>
        </p:txBody>
      </p:sp>
      <p:sp>
        <p:nvSpPr>
          <p:cNvPr id="8" name="TextBox 7"/>
          <p:cNvSpPr txBox="1"/>
          <p:nvPr/>
        </p:nvSpPr>
        <p:spPr>
          <a:xfrm>
            <a:off x="1592167" y="705122"/>
            <a:ext cx="6152591" cy="584775"/>
          </a:xfrm>
          <a:prstGeom prst="rect">
            <a:avLst/>
          </a:prstGeom>
          <a:noFill/>
        </p:spPr>
        <p:txBody>
          <a:bodyPr wrap="square" rtlCol="0">
            <a:spAutoFit/>
          </a:bodyPr>
          <a:lstStyle/>
          <a:p>
            <a:pPr algn="ctr"/>
            <a:r>
              <a:rPr lang="en-US" sz="3200" b="1" dirty="0">
                <a:solidFill>
                  <a:srgbClr val="1552A6"/>
                </a:solidFill>
                <a:latin typeface="AauxPro OT"/>
              </a:rPr>
              <a:t>Minor Critical Maintenance </a:t>
            </a:r>
          </a:p>
        </p:txBody>
      </p:sp>
    </p:spTree>
    <p:extLst>
      <p:ext uri="{BB962C8B-B14F-4D97-AF65-F5344CB8AC3E}">
        <p14:creationId xmlns:p14="http://schemas.microsoft.com/office/powerpoint/2010/main" val="208545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832448"/>
            <a:ext cx="7292830" cy="5478423"/>
          </a:xfrm>
          <a:prstGeom prst="rect">
            <a:avLst/>
          </a:prstGeom>
          <a:noFill/>
        </p:spPr>
        <p:txBody>
          <a:bodyPr wrap="square" rtlCol="0">
            <a:spAutoFit/>
          </a:bodyPr>
          <a:lstStyle/>
          <a:p>
            <a:pPr algn="ctr"/>
            <a:r>
              <a:rPr lang="en-US" sz="3200" b="1" dirty="0">
                <a:solidFill>
                  <a:srgbClr val="1552A6"/>
                </a:solidFill>
                <a:latin typeface="+mj-lt"/>
              </a:rPr>
              <a:t>Capitalization - SUNY</a:t>
            </a:r>
          </a:p>
          <a:p>
            <a:endParaRPr lang="en-US" sz="2000" dirty="0">
              <a:solidFill>
                <a:srgbClr val="1552A6"/>
              </a:solidFill>
              <a:latin typeface="+mj-lt"/>
              <a:cs typeface="Times New Roman" pitchFamily="18" charset="0"/>
            </a:endParaRPr>
          </a:p>
          <a:p>
            <a:pPr indent="-457200">
              <a:spcAft>
                <a:spcPts val="600"/>
              </a:spcAft>
              <a:buFont typeface="Arial" pitchFamily="34" charset="0"/>
              <a:buChar char="•"/>
            </a:pPr>
            <a:r>
              <a:rPr lang="en-US" sz="2400" dirty="0">
                <a:latin typeface="+mj-lt"/>
                <a:cs typeface="Times New Roman" pitchFamily="18" charset="0"/>
              </a:rPr>
              <a:t>All land acquisitions</a:t>
            </a:r>
          </a:p>
          <a:p>
            <a:pPr indent="-457200">
              <a:spcAft>
                <a:spcPts val="600"/>
              </a:spcAft>
              <a:buFont typeface="Arial" pitchFamily="34" charset="0"/>
              <a:buChar char="•"/>
            </a:pPr>
            <a:r>
              <a:rPr lang="en-US" sz="2400" dirty="0">
                <a:latin typeface="+mj-lt"/>
                <a:cs typeface="Times New Roman" pitchFamily="18" charset="0"/>
              </a:rPr>
              <a:t>All buildings acquisitions</a:t>
            </a:r>
          </a:p>
          <a:p>
            <a:pPr indent="-457200">
              <a:spcAft>
                <a:spcPts val="600"/>
              </a:spcAft>
              <a:buFont typeface="Arial" pitchFamily="34" charset="0"/>
              <a:buChar char="•"/>
            </a:pPr>
            <a:r>
              <a:rPr lang="en-US" sz="2400" dirty="0">
                <a:latin typeface="+mj-lt"/>
                <a:cs typeface="Times New Roman" pitchFamily="18" charset="0"/>
              </a:rPr>
              <a:t>Building renovations and improvements projects costing more than $100,000</a:t>
            </a:r>
          </a:p>
          <a:p>
            <a:pPr indent="-457200">
              <a:spcAft>
                <a:spcPts val="600"/>
              </a:spcAft>
              <a:buFont typeface="Arial" pitchFamily="34" charset="0"/>
              <a:buChar char="•"/>
            </a:pPr>
            <a:r>
              <a:rPr lang="en-US" sz="2400" dirty="0">
                <a:latin typeface="+mj-lt"/>
                <a:cs typeface="Times New Roman" pitchFamily="18" charset="0"/>
              </a:rPr>
              <a:t>Land improvements and infrastructure projects costing more than $100,000, and,</a:t>
            </a:r>
          </a:p>
          <a:p>
            <a:pPr indent="-457200">
              <a:spcAft>
                <a:spcPts val="600"/>
              </a:spcAft>
              <a:buFont typeface="Arial" pitchFamily="34" charset="0"/>
              <a:buChar char="•"/>
            </a:pPr>
            <a:r>
              <a:rPr lang="en-US" sz="2400" dirty="0">
                <a:latin typeface="+mj-lt"/>
                <a:cs typeface="Times New Roman" pitchFamily="18" charset="0"/>
              </a:rPr>
              <a:t>Equipment costing more than $5,000 with a useful life beyond a single reporting period (generally one year).</a:t>
            </a:r>
          </a:p>
          <a:p>
            <a:pPr lvl="1">
              <a:buFont typeface="Arial" pitchFamily="34" charset="0"/>
              <a:buChar char="•"/>
            </a:pPr>
            <a:endParaRPr lang="en-US" sz="2000" dirty="0">
              <a:latin typeface="+mj-lt"/>
            </a:endParaRPr>
          </a:p>
          <a:p>
            <a:pPr lvl="1">
              <a:buFont typeface="Arial" pitchFamily="34" charset="0"/>
              <a:buChar char="•"/>
            </a:pPr>
            <a:endParaRPr lang="en-US" sz="2000" dirty="0">
              <a:latin typeface="+mj-lt"/>
            </a:endParaRPr>
          </a:p>
          <a:p>
            <a:endParaRPr lang="en-US" sz="2000" dirty="0">
              <a:latin typeface="+mj-lt"/>
            </a:endParaRPr>
          </a:p>
          <a:p>
            <a:endParaRPr lang="en-US" sz="2000" b="1" dirty="0">
              <a:solidFill>
                <a:srgbClr val="1552A6"/>
              </a:solidFill>
              <a:latin typeface="+mj-lt"/>
            </a:endParaRP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36</a:t>
            </a:fld>
            <a:endParaRPr lang="en-US"/>
          </a:p>
        </p:txBody>
      </p:sp>
      <p:sp>
        <p:nvSpPr>
          <p:cNvPr id="9" name="Rectangle 8"/>
          <p:cNvSpPr/>
          <p:nvPr/>
        </p:nvSpPr>
        <p:spPr>
          <a:xfrm>
            <a:off x="457200" y="5156154"/>
            <a:ext cx="5121308" cy="1323439"/>
          </a:xfrm>
          <a:prstGeom prst="rect">
            <a:avLst/>
          </a:prstGeom>
        </p:spPr>
        <p:txBody>
          <a:bodyPr wrap="square">
            <a:spAutoFit/>
          </a:bodyPr>
          <a:lstStyle/>
          <a:p>
            <a:pPr algn="ctr"/>
            <a:r>
              <a:rPr lang="en-US" sz="2000" b="1" dirty="0">
                <a:solidFill>
                  <a:srgbClr val="1552A6"/>
                </a:solidFill>
                <a:latin typeface="Times New Roman" pitchFamily="18" charset="0"/>
                <a:cs typeface="Times New Roman" pitchFamily="18" charset="0"/>
              </a:rPr>
              <a:t>Renovations are an asset. </a:t>
            </a:r>
          </a:p>
          <a:p>
            <a:pPr algn="ctr"/>
            <a:r>
              <a:rPr lang="en-US" sz="2000" b="1" dirty="0">
                <a:solidFill>
                  <a:srgbClr val="1552A6"/>
                </a:solidFill>
                <a:latin typeface="Times New Roman" pitchFamily="18" charset="0"/>
                <a:cs typeface="Times New Roman" pitchFamily="18" charset="0"/>
              </a:rPr>
              <a:t>In accounting, capitalization is when we spread the cost of an asset across the life of that asset. </a:t>
            </a:r>
            <a:r>
              <a:rPr lang="en-US" sz="2000" b="1" dirty="0">
                <a:solidFill>
                  <a:srgbClr val="1552A6"/>
                </a:solidFill>
                <a:latin typeface="Times New Roman" pitchFamily="18" charset="0"/>
                <a:cs typeface="Times New Roman" pitchFamily="18" charset="0"/>
                <a:hlinkClick r:id="rId3"/>
              </a:rPr>
              <a:t>SUNY Procedure 7004</a:t>
            </a:r>
            <a:endParaRPr lang="en-US" sz="2000" b="1" dirty="0">
              <a:solidFill>
                <a:srgbClr val="1552A6"/>
              </a:solidFill>
              <a:latin typeface="Times New Roman" pitchFamily="18" charset="0"/>
              <a:cs typeface="Times New Roman" pitchFamily="18" charset="0"/>
            </a:endParaRPr>
          </a:p>
        </p:txBody>
      </p:sp>
      <p:pic>
        <p:nvPicPr>
          <p:cNvPr id="11" name="Picture 10" descr="ledger1.jpg"/>
          <p:cNvPicPr>
            <a:picLocks noChangeAspect="1"/>
          </p:cNvPicPr>
          <p:nvPr/>
        </p:nvPicPr>
        <p:blipFill>
          <a:blip r:embed="rId4"/>
          <a:stretch>
            <a:fillRect/>
          </a:stretch>
        </p:blipFill>
        <p:spPr>
          <a:xfrm>
            <a:off x="6019800" y="5081287"/>
            <a:ext cx="2515661" cy="1356087"/>
          </a:xfrm>
          <a:prstGeom prst="rect">
            <a:avLst/>
          </a:prstGeom>
        </p:spPr>
      </p:pic>
    </p:spTree>
    <p:extLst>
      <p:ext uri="{BB962C8B-B14F-4D97-AF65-F5344CB8AC3E}">
        <p14:creationId xmlns:p14="http://schemas.microsoft.com/office/powerpoint/2010/main" val="979146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9207" y="612110"/>
            <a:ext cx="7292830" cy="5355312"/>
          </a:xfrm>
          <a:prstGeom prst="rect">
            <a:avLst/>
          </a:prstGeom>
          <a:noFill/>
        </p:spPr>
        <p:txBody>
          <a:bodyPr wrap="square" rtlCol="0">
            <a:spAutoFit/>
          </a:bodyPr>
          <a:lstStyle/>
          <a:p>
            <a:pPr algn="ctr"/>
            <a:r>
              <a:rPr lang="en-US" sz="3200" b="1" dirty="0">
                <a:solidFill>
                  <a:srgbClr val="1552A6"/>
                </a:solidFill>
                <a:latin typeface="+mj-lt"/>
              </a:rPr>
              <a:t>Capitalization - SUNY</a:t>
            </a:r>
          </a:p>
          <a:p>
            <a:endParaRPr lang="en-US" sz="2000" dirty="0">
              <a:solidFill>
                <a:srgbClr val="1552A6"/>
              </a:solidFill>
              <a:latin typeface="+mj-lt"/>
            </a:endParaRPr>
          </a:p>
          <a:p>
            <a:pPr indent="-457200">
              <a:spcAft>
                <a:spcPts val="600"/>
              </a:spcAft>
            </a:pPr>
            <a:r>
              <a:rPr lang="en-US" sz="2400" dirty="0">
                <a:latin typeface="+mj-lt"/>
                <a:cs typeface="Times New Roman" pitchFamily="18" charset="0"/>
              </a:rPr>
              <a:t>Complete the SUNY Capitalization Form when:</a:t>
            </a:r>
          </a:p>
          <a:p>
            <a:pPr lvl="2" indent="-457200">
              <a:spcAft>
                <a:spcPts val="600"/>
              </a:spcAft>
              <a:buFont typeface="Arial" pitchFamily="34" charset="0"/>
              <a:buChar char="•"/>
            </a:pPr>
            <a:r>
              <a:rPr lang="en-US" sz="2400" dirty="0">
                <a:latin typeface="+mj-lt"/>
                <a:cs typeface="Times New Roman" pitchFamily="18" charset="0"/>
              </a:rPr>
              <a:t>The project has reached substantial completion</a:t>
            </a:r>
          </a:p>
          <a:p>
            <a:pPr lvl="2" indent="-457200">
              <a:spcAft>
                <a:spcPts val="600"/>
              </a:spcAft>
              <a:buFont typeface="Arial" pitchFamily="34" charset="0"/>
              <a:buChar char="•"/>
            </a:pPr>
            <a:r>
              <a:rPr lang="en-US" sz="2400" dirty="0">
                <a:latin typeface="+mj-lt"/>
                <a:cs typeface="Times New Roman" pitchFamily="18" charset="0"/>
              </a:rPr>
              <a:t>The asset is placed in service (beneficially occupied)</a:t>
            </a:r>
          </a:p>
          <a:p>
            <a:pPr lvl="2" indent="-457200">
              <a:spcAft>
                <a:spcPts val="600"/>
              </a:spcAft>
              <a:buFont typeface="Arial" pitchFamily="34" charset="0"/>
              <a:buChar char="•"/>
            </a:pPr>
            <a:r>
              <a:rPr lang="en-US" sz="2400" dirty="0">
                <a:latin typeface="+mj-lt"/>
                <a:cs typeface="Times New Roman" pitchFamily="18" charset="0"/>
              </a:rPr>
              <a:t>The project costs are known and/or can be reasonably estimated</a:t>
            </a:r>
          </a:p>
          <a:p>
            <a:pPr lvl="2" indent="-457200">
              <a:spcAft>
                <a:spcPts val="600"/>
              </a:spcAft>
              <a:buFont typeface="Arial" pitchFamily="34" charset="0"/>
              <a:buChar char="•"/>
            </a:pPr>
            <a:endParaRPr lang="en-US" sz="2400" dirty="0">
              <a:latin typeface="+mj-lt"/>
              <a:cs typeface="Times New Roman" pitchFamily="18" charset="0"/>
            </a:endParaRPr>
          </a:p>
          <a:p>
            <a:pPr indent="-457200">
              <a:spcAft>
                <a:spcPts val="600"/>
              </a:spcAft>
            </a:pPr>
            <a:r>
              <a:rPr lang="en-US" sz="2400" dirty="0">
                <a:latin typeface="+mj-lt"/>
                <a:cs typeface="Times New Roman" pitchFamily="18" charset="0"/>
              </a:rPr>
              <a:t>Submission of this form will NOT close out financial accounts. Outstanding payments can still be processed for the project. </a:t>
            </a:r>
            <a:endParaRPr lang="en-US" sz="2000" dirty="0">
              <a:latin typeface="+mj-lt"/>
            </a:endParaRPr>
          </a:p>
          <a:p>
            <a:endParaRPr lang="en-US" sz="2000" b="1" dirty="0">
              <a:solidFill>
                <a:srgbClr val="1552A6"/>
              </a:solidFill>
              <a:latin typeface="+mj-lt"/>
            </a:endParaRP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37</a:t>
            </a:fld>
            <a:endParaRPr lang="en-US"/>
          </a:p>
        </p:txBody>
      </p:sp>
      <p:sp>
        <p:nvSpPr>
          <p:cNvPr id="9" name="Rectangle 8"/>
          <p:cNvSpPr/>
          <p:nvPr/>
        </p:nvSpPr>
        <p:spPr>
          <a:xfrm>
            <a:off x="457200" y="5987018"/>
            <a:ext cx="8432157" cy="400110"/>
          </a:xfrm>
          <a:prstGeom prst="rect">
            <a:avLst/>
          </a:prstGeom>
        </p:spPr>
        <p:txBody>
          <a:bodyPr wrap="square">
            <a:spAutoFit/>
          </a:bodyPr>
          <a:lstStyle/>
          <a:p>
            <a:pPr algn="ctr"/>
            <a:r>
              <a:rPr lang="en-US" sz="2000" b="1" dirty="0">
                <a:solidFill>
                  <a:srgbClr val="1552A6"/>
                </a:solidFill>
                <a:latin typeface="Times New Roman" pitchFamily="18" charset="0"/>
                <a:cs typeface="Times New Roman" pitchFamily="18" charset="0"/>
              </a:rPr>
              <a:t>Closeout           Capitalization </a:t>
            </a:r>
          </a:p>
        </p:txBody>
      </p:sp>
      <p:sp>
        <p:nvSpPr>
          <p:cNvPr id="8" name="Not Equal 7"/>
          <p:cNvSpPr/>
          <p:nvPr/>
        </p:nvSpPr>
        <p:spPr>
          <a:xfrm>
            <a:off x="4074291" y="5868809"/>
            <a:ext cx="671331" cy="487541"/>
          </a:xfrm>
          <a:prstGeom prst="mathNotEqual">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171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3930" y="769257"/>
            <a:ext cx="7778188" cy="6263253"/>
          </a:xfrm>
          <a:prstGeom prst="rect">
            <a:avLst/>
          </a:prstGeom>
          <a:noFill/>
        </p:spPr>
        <p:txBody>
          <a:bodyPr wrap="square" rtlCol="0">
            <a:spAutoFit/>
          </a:bodyPr>
          <a:lstStyle/>
          <a:p>
            <a:pPr algn="ctr"/>
            <a:r>
              <a:rPr lang="en-US" sz="3200" b="1" dirty="0">
                <a:solidFill>
                  <a:srgbClr val="1552A6"/>
                </a:solidFill>
                <a:latin typeface="+mj-lt"/>
              </a:rPr>
              <a:t>Closeout – The Fund</a:t>
            </a:r>
          </a:p>
          <a:p>
            <a:pPr indent="-457200"/>
            <a:endParaRPr lang="en-US" sz="2000" dirty="0">
              <a:solidFill>
                <a:srgbClr val="1552A6"/>
              </a:solidFill>
              <a:latin typeface="+mj-lt"/>
            </a:endParaRPr>
          </a:p>
          <a:p>
            <a:pPr indent="-457200">
              <a:spcAft>
                <a:spcPts val="600"/>
              </a:spcAft>
              <a:buFont typeface="Arial" pitchFamily="34" charset="0"/>
              <a:buChar char="•"/>
            </a:pPr>
            <a:r>
              <a:rPr lang="en-US" sz="2400" dirty="0">
                <a:latin typeface="+mj-lt"/>
                <a:cs typeface="Times New Roman" pitchFamily="18" charset="0"/>
              </a:rPr>
              <a:t>At substantial completion update the beneficial occupancy milestones with your Fund Program Manager</a:t>
            </a:r>
            <a:endParaRPr lang="en-US" sz="1000" dirty="0">
              <a:latin typeface="+mj-lt"/>
              <a:cs typeface="Times New Roman" pitchFamily="18" charset="0"/>
            </a:endParaRPr>
          </a:p>
          <a:p>
            <a:pPr indent="-457200">
              <a:spcAft>
                <a:spcPts val="600"/>
              </a:spcAft>
            </a:pPr>
            <a:endParaRPr lang="en-US" sz="1000" dirty="0">
              <a:latin typeface="+mj-lt"/>
              <a:cs typeface="Times New Roman" pitchFamily="18" charset="0"/>
            </a:endParaRPr>
          </a:p>
          <a:p>
            <a:pPr indent="-457200">
              <a:spcAft>
                <a:spcPts val="600"/>
              </a:spcAft>
              <a:buFont typeface="Arial" pitchFamily="34" charset="0"/>
              <a:buChar char="•"/>
            </a:pPr>
            <a:r>
              <a:rPr lang="en-US" sz="2400" dirty="0">
                <a:latin typeface="+mj-lt"/>
                <a:cs typeface="Times New Roman" pitchFamily="18" charset="0"/>
              </a:rPr>
              <a:t>When all payments have been processed and paid </a:t>
            </a:r>
          </a:p>
          <a:p>
            <a:pPr lvl="2" indent="-457200">
              <a:spcAft>
                <a:spcPts val="600"/>
              </a:spcAft>
              <a:buFont typeface="Wingdings" pitchFamily="2" charset="2"/>
              <a:buChar char="Ø"/>
            </a:pPr>
            <a:r>
              <a:rPr lang="en-US" sz="2400" dirty="0">
                <a:latin typeface="+mj-lt"/>
                <a:cs typeface="Times New Roman" pitchFamily="18" charset="0"/>
              </a:rPr>
              <a:t>Reduce any outstanding encumbrances on the project to zero </a:t>
            </a:r>
          </a:p>
          <a:p>
            <a:pPr lvl="2" indent="-457200">
              <a:spcAft>
                <a:spcPts val="600"/>
              </a:spcAft>
              <a:buFont typeface="Wingdings" pitchFamily="2" charset="2"/>
              <a:buChar char="Ø"/>
            </a:pPr>
            <a:r>
              <a:rPr lang="en-US" sz="2400" dirty="0">
                <a:latin typeface="+mj-lt"/>
                <a:cs typeface="Times New Roman" pitchFamily="18" charset="0"/>
              </a:rPr>
              <a:t>Submit the Account Closeout form (Attachment G) to the Fund</a:t>
            </a:r>
          </a:p>
          <a:p>
            <a:pPr lvl="2" indent="-457200">
              <a:spcAft>
                <a:spcPts val="600"/>
              </a:spcAft>
              <a:buFont typeface="Wingdings" pitchFamily="2" charset="2"/>
              <a:buChar char="Ø"/>
            </a:pPr>
            <a:r>
              <a:rPr lang="en-US" sz="2400" dirty="0">
                <a:latin typeface="+mj-lt"/>
                <a:cs typeface="Times New Roman" pitchFamily="18" charset="0"/>
              </a:rPr>
              <a:t>Upon receipt of the Account Closeout form, the Fund will close out the associated accounts and return any unexpended balances to the campus’ balance account.</a:t>
            </a:r>
          </a:p>
          <a:p>
            <a:pPr>
              <a:spcAft>
                <a:spcPts val="600"/>
              </a:spcAft>
            </a:pPr>
            <a:endParaRPr lang="en-US" sz="2000" dirty="0">
              <a:latin typeface="+mj-lt"/>
            </a:endParaRPr>
          </a:p>
          <a:p>
            <a:endParaRPr lang="en-US" sz="2000" b="1" dirty="0">
              <a:solidFill>
                <a:srgbClr val="1552A6"/>
              </a:solidFill>
              <a:latin typeface="+mj-lt"/>
            </a:endParaRP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38</a:t>
            </a:fld>
            <a:endParaRPr lang="en-US"/>
          </a:p>
        </p:txBody>
      </p:sp>
      <p:sp>
        <p:nvSpPr>
          <p:cNvPr id="9" name="Rectangle 8"/>
          <p:cNvSpPr/>
          <p:nvPr/>
        </p:nvSpPr>
        <p:spPr>
          <a:xfrm>
            <a:off x="491925" y="5998593"/>
            <a:ext cx="8432157" cy="400110"/>
          </a:xfrm>
          <a:prstGeom prst="rect">
            <a:avLst/>
          </a:prstGeom>
        </p:spPr>
        <p:txBody>
          <a:bodyPr wrap="square">
            <a:spAutoFit/>
          </a:bodyPr>
          <a:lstStyle/>
          <a:p>
            <a:pPr algn="ctr"/>
            <a:r>
              <a:rPr lang="en-US" sz="2000" b="1" dirty="0">
                <a:solidFill>
                  <a:srgbClr val="1552A6"/>
                </a:solidFill>
                <a:latin typeface="Times New Roman" pitchFamily="18" charset="0"/>
                <a:cs typeface="Times New Roman" pitchFamily="18" charset="0"/>
              </a:rPr>
              <a:t>Closeout           Capitalization </a:t>
            </a:r>
          </a:p>
        </p:txBody>
      </p:sp>
      <p:sp>
        <p:nvSpPr>
          <p:cNvPr id="8" name="Not Equal 7"/>
          <p:cNvSpPr/>
          <p:nvPr/>
        </p:nvSpPr>
        <p:spPr>
          <a:xfrm>
            <a:off x="4109016" y="5926684"/>
            <a:ext cx="671331" cy="487541"/>
          </a:xfrm>
          <a:prstGeom prst="mathNotEqual">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76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65926-2002-DD34-1FBE-BEE2CB914C6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7FCAEE4-3BC0-2E90-FA25-FA427CEE3FEE}"/>
              </a:ext>
            </a:extLst>
          </p:cNvPr>
          <p:cNvSpPr>
            <a:spLocks noGrp="1"/>
          </p:cNvSpPr>
          <p:nvPr>
            <p:ph type="dt" sz="half" idx="10"/>
          </p:nvPr>
        </p:nvSpPr>
        <p:spPr/>
        <p:txBody>
          <a:bodyPr/>
          <a:lstStyle/>
          <a:p>
            <a:r>
              <a:rPr lang="en-US"/>
              <a:t>May 2025</a:t>
            </a:r>
          </a:p>
        </p:txBody>
      </p:sp>
      <p:sp>
        <p:nvSpPr>
          <p:cNvPr id="5" name="Footer Placeholder 4">
            <a:extLst>
              <a:ext uri="{FF2B5EF4-FFF2-40B4-BE49-F238E27FC236}">
                <a16:creationId xmlns:a16="http://schemas.microsoft.com/office/drawing/2014/main" id="{C0288970-45C4-302D-69D9-8FB3C5E99360}"/>
              </a:ext>
            </a:extLst>
          </p:cNvPr>
          <p:cNvSpPr>
            <a:spLocks noGrp="1"/>
          </p:cNvSpPr>
          <p:nvPr>
            <p:ph type="ftr" sz="quarter" idx="11"/>
          </p:nvPr>
        </p:nvSpPr>
        <p:spPr/>
        <p:txBody>
          <a:bodyPr/>
          <a:lstStyle/>
          <a:p>
            <a:r>
              <a:rPr lang="en-US" dirty="0"/>
              <a:t>SUNY Office for Capital Facilities</a:t>
            </a:r>
          </a:p>
        </p:txBody>
      </p:sp>
      <p:sp>
        <p:nvSpPr>
          <p:cNvPr id="6" name="Slide Number Placeholder 5">
            <a:extLst>
              <a:ext uri="{FF2B5EF4-FFF2-40B4-BE49-F238E27FC236}">
                <a16:creationId xmlns:a16="http://schemas.microsoft.com/office/drawing/2014/main" id="{E4FE8655-5177-5B6E-5ADA-D350DF8F1034}"/>
              </a:ext>
            </a:extLst>
          </p:cNvPr>
          <p:cNvSpPr>
            <a:spLocks noGrp="1"/>
          </p:cNvSpPr>
          <p:nvPr>
            <p:ph type="sldNum" sz="quarter" idx="12"/>
          </p:nvPr>
        </p:nvSpPr>
        <p:spPr/>
        <p:txBody>
          <a:bodyPr/>
          <a:lstStyle/>
          <a:p>
            <a:fld id="{33D82B13-F593-224D-BA00-C18C518B326E}" type="slidenum">
              <a:rPr lang="en-US" smtClean="0"/>
              <a:pPr/>
              <a:t>39</a:t>
            </a:fld>
            <a:endParaRPr lang="en-US"/>
          </a:p>
        </p:txBody>
      </p:sp>
      <p:sp>
        <p:nvSpPr>
          <p:cNvPr id="8" name="TextBox 7">
            <a:extLst>
              <a:ext uri="{FF2B5EF4-FFF2-40B4-BE49-F238E27FC236}">
                <a16:creationId xmlns:a16="http://schemas.microsoft.com/office/drawing/2014/main" id="{16964403-976F-0DB3-11FA-1D37B754E19D}"/>
              </a:ext>
            </a:extLst>
          </p:cNvPr>
          <p:cNvSpPr txBox="1"/>
          <p:nvPr/>
        </p:nvSpPr>
        <p:spPr>
          <a:xfrm>
            <a:off x="860941" y="726263"/>
            <a:ext cx="7422118" cy="584775"/>
          </a:xfrm>
          <a:prstGeom prst="rect">
            <a:avLst/>
          </a:prstGeom>
          <a:noFill/>
        </p:spPr>
        <p:txBody>
          <a:bodyPr wrap="square" rtlCol="0">
            <a:spAutoFit/>
          </a:bodyPr>
          <a:lstStyle/>
          <a:p>
            <a:pPr algn="ctr"/>
            <a:r>
              <a:rPr lang="en-US" sz="3200" b="1" dirty="0">
                <a:solidFill>
                  <a:srgbClr val="1552A6"/>
                </a:solidFill>
                <a:latin typeface="AauxPro OT"/>
              </a:rPr>
              <a:t>Project Labor Agreements</a:t>
            </a:r>
          </a:p>
        </p:txBody>
      </p:sp>
      <p:sp>
        <p:nvSpPr>
          <p:cNvPr id="15" name="Content Placeholder 6">
            <a:extLst>
              <a:ext uri="{FF2B5EF4-FFF2-40B4-BE49-F238E27FC236}">
                <a16:creationId xmlns:a16="http://schemas.microsoft.com/office/drawing/2014/main" id="{77DA5565-B2DB-CEB5-6C1A-D81E2C3F204B}"/>
              </a:ext>
            </a:extLst>
          </p:cNvPr>
          <p:cNvSpPr txBox="1">
            <a:spLocks noGrp="1"/>
          </p:cNvSpPr>
          <p:nvPr>
            <p:ph idx="1"/>
          </p:nvPr>
        </p:nvSpPr>
        <p:spPr>
          <a:xfrm>
            <a:off x="457200" y="1493601"/>
            <a:ext cx="8229600" cy="4551118"/>
          </a:xfrm>
          <a:prstGeom prst="rect">
            <a:avLst/>
          </a:prstGeom>
          <a:noFill/>
        </p:spPr>
        <p:txBody>
          <a:bodyPr wrap="square">
            <a:spAutoFit/>
          </a:bodyPr>
          <a:lstStyle/>
          <a:p>
            <a:pPr marL="0" indent="0">
              <a:lnSpc>
                <a:spcPct val="110000"/>
              </a:lnSpc>
              <a:spcBef>
                <a:spcPts val="0"/>
              </a:spcBef>
              <a:spcAft>
                <a:spcPts val="600"/>
              </a:spcAft>
              <a:buNone/>
            </a:pPr>
            <a:r>
              <a:rPr lang="en-US" sz="2800" dirty="0">
                <a:latin typeface="+mj-lt"/>
                <a:ea typeface="Calibri" panose="020F0502020204030204" pitchFamily="34" charset="0"/>
                <a:cs typeface="Times New Roman" panose="02020603050405020304" pitchFamily="18" charset="0"/>
              </a:rPr>
              <a:t>A Project Labor Agreement (PLA) is a pre-hire collective bargaining agreement with one or more trade labor organizations that establishes the terms and conditions of employment for workers employed on a specific construction project. Project Labor Agreement provisions typically include items such as wage rates, fringe benefits, apprentice ratios, work schedules, hiring practices, no strike/lockout/slowdown clauses, and dispute resolution clauses. </a:t>
            </a:r>
            <a:br>
              <a:rPr lang="en-US" sz="2000" dirty="0">
                <a:effectLst/>
                <a:latin typeface="+mj-lt"/>
                <a:ea typeface="Calibri" panose="020F0502020204030204" pitchFamily="34" charset="0"/>
                <a:cs typeface="Arial" panose="020B0604020202020204" pitchFamily="34" charset="0"/>
              </a:rPr>
            </a:br>
            <a:endParaRPr lang="en-US" sz="12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141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7424" y="326596"/>
            <a:ext cx="7292830" cy="1077218"/>
          </a:xfrm>
          <a:prstGeom prst="rect">
            <a:avLst/>
          </a:prstGeom>
          <a:noFill/>
        </p:spPr>
        <p:txBody>
          <a:bodyPr wrap="square" rtlCol="0">
            <a:spAutoFit/>
          </a:bodyPr>
          <a:lstStyle/>
          <a:p>
            <a:pPr algn="ctr"/>
            <a:r>
              <a:rPr lang="en-US" sz="3200" b="1" dirty="0">
                <a:solidFill>
                  <a:srgbClr val="1552A6"/>
                </a:solidFill>
                <a:latin typeface="AauxPro OT"/>
              </a:rPr>
              <a:t>Campus Let Contracts</a:t>
            </a:r>
          </a:p>
          <a:p>
            <a:pPr algn="ctr"/>
            <a:r>
              <a:rPr lang="en-US" sz="3200" b="1" dirty="0">
                <a:solidFill>
                  <a:srgbClr val="1552A6"/>
                </a:solidFill>
                <a:latin typeface="AauxPro OT"/>
              </a:rPr>
              <a:t>Guidance Documents</a:t>
            </a:r>
          </a:p>
        </p:txBody>
      </p:sp>
      <p:sp>
        <p:nvSpPr>
          <p:cNvPr id="9" name="Date Placeholder 8"/>
          <p:cNvSpPr>
            <a:spLocks noGrp="1"/>
          </p:cNvSpPr>
          <p:nvPr>
            <p:ph type="dt" sz="half" idx="10"/>
          </p:nvPr>
        </p:nvSpPr>
        <p:spPr/>
        <p:txBody>
          <a:bodyPr/>
          <a:lstStyle/>
          <a:p>
            <a:r>
              <a:rPr lang="en-US"/>
              <a:t>May 2025</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4</a:t>
            </a:fld>
            <a:endParaRPr lang="en-US" dirty="0"/>
          </a:p>
        </p:txBody>
      </p:sp>
      <p:sp>
        <p:nvSpPr>
          <p:cNvPr id="11" name="TextBox 10"/>
          <p:cNvSpPr txBox="1"/>
          <p:nvPr/>
        </p:nvSpPr>
        <p:spPr>
          <a:xfrm>
            <a:off x="303120" y="1400212"/>
            <a:ext cx="8825889" cy="4958345"/>
          </a:xfrm>
          <a:prstGeom prst="rect">
            <a:avLst/>
          </a:prstGeom>
          <a:noFill/>
        </p:spPr>
        <p:txBody>
          <a:bodyPr wrap="square" numCol="2" rtlCol="0">
            <a:spAutoFit/>
          </a:bodyPr>
          <a:lstStyle/>
          <a:p>
            <a:pPr lvl="1" indent="-457200">
              <a:spcAft>
                <a:spcPts val="600"/>
              </a:spcAft>
              <a:buFont typeface="Wingdings" panose="05000000000000000000" pitchFamily="2" charset="2"/>
              <a:buChar char="v"/>
            </a:pPr>
            <a:r>
              <a:rPr lang="en-US" sz="2200" dirty="0">
                <a:cs typeface="Times New Roman" pitchFamily="18" charset="0"/>
              </a:rPr>
              <a:t>CLC-1 Construction Bonds</a:t>
            </a:r>
          </a:p>
          <a:p>
            <a:pPr lvl="1" indent="-457200">
              <a:spcAft>
                <a:spcPts val="600"/>
              </a:spcAft>
              <a:buFont typeface="Wingdings" panose="05000000000000000000" pitchFamily="2" charset="2"/>
              <a:buChar char="v"/>
            </a:pPr>
            <a:r>
              <a:rPr lang="en-US" sz="2200" dirty="0">
                <a:cs typeface="Times New Roman" pitchFamily="18" charset="0"/>
              </a:rPr>
              <a:t>CLC-2 Temporary Services</a:t>
            </a:r>
          </a:p>
          <a:p>
            <a:pPr lvl="1" indent="-457200">
              <a:spcAft>
                <a:spcPts val="600"/>
              </a:spcAft>
              <a:buFont typeface="Wingdings" panose="05000000000000000000" pitchFamily="2" charset="2"/>
              <a:buChar char="v"/>
            </a:pPr>
            <a:r>
              <a:rPr lang="en-US" sz="2200" dirty="0">
                <a:cs typeface="Times New Roman" pitchFamily="18" charset="0"/>
              </a:rPr>
              <a:t>CLC-3 Construction Authority</a:t>
            </a:r>
          </a:p>
          <a:p>
            <a:pPr lvl="1" indent="-457200">
              <a:spcAft>
                <a:spcPts val="600"/>
              </a:spcAft>
              <a:buFont typeface="Wingdings" panose="05000000000000000000" pitchFamily="2" charset="2"/>
              <a:buChar char="v"/>
            </a:pPr>
            <a:r>
              <a:rPr lang="en-US" sz="2200" dirty="0">
                <a:cs typeface="Times New Roman" pitchFamily="18" charset="0"/>
              </a:rPr>
              <a:t>CLC-4 Contract Threshold Chart</a:t>
            </a:r>
          </a:p>
          <a:p>
            <a:pPr lvl="1" indent="-457200">
              <a:spcAft>
                <a:spcPts val="600"/>
              </a:spcAft>
              <a:buFont typeface="Wingdings" panose="05000000000000000000" pitchFamily="2" charset="2"/>
              <a:buChar char="v"/>
            </a:pPr>
            <a:r>
              <a:rPr lang="en-US" sz="2200" dirty="0">
                <a:cs typeface="Times New Roman" pitchFamily="18" charset="0"/>
              </a:rPr>
              <a:t>CLC-5 Division of Budget Approval B-1184</a:t>
            </a:r>
          </a:p>
          <a:p>
            <a:pPr lvl="1" indent="-457200">
              <a:spcAft>
                <a:spcPts val="600"/>
              </a:spcAft>
              <a:buFont typeface="Wingdings" panose="05000000000000000000" pitchFamily="2" charset="2"/>
              <a:buChar char="v"/>
            </a:pPr>
            <a:r>
              <a:rPr lang="en-US" sz="2200" dirty="0">
                <a:cs typeface="Times New Roman" pitchFamily="18" charset="0"/>
              </a:rPr>
              <a:t>CLC-6 Debriefing</a:t>
            </a:r>
          </a:p>
          <a:p>
            <a:pPr lvl="1" indent="-457200">
              <a:spcAft>
                <a:spcPts val="600"/>
              </a:spcAft>
              <a:buFont typeface="Wingdings" panose="05000000000000000000" pitchFamily="2" charset="2"/>
              <a:buChar char="v"/>
            </a:pPr>
            <a:r>
              <a:rPr lang="en-US" sz="2200" dirty="0">
                <a:cs typeface="Times New Roman" pitchFamily="18" charset="0"/>
              </a:rPr>
              <a:t>CLC-7 Single/Sole Source, Specific Allowances</a:t>
            </a:r>
          </a:p>
          <a:p>
            <a:pPr lvl="1" indent="-457200">
              <a:spcAft>
                <a:spcPts val="600"/>
              </a:spcAft>
              <a:buFont typeface="Wingdings" panose="05000000000000000000" pitchFamily="2" charset="2"/>
              <a:buChar char="v"/>
            </a:pPr>
            <a:r>
              <a:rPr lang="en-US" sz="2200" dirty="0">
                <a:cs typeface="Times New Roman" pitchFamily="18" charset="0"/>
              </a:rPr>
              <a:t>CLC-8 Field Orders </a:t>
            </a:r>
          </a:p>
          <a:p>
            <a:pPr lvl="1" indent="-457200">
              <a:spcAft>
                <a:spcPts val="600"/>
              </a:spcAft>
              <a:buFont typeface="Wingdings" panose="05000000000000000000" pitchFamily="2" charset="2"/>
              <a:buChar char="v"/>
            </a:pPr>
            <a:r>
              <a:rPr lang="en-US" sz="2200" dirty="0">
                <a:cs typeface="Times New Roman" pitchFamily="18" charset="0"/>
              </a:rPr>
              <a:t>CLC-9 Furniture, Fixtures and Equipment </a:t>
            </a:r>
          </a:p>
          <a:p>
            <a:pPr lvl="1" indent="-457200">
              <a:spcAft>
                <a:spcPts val="600"/>
              </a:spcAft>
              <a:buFont typeface="Wingdings" panose="05000000000000000000" pitchFamily="2" charset="2"/>
              <a:buChar char="v"/>
            </a:pPr>
            <a:r>
              <a:rPr lang="en-US" sz="2200" dirty="0">
                <a:cs typeface="Times New Roman" pitchFamily="18" charset="0"/>
              </a:rPr>
              <a:t>CLC-10 Insurance Limits</a:t>
            </a:r>
          </a:p>
          <a:p>
            <a:pPr lvl="1" indent="-457200">
              <a:spcAft>
                <a:spcPts val="600"/>
              </a:spcAft>
              <a:buFont typeface="Wingdings" panose="05000000000000000000" pitchFamily="2" charset="2"/>
              <a:buChar char="v"/>
            </a:pPr>
            <a:r>
              <a:rPr lang="en-US" sz="2200" dirty="0">
                <a:cs typeface="Times New Roman" pitchFamily="18" charset="0"/>
              </a:rPr>
              <a:t>CLC-11 Approval of Real Property Transactions</a:t>
            </a:r>
          </a:p>
          <a:p>
            <a:pPr lvl="1" indent="-457200">
              <a:spcAft>
                <a:spcPts val="600"/>
              </a:spcAft>
              <a:buFont typeface="Wingdings" panose="05000000000000000000" pitchFamily="2" charset="2"/>
              <a:buChar char="v"/>
            </a:pPr>
            <a:r>
              <a:rPr lang="en-US" sz="2200" dirty="0">
                <a:cs typeface="Times New Roman" pitchFamily="18" charset="0"/>
              </a:rPr>
              <a:t>CLC-12 Telecommunications Site Manager Agreement </a:t>
            </a:r>
          </a:p>
          <a:p>
            <a:pPr lvl="1" indent="-457200">
              <a:spcAft>
                <a:spcPts val="600"/>
              </a:spcAft>
              <a:buFont typeface="Wingdings" panose="05000000000000000000" pitchFamily="2" charset="2"/>
              <a:buChar char="v"/>
            </a:pPr>
            <a:r>
              <a:rPr lang="en-US" sz="2200" dirty="0">
                <a:cs typeface="Times New Roman" pitchFamily="18" charset="0"/>
              </a:rPr>
              <a:t>CLC-13 Facilities Procurement Purchase and Install and Service Contracts</a:t>
            </a:r>
          </a:p>
          <a:p>
            <a:pPr lvl="1" indent="-457200">
              <a:spcAft>
                <a:spcPts val="600"/>
              </a:spcAft>
              <a:buFont typeface="Wingdings" panose="05000000000000000000" pitchFamily="2" charset="2"/>
              <a:buChar char="v"/>
            </a:pPr>
            <a:r>
              <a:rPr lang="en-US" sz="2200" dirty="0">
                <a:cs typeface="Times New Roman" pitchFamily="18" charset="0"/>
              </a:rPr>
              <a:t>CLC-14 Leases and Revocable Permits</a:t>
            </a:r>
          </a:p>
        </p:txBody>
      </p:sp>
      <p:sp>
        <p:nvSpPr>
          <p:cNvPr id="10" name="Rectangle 9">
            <a:extLst>
              <a:ext uri="{FF2B5EF4-FFF2-40B4-BE49-F238E27FC236}">
                <a16:creationId xmlns:a16="http://schemas.microsoft.com/office/drawing/2014/main" id="{F5C929E1-C550-4093-A884-C2C7D0A3469F}"/>
              </a:ext>
            </a:extLst>
          </p:cNvPr>
          <p:cNvSpPr/>
          <p:nvPr/>
        </p:nvSpPr>
        <p:spPr>
          <a:xfrm>
            <a:off x="3918678" y="5457788"/>
            <a:ext cx="5269043" cy="461665"/>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hlinkClick r:id="rId3"/>
              </a:rPr>
              <a:t>Visit our Website</a:t>
            </a:r>
            <a:endParaRPr lang="en-US" sz="24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33658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A93B-DEB3-FB8A-60EF-AC9CA087870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37A332F-4FFC-58E4-28BB-C7B6A6CBC505}"/>
              </a:ext>
            </a:extLst>
          </p:cNvPr>
          <p:cNvSpPr>
            <a:spLocks noGrp="1"/>
          </p:cNvSpPr>
          <p:nvPr>
            <p:ph type="dt" sz="half" idx="10"/>
          </p:nvPr>
        </p:nvSpPr>
        <p:spPr/>
        <p:txBody>
          <a:bodyPr/>
          <a:lstStyle/>
          <a:p>
            <a:r>
              <a:rPr lang="en-US"/>
              <a:t>May 2025</a:t>
            </a:r>
          </a:p>
        </p:txBody>
      </p:sp>
      <p:sp>
        <p:nvSpPr>
          <p:cNvPr id="5" name="Footer Placeholder 4">
            <a:extLst>
              <a:ext uri="{FF2B5EF4-FFF2-40B4-BE49-F238E27FC236}">
                <a16:creationId xmlns:a16="http://schemas.microsoft.com/office/drawing/2014/main" id="{2975A691-A40C-2014-D744-DBDBA65114CF}"/>
              </a:ext>
            </a:extLst>
          </p:cNvPr>
          <p:cNvSpPr>
            <a:spLocks noGrp="1"/>
          </p:cNvSpPr>
          <p:nvPr>
            <p:ph type="ftr" sz="quarter" idx="11"/>
          </p:nvPr>
        </p:nvSpPr>
        <p:spPr/>
        <p:txBody>
          <a:bodyPr/>
          <a:lstStyle/>
          <a:p>
            <a:r>
              <a:rPr lang="en-US" dirty="0"/>
              <a:t>SUNY Office for Capital Facilities</a:t>
            </a:r>
          </a:p>
        </p:txBody>
      </p:sp>
      <p:sp>
        <p:nvSpPr>
          <p:cNvPr id="6" name="Slide Number Placeholder 5">
            <a:extLst>
              <a:ext uri="{FF2B5EF4-FFF2-40B4-BE49-F238E27FC236}">
                <a16:creationId xmlns:a16="http://schemas.microsoft.com/office/drawing/2014/main" id="{472D82A1-E1FC-94D3-E8EF-D3CCAD332C1B}"/>
              </a:ext>
            </a:extLst>
          </p:cNvPr>
          <p:cNvSpPr>
            <a:spLocks noGrp="1"/>
          </p:cNvSpPr>
          <p:nvPr>
            <p:ph type="sldNum" sz="quarter" idx="12"/>
          </p:nvPr>
        </p:nvSpPr>
        <p:spPr/>
        <p:txBody>
          <a:bodyPr/>
          <a:lstStyle/>
          <a:p>
            <a:fld id="{33D82B13-F593-224D-BA00-C18C518B326E}" type="slidenum">
              <a:rPr lang="en-US" smtClean="0"/>
              <a:pPr/>
              <a:t>40</a:t>
            </a:fld>
            <a:endParaRPr lang="en-US"/>
          </a:p>
        </p:txBody>
      </p:sp>
      <p:sp>
        <p:nvSpPr>
          <p:cNvPr id="8" name="TextBox 7">
            <a:extLst>
              <a:ext uri="{FF2B5EF4-FFF2-40B4-BE49-F238E27FC236}">
                <a16:creationId xmlns:a16="http://schemas.microsoft.com/office/drawing/2014/main" id="{492ED11A-C591-D9B1-D229-9C48D958FDEB}"/>
              </a:ext>
            </a:extLst>
          </p:cNvPr>
          <p:cNvSpPr txBox="1"/>
          <p:nvPr/>
        </p:nvSpPr>
        <p:spPr>
          <a:xfrm>
            <a:off x="860941" y="726263"/>
            <a:ext cx="7422118" cy="584775"/>
          </a:xfrm>
          <a:prstGeom prst="rect">
            <a:avLst/>
          </a:prstGeom>
          <a:noFill/>
        </p:spPr>
        <p:txBody>
          <a:bodyPr wrap="square" rtlCol="0">
            <a:spAutoFit/>
          </a:bodyPr>
          <a:lstStyle/>
          <a:p>
            <a:pPr algn="ctr"/>
            <a:r>
              <a:rPr lang="en-US" sz="3200" b="1" dirty="0">
                <a:solidFill>
                  <a:srgbClr val="1552A6"/>
                </a:solidFill>
                <a:latin typeface="AauxPro OT"/>
              </a:rPr>
              <a:t>Project Labor Agreements</a:t>
            </a:r>
          </a:p>
        </p:txBody>
      </p:sp>
      <p:sp>
        <p:nvSpPr>
          <p:cNvPr id="15" name="Content Placeholder 6">
            <a:extLst>
              <a:ext uri="{FF2B5EF4-FFF2-40B4-BE49-F238E27FC236}">
                <a16:creationId xmlns:a16="http://schemas.microsoft.com/office/drawing/2014/main" id="{E7E51D18-ED30-7944-6F7B-A28DEB508A19}"/>
              </a:ext>
            </a:extLst>
          </p:cNvPr>
          <p:cNvSpPr txBox="1">
            <a:spLocks noGrp="1"/>
          </p:cNvSpPr>
          <p:nvPr>
            <p:ph idx="1"/>
          </p:nvPr>
        </p:nvSpPr>
        <p:spPr>
          <a:xfrm>
            <a:off x="457200" y="1386025"/>
            <a:ext cx="8229600" cy="5089727"/>
          </a:xfrm>
          <a:prstGeom prst="rect">
            <a:avLst/>
          </a:prstGeom>
          <a:noFill/>
        </p:spPr>
        <p:txBody>
          <a:bodyPr wrap="square">
            <a:spAutoFit/>
          </a:bodyPr>
          <a:lstStyle/>
          <a:p>
            <a:pPr>
              <a:lnSpc>
                <a:spcPct val="110000"/>
              </a:lnSpc>
              <a:spcBef>
                <a:spcPts val="0"/>
              </a:spcBef>
              <a:spcAft>
                <a:spcPts val="600"/>
              </a:spcAft>
            </a:pPr>
            <a:r>
              <a:rPr lang="en-US" sz="2800" dirty="0">
                <a:latin typeface="+mj-lt"/>
                <a:ea typeface="Calibri" panose="020F0502020204030204" pitchFamily="34" charset="0"/>
                <a:cs typeface="Times New Roman" panose="02020603050405020304" pitchFamily="18" charset="0"/>
              </a:rPr>
              <a:t>Effective: Bids advertised January 1, 2025, or later</a:t>
            </a:r>
          </a:p>
          <a:p>
            <a:pPr>
              <a:lnSpc>
                <a:spcPct val="110000"/>
              </a:lnSpc>
              <a:spcBef>
                <a:spcPts val="0"/>
              </a:spcBef>
              <a:spcAft>
                <a:spcPts val="600"/>
              </a:spcAft>
            </a:pPr>
            <a:r>
              <a:rPr lang="en-US" sz="2800" dirty="0">
                <a:latin typeface="+mj-lt"/>
                <a:ea typeface="Calibri" panose="020F0502020204030204" pitchFamily="34" charset="0"/>
                <a:cs typeface="Times New Roman" panose="02020603050405020304" pitchFamily="18" charset="0"/>
              </a:rPr>
              <a:t>Required on projects of $10M or more when a feasibility study shows that the PLA will do one of the following: </a:t>
            </a:r>
          </a:p>
          <a:p>
            <a:pPr lvl="1">
              <a:lnSpc>
                <a:spcPct val="110000"/>
              </a:lnSpc>
              <a:spcBef>
                <a:spcPts val="0"/>
              </a:spcBef>
              <a:spcAft>
                <a:spcPts val="600"/>
              </a:spcAft>
            </a:pPr>
            <a:r>
              <a:rPr lang="en-US" sz="2400" dirty="0">
                <a:latin typeface="+mj-lt"/>
                <a:ea typeface="Calibri" panose="020F0502020204030204" pitchFamily="34" charset="0"/>
                <a:cs typeface="Times New Roman" panose="02020603050405020304" pitchFamily="18" charset="0"/>
              </a:rPr>
              <a:t>Result in the best work at the lowest possible price;  </a:t>
            </a:r>
          </a:p>
          <a:p>
            <a:pPr lvl="1">
              <a:lnSpc>
                <a:spcPct val="110000"/>
              </a:lnSpc>
              <a:spcBef>
                <a:spcPts val="0"/>
              </a:spcBef>
              <a:spcAft>
                <a:spcPts val="600"/>
              </a:spcAft>
            </a:pPr>
            <a:r>
              <a:rPr lang="en-US" sz="2400" dirty="0">
                <a:latin typeface="+mj-lt"/>
                <a:ea typeface="Calibri" panose="020F0502020204030204" pitchFamily="34" charset="0"/>
                <a:cs typeface="Times New Roman" panose="02020603050405020304" pitchFamily="18" charset="0"/>
              </a:rPr>
              <a:t>Prevent favoritism, fraud and corruption; </a:t>
            </a:r>
          </a:p>
          <a:p>
            <a:pPr lvl="1">
              <a:lnSpc>
                <a:spcPct val="110000"/>
              </a:lnSpc>
              <a:spcBef>
                <a:spcPts val="0"/>
              </a:spcBef>
              <a:spcAft>
                <a:spcPts val="600"/>
              </a:spcAft>
            </a:pPr>
            <a:r>
              <a:rPr lang="en-US" sz="2400" dirty="0">
                <a:latin typeface="+mj-lt"/>
                <a:ea typeface="Calibri" panose="020F0502020204030204" pitchFamily="34" charset="0"/>
                <a:cs typeface="Times New Roman" panose="02020603050405020304" pitchFamily="18" charset="0"/>
              </a:rPr>
              <a:t>Reduce project delays; </a:t>
            </a:r>
          </a:p>
          <a:p>
            <a:pPr lvl="1">
              <a:lnSpc>
                <a:spcPct val="110000"/>
              </a:lnSpc>
              <a:spcBef>
                <a:spcPts val="0"/>
              </a:spcBef>
              <a:spcAft>
                <a:spcPts val="600"/>
              </a:spcAft>
            </a:pPr>
            <a:r>
              <a:rPr lang="en-US" sz="2400" dirty="0">
                <a:latin typeface="+mj-lt"/>
                <a:ea typeface="Calibri" panose="020F0502020204030204" pitchFamily="34" charset="0"/>
                <a:cs typeface="Times New Roman" panose="02020603050405020304" pitchFamily="18" charset="0"/>
              </a:rPr>
              <a:t>Potentially generate cost savings; or </a:t>
            </a:r>
          </a:p>
          <a:p>
            <a:pPr lvl="1">
              <a:lnSpc>
                <a:spcPct val="110000"/>
              </a:lnSpc>
              <a:spcBef>
                <a:spcPts val="0"/>
              </a:spcBef>
              <a:spcAft>
                <a:spcPts val="600"/>
              </a:spcAft>
            </a:pPr>
            <a:r>
              <a:rPr lang="en-US" sz="2400" dirty="0">
                <a:latin typeface="+mj-lt"/>
                <a:ea typeface="Calibri" panose="020F0502020204030204" pitchFamily="34" charset="0"/>
                <a:cs typeface="Times New Roman" panose="02020603050405020304" pitchFamily="18" charset="0"/>
              </a:rPr>
              <a:t>Prevent labor unrest. </a:t>
            </a:r>
          </a:p>
          <a:p>
            <a:pPr marL="0" indent="0">
              <a:lnSpc>
                <a:spcPct val="110000"/>
              </a:lnSpc>
              <a:spcBef>
                <a:spcPts val="0"/>
              </a:spcBef>
              <a:spcAft>
                <a:spcPts val="600"/>
              </a:spcAft>
              <a:buNone/>
            </a:pPr>
            <a:br>
              <a:rPr lang="en-US" sz="2000" dirty="0">
                <a:effectLst/>
                <a:latin typeface="+mj-lt"/>
                <a:ea typeface="Calibri" panose="020F0502020204030204" pitchFamily="34" charset="0"/>
                <a:cs typeface="Arial" panose="020B0604020202020204" pitchFamily="34" charset="0"/>
              </a:rPr>
            </a:br>
            <a:endParaRPr lang="en-US" sz="1200" dirty="0">
              <a:effectLst/>
              <a:latin typeface="+mj-lt"/>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53CCA-0EAE-CFA1-498E-0DA740DBD660}"/>
              </a:ext>
            </a:extLst>
          </p:cNvPr>
          <p:cNvSpPr/>
          <p:nvPr/>
        </p:nvSpPr>
        <p:spPr>
          <a:xfrm>
            <a:off x="1272807" y="5792950"/>
            <a:ext cx="7010252"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A PLA Study MUST be completed</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09850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E259-10E5-2F89-B2CF-E9946DFEC81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E414235-371A-E364-E5FD-5ED9F725B052}"/>
              </a:ext>
            </a:extLst>
          </p:cNvPr>
          <p:cNvSpPr>
            <a:spLocks noGrp="1"/>
          </p:cNvSpPr>
          <p:nvPr>
            <p:ph type="dt" sz="half" idx="10"/>
          </p:nvPr>
        </p:nvSpPr>
        <p:spPr/>
        <p:txBody>
          <a:bodyPr/>
          <a:lstStyle/>
          <a:p>
            <a:r>
              <a:rPr lang="en-US"/>
              <a:t>May 2025</a:t>
            </a:r>
          </a:p>
        </p:txBody>
      </p:sp>
      <p:sp>
        <p:nvSpPr>
          <p:cNvPr id="5" name="Footer Placeholder 4">
            <a:extLst>
              <a:ext uri="{FF2B5EF4-FFF2-40B4-BE49-F238E27FC236}">
                <a16:creationId xmlns:a16="http://schemas.microsoft.com/office/drawing/2014/main" id="{840638D3-07C4-ECA7-CF3A-B203C74A68DC}"/>
              </a:ext>
            </a:extLst>
          </p:cNvPr>
          <p:cNvSpPr>
            <a:spLocks noGrp="1"/>
          </p:cNvSpPr>
          <p:nvPr>
            <p:ph type="ftr" sz="quarter" idx="11"/>
          </p:nvPr>
        </p:nvSpPr>
        <p:spPr/>
        <p:txBody>
          <a:bodyPr/>
          <a:lstStyle/>
          <a:p>
            <a:r>
              <a:rPr lang="en-US" dirty="0"/>
              <a:t>SUNY Office for Capital Facilities</a:t>
            </a:r>
          </a:p>
        </p:txBody>
      </p:sp>
      <p:sp>
        <p:nvSpPr>
          <p:cNvPr id="6" name="Slide Number Placeholder 5">
            <a:extLst>
              <a:ext uri="{FF2B5EF4-FFF2-40B4-BE49-F238E27FC236}">
                <a16:creationId xmlns:a16="http://schemas.microsoft.com/office/drawing/2014/main" id="{73AA36AD-F05E-C3D7-306A-6E73808EC218}"/>
              </a:ext>
            </a:extLst>
          </p:cNvPr>
          <p:cNvSpPr>
            <a:spLocks noGrp="1"/>
          </p:cNvSpPr>
          <p:nvPr>
            <p:ph type="sldNum" sz="quarter" idx="12"/>
          </p:nvPr>
        </p:nvSpPr>
        <p:spPr/>
        <p:txBody>
          <a:bodyPr/>
          <a:lstStyle/>
          <a:p>
            <a:fld id="{33D82B13-F593-224D-BA00-C18C518B326E}" type="slidenum">
              <a:rPr lang="en-US" smtClean="0"/>
              <a:pPr/>
              <a:t>41</a:t>
            </a:fld>
            <a:endParaRPr lang="en-US"/>
          </a:p>
        </p:txBody>
      </p:sp>
      <p:sp>
        <p:nvSpPr>
          <p:cNvPr id="8" name="TextBox 7">
            <a:extLst>
              <a:ext uri="{FF2B5EF4-FFF2-40B4-BE49-F238E27FC236}">
                <a16:creationId xmlns:a16="http://schemas.microsoft.com/office/drawing/2014/main" id="{DC165CB8-482B-A42C-53E5-265B9D67308B}"/>
              </a:ext>
            </a:extLst>
          </p:cNvPr>
          <p:cNvSpPr txBox="1"/>
          <p:nvPr/>
        </p:nvSpPr>
        <p:spPr>
          <a:xfrm>
            <a:off x="860941" y="363194"/>
            <a:ext cx="7422118" cy="1077218"/>
          </a:xfrm>
          <a:prstGeom prst="rect">
            <a:avLst/>
          </a:prstGeom>
          <a:noFill/>
        </p:spPr>
        <p:txBody>
          <a:bodyPr wrap="square" rtlCol="0">
            <a:spAutoFit/>
          </a:bodyPr>
          <a:lstStyle/>
          <a:p>
            <a:pPr algn="ctr"/>
            <a:r>
              <a:rPr lang="en-US" sz="3200" b="1" dirty="0">
                <a:solidFill>
                  <a:srgbClr val="1552A6"/>
                </a:solidFill>
                <a:latin typeface="AauxPro OT"/>
              </a:rPr>
              <a:t>Project Labor Agreements</a:t>
            </a:r>
          </a:p>
          <a:p>
            <a:pPr algn="ctr"/>
            <a:r>
              <a:rPr lang="en-US" sz="3200" b="1" dirty="0">
                <a:solidFill>
                  <a:srgbClr val="1552A6"/>
                </a:solidFill>
                <a:latin typeface="AauxPro OT"/>
              </a:rPr>
              <a:t>Contracts &gt;$10M</a:t>
            </a:r>
          </a:p>
        </p:txBody>
      </p:sp>
      <p:graphicFrame>
        <p:nvGraphicFramePr>
          <p:cNvPr id="2" name="Diagram 1">
            <a:extLst>
              <a:ext uri="{FF2B5EF4-FFF2-40B4-BE49-F238E27FC236}">
                <a16:creationId xmlns:a16="http://schemas.microsoft.com/office/drawing/2014/main" id="{17898D37-A9B7-A2F2-B782-67D5C360C67D}"/>
              </a:ext>
            </a:extLst>
          </p:cNvPr>
          <p:cNvGraphicFramePr/>
          <p:nvPr/>
        </p:nvGraphicFramePr>
        <p:xfrm>
          <a:off x="959224" y="507439"/>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75F3FE81-2C7E-3521-5A1A-31128BBD9792}"/>
              </a:ext>
            </a:extLst>
          </p:cNvPr>
          <p:cNvSpPr/>
          <p:nvPr/>
        </p:nvSpPr>
        <p:spPr>
          <a:xfrm>
            <a:off x="457200" y="5041893"/>
            <a:ext cx="8014447" cy="1323439"/>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PLAs are put in place BEFORE putting construction out to bid</a:t>
            </a:r>
          </a:p>
        </p:txBody>
      </p:sp>
    </p:spTree>
    <p:extLst>
      <p:ext uri="{BB962C8B-B14F-4D97-AF65-F5344CB8AC3E}">
        <p14:creationId xmlns:p14="http://schemas.microsoft.com/office/powerpoint/2010/main" val="1564902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630" y="959773"/>
            <a:ext cx="7969170" cy="584775"/>
          </a:xfrm>
          <a:prstGeom prst="rect">
            <a:avLst/>
          </a:prstGeom>
          <a:noFill/>
        </p:spPr>
        <p:txBody>
          <a:bodyPr wrap="square" rtlCol="0">
            <a:spAutoFit/>
          </a:bodyPr>
          <a:lstStyle/>
          <a:p>
            <a:pPr algn="ctr"/>
            <a:r>
              <a:rPr lang="en-US" sz="3200" b="1" dirty="0">
                <a:solidFill>
                  <a:srgbClr val="1552A6"/>
                </a:solidFill>
                <a:latin typeface="AauxPro OT"/>
              </a:rPr>
              <a:t>Recap </a:t>
            </a:r>
          </a:p>
        </p:txBody>
      </p:sp>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dirty="0"/>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42</a:t>
            </a:fld>
            <a:endParaRPr lang="en-US"/>
          </a:p>
        </p:txBody>
      </p:sp>
      <p:sp>
        <p:nvSpPr>
          <p:cNvPr id="14" name="TextBox 13"/>
          <p:cNvSpPr txBox="1"/>
          <p:nvPr/>
        </p:nvSpPr>
        <p:spPr>
          <a:xfrm>
            <a:off x="751188" y="1809473"/>
            <a:ext cx="7969170" cy="4108817"/>
          </a:xfrm>
          <a:prstGeom prst="rect">
            <a:avLst/>
          </a:prstGeom>
          <a:noFill/>
        </p:spPr>
        <p:txBody>
          <a:bodyPr wrap="square" rtlCol="0">
            <a:spAutoFit/>
          </a:bodyPr>
          <a:lstStyle/>
          <a:p>
            <a:pPr marL="457200" indent="-457200">
              <a:spcAft>
                <a:spcPts val="600"/>
              </a:spcAft>
              <a:buFont typeface="Arial" pitchFamily="34" charset="0"/>
              <a:buChar char="•"/>
            </a:pPr>
            <a:r>
              <a:rPr lang="en-US" sz="2400" dirty="0">
                <a:latin typeface="+mj-lt"/>
                <a:cs typeface="Times New Roman" pitchFamily="18" charset="0"/>
              </a:rPr>
              <a:t>Public administrators overseeing public money </a:t>
            </a:r>
          </a:p>
          <a:p>
            <a:pPr marL="457200" indent="-457200">
              <a:spcAft>
                <a:spcPts val="600"/>
              </a:spcAft>
              <a:buFont typeface="Arial" pitchFamily="34" charset="0"/>
              <a:buChar char="•"/>
            </a:pPr>
            <a:r>
              <a:rPr lang="en-US" sz="2400" dirty="0">
                <a:latin typeface="+mj-lt"/>
                <a:cs typeface="Times New Roman" pitchFamily="18" charset="0"/>
              </a:rPr>
              <a:t>Appropriations are permissive. B-1184 approvals are required for projects funded with capital </a:t>
            </a:r>
          </a:p>
          <a:p>
            <a:pPr marL="457200" lvl="0" indent="-457200">
              <a:spcAft>
                <a:spcPts val="600"/>
              </a:spcAft>
              <a:buFont typeface="Arial" pitchFamily="34" charset="0"/>
              <a:buChar char="•"/>
            </a:pPr>
            <a:r>
              <a:rPr lang="en-US" sz="2400" dirty="0">
                <a:latin typeface="+mj-lt"/>
                <a:cs typeface="Times New Roman" pitchFamily="18" charset="0"/>
              </a:rPr>
              <a:t>SUNY’s capital program is funded with bond proceeds; bonds come with restrictions.</a:t>
            </a:r>
          </a:p>
          <a:p>
            <a:pPr marL="914400" lvl="1" indent="-457200">
              <a:spcAft>
                <a:spcPts val="600"/>
              </a:spcAft>
              <a:buFont typeface="Arial" pitchFamily="34" charset="0"/>
              <a:buChar char="•"/>
            </a:pPr>
            <a:r>
              <a:rPr lang="en-US" sz="2400" dirty="0">
                <a:latin typeface="+mj-lt"/>
                <a:cs typeface="Times New Roman" pitchFamily="18" charset="0"/>
              </a:rPr>
              <a:t>Capital funding can only be used for capital expenses that extend the useful life of an asset. </a:t>
            </a:r>
          </a:p>
          <a:p>
            <a:pPr marL="914400" lvl="1" indent="-457200">
              <a:spcAft>
                <a:spcPts val="600"/>
              </a:spcAft>
              <a:buFont typeface="Arial" pitchFamily="34" charset="0"/>
              <a:buChar char="•"/>
            </a:pPr>
            <a:r>
              <a:rPr lang="en-US" sz="2400" dirty="0">
                <a:latin typeface="+mj-lt"/>
                <a:cs typeface="Times New Roman" pitchFamily="18" charset="0"/>
              </a:rPr>
              <a:t>Funding must be used for it’s intended purpose, closeout accounts and put unused funding back.</a:t>
            </a:r>
          </a:p>
          <a:p>
            <a:pPr marL="457200" lvl="0" indent="-457200">
              <a:spcAft>
                <a:spcPts val="600"/>
              </a:spcAft>
            </a:pPr>
            <a:endParaRPr lang="en-US" sz="2000" dirty="0">
              <a:latin typeface="+mj-lt"/>
              <a:cs typeface="Times New Roman" pitchFamily="18" charset="0"/>
            </a:endParaRPr>
          </a:p>
        </p:txBody>
      </p:sp>
    </p:spTree>
    <p:extLst>
      <p:ext uri="{BB962C8B-B14F-4D97-AF65-F5344CB8AC3E}">
        <p14:creationId xmlns:p14="http://schemas.microsoft.com/office/powerpoint/2010/main" val="2983739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May 2025</a:t>
            </a:r>
            <a:endParaRPr lang="en-US" dirty="0"/>
          </a:p>
        </p:txBody>
      </p:sp>
      <p:sp>
        <p:nvSpPr>
          <p:cNvPr id="3" name="Slide Number Placeholder 2"/>
          <p:cNvSpPr>
            <a:spLocks noGrp="1"/>
          </p:cNvSpPr>
          <p:nvPr>
            <p:ph type="sldNum" sz="quarter" idx="12"/>
          </p:nvPr>
        </p:nvSpPr>
        <p:spPr/>
        <p:txBody>
          <a:bodyPr/>
          <a:lstStyle/>
          <a:p>
            <a:fld id="{33D82B13-F593-224D-BA00-C18C518B326E}" type="slidenum">
              <a:rPr lang="en-US" smtClean="0"/>
              <a:pPr/>
              <a:t>43</a:t>
            </a:fld>
            <a:endParaRPr lang="en-US"/>
          </a:p>
        </p:txBody>
      </p:sp>
      <p:sp>
        <p:nvSpPr>
          <p:cNvPr id="11" name="TextBox 10"/>
          <p:cNvSpPr txBox="1"/>
          <p:nvPr/>
        </p:nvSpPr>
        <p:spPr>
          <a:xfrm>
            <a:off x="934627" y="2167910"/>
            <a:ext cx="5004640" cy="2492990"/>
          </a:xfrm>
          <a:prstGeom prst="rect">
            <a:avLst/>
          </a:prstGeom>
          <a:noFill/>
        </p:spPr>
        <p:txBody>
          <a:bodyPr wrap="none" rtlCol="0">
            <a:spAutoFit/>
          </a:bodyPr>
          <a:lstStyle/>
          <a:p>
            <a:pPr algn="r"/>
            <a:r>
              <a:rPr lang="en-US" sz="5400" b="1" dirty="0">
                <a:solidFill>
                  <a:schemeClr val="accent5"/>
                </a:solidFill>
              </a:rPr>
              <a:t>Jessica</a:t>
            </a:r>
            <a:r>
              <a:rPr lang="en-US" sz="6000" b="1" dirty="0">
                <a:solidFill>
                  <a:schemeClr val="accent5"/>
                </a:solidFill>
              </a:rPr>
              <a:t> R. Miller</a:t>
            </a:r>
          </a:p>
          <a:p>
            <a:pPr algn="r"/>
            <a:r>
              <a:rPr lang="en-US" sz="3200" b="1" dirty="0">
                <a:solidFill>
                  <a:schemeClr val="accent5"/>
                </a:solidFill>
              </a:rPr>
              <a:t>Campus Let Contracts</a:t>
            </a:r>
          </a:p>
          <a:p>
            <a:pPr algn="r"/>
            <a:r>
              <a:rPr lang="en-US" sz="3200" b="1" dirty="0">
                <a:solidFill>
                  <a:schemeClr val="accent5"/>
                </a:solidFill>
              </a:rPr>
              <a:t>jessica.miller@suny.edu</a:t>
            </a:r>
          </a:p>
          <a:p>
            <a:pPr algn="r"/>
            <a:r>
              <a:rPr lang="en-US" sz="3200" b="1" dirty="0">
                <a:solidFill>
                  <a:schemeClr val="accent5"/>
                </a:solidFill>
              </a:rPr>
              <a:t>518-320-1129</a:t>
            </a:r>
          </a:p>
        </p:txBody>
      </p:sp>
      <p:pic>
        <p:nvPicPr>
          <p:cNvPr id="5" name="Picture 4">
            <a:extLst>
              <a:ext uri="{FF2B5EF4-FFF2-40B4-BE49-F238E27FC236}">
                <a16:creationId xmlns:a16="http://schemas.microsoft.com/office/drawing/2014/main" id="{F265D09A-7E1C-4D02-BF43-1B8043083C20}"/>
              </a:ext>
            </a:extLst>
          </p:cNvPr>
          <p:cNvPicPr>
            <a:picLocks noChangeAspect="1"/>
          </p:cNvPicPr>
          <p:nvPr/>
        </p:nvPicPr>
        <p:blipFill>
          <a:blip r:embed="rId3"/>
          <a:stretch>
            <a:fillRect/>
          </a:stretch>
        </p:blipFill>
        <p:spPr>
          <a:xfrm>
            <a:off x="6202018" y="2376299"/>
            <a:ext cx="2255468" cy="2024375"/>
          </a:xfrm>
          <a:prstGeom prst="rect">
            <a:avLst/>
          </a:prstGeom>
        </p:spPr>
      </p:pic>
      <p:sp>
        <p:nvSpPr>
          <p:cNvPr id="2" name="Footer Placeholder 1">
            <a:extLst>
              <a:ext uri="{FF2B5EF4-FFF2-40B4-BE49-F238E27FC236}">
                <a16:creationId xmlns:a16="http://schemas.microsoft.com/office/drawing/2014/main" id="{B1747A34-D731-41F2-B3D9-24701CFBE8A0}"/>
              </a:ext>
            </a:extLst>
          </p:cNvPr>
          <p:cNvSpPr>
            <a:spLocks noGrp="1"/>
          </p:cNvSpPr>
          <p:nvPr>
            <p:ph type="ftr" sz="quarter" idx="11"/>
          </p:nvPr>
        </p:nvSpPr>
        <p:spPr/>
        <p:txBody>
          <a:bodyPr/>
          <a:lstStyle/>
          <a:p>
            <a:r>
              <a:rPr lang="en-US"/>
              <a:t>SUNY Office for Capital Facilities</a:t>
            </a:r>
          </a:p>
        </p:txBody>
      </p:sp>
    </p:spTree>
    <p:extLst>
      <p:ext uri="{BB962C8B-B14F-4D97-AF65-F5344CB8AC3E}">
        <p14:creationId xmlns:p14="http://schemas.microsoft.com/office/powerpoint/2010/main" val="78929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Ywhite_blue_image-01.png"/>
          <p:cNvPicPr>
            <a:picLocks noChangeAspect="1"/>
          </p:cNvPicPr>
          <p:nvPr/>
        </p:nvPicPr>
        <p:blipFill>
          <a:blip r:embed="rId3"/>
          <a:stretch>
            <a:fillRect/>
          </a:stretch>
        </p:blipFill>
        <p:spPr>
          <a:xfrm>
            <a:off x="0" y="0"/>
            <a:ext cx="9144000" cy="6858000"/>
          </a:xfrm>
          <a:prstGeom prst="rect">
            <a:avLst/>
          </a:prstGeom>
        </p:spPr>
      </p:pic>
      <p:pic>
        <p:nvPicPr>
          <p:cNvPr id="3" name="Picture 2" descr="SUNYwhite_trans_circle_left-01.png"/>
          <p:cNvPicPr>
            <a:picLocks noChangeAspect="1"/>
          </p:cNvPicPr>
          <p:nvPr/>
        </p:nvPicPr>
        <p:blipFill>
          <a:blip r:embed="rId4"/>
          <a:stretch>
            <a:fillRect/>
          </a:stretch>
        </p:blipFill>
        <p:spPr>
          <a:xfrm>
            <a:off x="0" y="-1"/>
            <a:ext cx="9144001" cy="6858001"/>
          </a:xfrm>
          <a:prstGeom prst="rect">
            <a:avLst/>
          </a:prstGeom>
        </p:spPr>
      </p:pic>
      <p:pic>
        <p:nvPicPr>
          <p:cNvPr id="4" name="Picture 3" descr="SUNYwhite_logo_white-01.png"/>
          <p:cNvPicPr>
            <a:picLocks noChangeAspect="1"/>
          </p:cNvPicPr>
          <p:nvPr/>
        </p:nvPicPr>
        <p:blipFill>
          <a:blip r:embed="rId5"/>
          <a:stretch>
            <a:fillRect/>
          </a:stretch>
        </p:blipFill>
        <p:spPr>
          <a:xfrm>
            <a:off x="1" y="0"/>
            <a:ext cx="9144000" cy="6858001"/>
          </a:xfrm>
          <a:prstGeom prst="rect">
            <a:avLst/>
          </a:prstGeom>
        </p:spPr>
      </p:pic>
      <p:sp>
        <p:nvSpPr>
          <p:cNvPr id="5" name="TextBox 4"/>
          <p:cNvSpPr txBox="1"/>
          <p:nvPr/>
        </p:nvSpPr>
        <p:spPr>
          <a:xfrm>
            <a:off x="457200" y="1139537"/>
            <a:ext cx="5676891" cy="2800767"/>
          </a:xfrm>
          <a:prstGeom prst="rect">
            <a:avLst/>
          </a:prstGeom>
          <a:noFill/>
        </p:spPr>
        <p:txBody>
          <a:bodyPr wrap="square" rtlCol="0">
            <a:spAutoFit/>
          </a:bodyPr>
          <a:lstStyle/>
          <a:p>
            <a:pPr algn="ctr"/>
            <a:r>
              <a:rPr lang="en-US" sz="4400" b="1" dirty="0">
                <a:solidFill>
                  <a:schemeClr val="bg1"/>
                </a:solidFill>
                <a:latin typeface="AauxPro OT"/>
              </a:rPr>
              <a:t>Campus Let Contracts</a:t>
            </a:r>
          </a:p>
          <a:p>
            <a:pPr algn="ctr"/>
            <a:endParaRPr lang="en-US" sz="4400" b="1" dirty="0">
              <a:solidFill>
                <a:schemeClr val="bg1"/>
              </a:solidFill>
              <a:latin typeface="AauxPro OT"/>
            </a:endParaRPr>
          </a:p>
          <a:p>
            <a:pPr algn="ctr"/>
            <a:r>
              <a:rPr lang="en-US" sz="4400" b="1" dirty="0">
                <a:solidFill>
                  <a:schemeClr val="bg1"/>
                </a:solidFill>
                <a:latin typeface="AauxPro OT"/>
              </a:rPr>
              <a:t>Session 1: </a:t>
            </a:r>
          </a:p>
          <a:p>
            <a:pPr algn="ctr"/>
            <a:r>
              <a:rPr lang="en-US" sz="4400" b="1" dirty="0">
                <a:solidFill>
                  <a:schemeClr val="bg1"/>
                </a:solidFill>
                <a:latin typeface="AauxPro OT"/>
              </a:rPr>
              <a:t>Capital Funds</a:t>
            </a:r>
          </a:p>
        </p:txBody>
      </p:sp>
      <p:sp>
        <p:nvSpPr>
          <p:cNvPr id="8" name="Date Placeholder 7"/>
          <p:cNvSpPr>
            <a:spLocks noGrp="1"/>
          </p:cNvSpPr>
          <p:nvPr>
            <p:ph type="dt" sz="half" idx="10"/>
          </p:nvPr>
        </p:nvSpPr>
        <p:spPr/>
        <p:txBody>
          <a:bodyPr/>
          <a:lstStyle/>
          <a:p>
            <a:r>
              <a:rPr lang="en-US"/>
              <a:t>May 2025</a:t>
            </a:r>
          </a:p>
        </p:txBody>
      </p:sp>
      <p:sp>
        <p:nvSpPr>
          <p:cNvPr id="7" name="Footer Placeholder 6"/>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5</a:t>
            </a:fld>
            <a:endParaRPr lang="en-US"/>
          </a:p>
        </p:txBody>
      </p:sp>
    </p:spTree>
    <p:extLst>
      <p:ext uri="{BB962C8B-B14F-4D97-AF65-F5344CB8AC3E}">
        <p14:creationId xmlns:p14="http://schemas.microsoft.com/office/powerpoint/2010/main" val="364252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0206" y="632490"/>
            <a:ext cx="7292830" cy="5416868"/>
          </a:xfrm>
          <a:prstGeom prst="rect">
            <a:avLst/>
          </a:prstGeom>
          <a:noFill/>
        </p:spPr>
        <p:txBody>
          <a:bodyPr wrap="square" rtlCol="0">
            <a:spAutoFit/>
          </a:bodyPr>
          <a:lstStyle/>
          <a:p>
            <a:pPr algn="ctr"/>
            <a:r>
              <a:rPr lang="en-US" sz="3200" b="1" dirty="0">
                <a:solidFill>
                  <a:srgbClr val="1552A6"/>
                </a:solidFill>
                <a:latin typeface="+mj-lt"/>
                <a:cs typeface="Arial" pitchFamily="34" charset="0"/>
              </a:rPr>
              <a:t>Learning Objective</a:t>
            </a:r>
          </a:p>
          <a:p>
            <a:endParaRPr lang="en-US" sz="2000" dirty="0">
              <a:latin typeface="+mj-lt"/>
            </a:endParaRPr>
          </a:p>
          <a:p>
            <a:pPr indent="-457200">
              <a:spcAft>
                <a:spcPts val="600"/>
              </a:spcAft>
            </a:pPr>
            <a:r>
              <a:rPr lang="en-US" sz="2400" dirty="0">
                <a:latin typeface="+mj-lt"/>
                <a:cs typeface="Times New Roman" pitchFamily="18" charset="0"/>
              </a:rPr>
              <a:t>Increase knowledge and understanding of: </a:t>
            </a:r>
          </a:p>
          <a:p>
            <a:pPr indent="-457200">
              <a:spcAft>
                <a:spcPts val="600"/>
              </a:spcAft>
            </a:pPr>
            <a:endParaRPr lang="en-US" sz="1000" dirty="0">
              <a:latin typeface="+mj-lt"/>
              <a:cs typeface="Times New Roman" pitchFamily="18" charset="0"/>
            </a:endParaRPr>
          </a:p>
          <a:p>
            <a:pPr lvl="1" indent="-457200">
              <a:spcAft>
                <a:spcPts val="600"/>
              </a:spcAft>
              <a:buFont typeface="Arial" pitchFamily="34" charset="0"/>
              <a:buChar char="•"/>
            </a:pPr>
            <a:r>
              <a:rPr lang="en-US" sz="2400" dirty="0">
                <a:latin typeface="+mj-lt"/>
                <a:cs typeface="Times New Roman" pitchFamily="18" charset="0"/>
              </a:rPr>
              <a:t>State University of New York (SUNY), the State University Construction Fund (FUND), and their Capital Programs </a:t>
            </a:r>
          </a:p>
          <a:p>
            <a:pPr lvl="1" indent="-457200">
              <a:spcAft>
                <a:spcPts val="600"/>
              </a:spcAft>
              <a:buFont typeface="Arial" pitchFamily="34" charset="0"/>
              <a:buChar char="•"/>
            </a:pPr>
            <a:r>
              <a:rPr lang="en-US" sz="2400" dirty="0">
                <a:latin typeface="+mj-lt"/>
                <a:cs typeface="Times New Roman" pitchFamily="18" charset="0"/>
              </a:rPr>
              <a:t>Capital funding – where it comes from and how it is managed</a:t>
            </a:r>
          </a:p>
          <a:p>
            <a:endParaRPr lang="en-US" sz="2000" dirty="0">
              <a:latin typeface="+mj-lt"/>
            </a:endParaRPr>
          </a:p>
          <a:p>
            <a:pPr>
              <a:buFont typeface="Arial" pitchFamily="34" charset="0"/>
              <a:buChar char="•"/>
            </a:pPr>
            <a:endParaRPr lang="en-US" sz="2000" dirty="0">
              <a:latin typeface="+mj-lt"/>
            </a:endParaRPr>
          </a:p>
          <a:p>
            <a:pPr>
              <a:buFont typeface="Arial" pitchFamily="34" charset="0"/>
              <a:buChar char="•"/>
            </a:pPr>
            <a:endParaRPr lang="en-US" sz="2000" dirty="0">
              <a:latin typeface="+mj-lt"/>
            </a:endParaRPr>
          </a:p>
          <a:p>
            <a:endParaRPr lang="en-US" sz="2000" dirty="0">
              <a:latin typeface="+mj-lt"/>
            </a:endParaRPr>
          </a:p>
          <a:p>
            <a:endParaRPr lang="en-US" sz="2000" dirty="0">
              <a:latin typeface="+mj-lt"/>
            </a:endParaRPr>
          </a:p>
          <a:p>
            <a:endParaRPr lang="en-US" sz="2000" b="1" dirty="0">
              <a:solidFill>
                <a:srgbClr val="1552A6"/>
              </a:solidFill>
              <a:latin typeface="+mj-lt"/>
            </a:endParaRPr>
          </a:p>
        </p:txBody>
      </p:sp>
      <p:sp>
        <p:nvSpPr>
          <p:cNvPr id="6" name="Date Placeholder 5"/>
          <p:cNvSpPr>
            <a:spLocks noGrp="1"/>
          </p:cNvSpPr>
          <p:nvPr>
            <p:ph type="dt" sz="half" idx="10"/>
          </p:nvPr>
        </p:nvSpPr>
        <p:spPr/>
        <p:txBody>
          <a:bodyPr/>
          <a:lstStyle/>
          <a:p>
            <a:r>
              <a:rPr lang="en-US"/>
              <a:t>May 2025</a:t>
            </a:r>
            <a:endParaRPr lang="en-US" dirty="0"/>
          </a:p>
        </p:txBody>
      </p:sp>
      <p:sp>
        <p:nvSpPr>
          <p:cNvPr id="4" name="Footer Placeholder 3"/>
          <p:cNvSpPr>
            <a:spLocks noGrp="1"/>
          </p:cNvSpPr>
          <p:nvPr>
            <p:ph type="ftr" sz="quarter" idx="11"/>
          </p:nvPr>
        </p:nvSpPr>
        <p:spPr/>
        <p:txBody>
          <a:bodyPr/>
          <a:lstStyle/>
          <a:p>
            <a:r>
              <a:rPr lang="en-US" dirty="0"/>
              <a:t>SUNY Office for Capital Facilities</a:t>
            </a:r>
          </a:p>
        </p:txBody>
      </p:sp>
      <p:sp>
        <p:nvSpPr>
          <p:cNvPr id="3" name="Slide Number Placeholder 2"/>
          <p:cNvSpPr>
            <a:spLocks noGrp="1"/>
          </p:cNvSpPr>
          <p:nvPr>
            <p:ph type="sldNum" sz="quarter" idx="12"/>
          </p:nvPr>
        </p:nvSpPr>
        <p:spPr/>
        <p:txBody>
          <a:bodyPr/>
          <a:lstStyle/>
          <a:p>
            <a:fld id="{33D82B13-F593-224D-BA00-C18C518B326E}" type="slidenum">
              <a:rPr lang="en-US" smtClean="0"/>
              <a:pPr/>
              <a:t>6</a:t>
            </a:fld>
            <a:endParaRPr lang="en-US" dirty="0"/>
          </a:p>
        </p:txBody>
      </p:sp>
      <p:pic>
        <p:nvPicPr>
          <p:cNvPr id="7" name="Picture 6" descr="tree of knowledge.jpg"/>
          <p:cNvPicPr>
            <a:picLocks noChangeAspect="1"/>
          </p:cNvPicPr>
          <p:nvPr/>
        </p:nvPicPr>
        <p:blipFill>
          <a:blip r:embed="rId3"/>
          <a:stretch>
            <a:fillRect/>
          </a:stretch>
        </p:blipFill>
        <p:spPr>
          <a:xfrm>
            <a:off x="3888285" y="4922135"/>
            <a:ext cx="1456671" cy="14245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6E96-2CEB-4F69-B43E-B81357CEB262}"/>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C296111-FD60-110B-944F-915DF61EE066}"/>
              </a:ext>
            </a:extLst>
          </p:cNvPr>
          <p:cNvSpPr>
            <a:spLocks noGrp="1"/>
          </p:cNvSpPr>
          <p:nvPr>
            <p:ph type="dt" sz="half" idx="10"/>
          </p:nvPr>
        </p:nvSpPr>
        <p:spPr/>
        <p:txBody>
          <a:bodyPr/>
          <a:lstStyle/>
          <a:p>
            <a:r>
              <a:rPr lang="en-US"/>
              <a:t>May 2025</a:t>
            </a:r>
          </a:p>
        </p:txBody>
      </p:sp>
      <p:sp>
        <p:nvSpPr>
          <p:cNvPr id="6" name="Footer Placeholder 5">
            <a:extLst>
              <a:ext uri="{FF2B5EF4-FFF2-40B4-BE49-F238E27FC236}">
                <a16:creationId xmlns:a16="http://schemas.microsoft.com/office/drawing/2014/main" id="{3E5AF963-7C9B-A8DC-A6B6-3A0B49202288}"/>
              </a:ext>
            </a:extLst>
          </p:cNvPr>
          <p:cNvSpPr>
            <a:spLocks noGrp="1"/>
          </p:cNvSpPr>
          <p:nvPr>
            <p:ph type="ftr" sz="quarter" idx="11"/>
          </p:nvPr>
        </p:nvSpPr>
        <p:spPr/>
        <p:txBody>
          <a:bodyPr/>
          <a:lstStyle/>
          <a:p>
            <a:r>
              <a:rPr lang="en-US" dirty="0"/>
              <a:t>SUNY Office for Capital Facilities</a:t>
            </a:r>
          </a:p>
        </p:txBody>
      </p:sp>
      <p:sp>
        <p:nvSpPr>
          <p:cNvPr id="4" name="Slide Number Placeholder 3">
            <a:extLst>
              <a:ext uri="{FF2B5EF4-FFF2-40B4-BE49-F238E27FC236}">
                <a16:creationId xmlns:a16="http://schemas.microsoft.com/office/drawing/2014/main" id="{7AA176D2-FB88-9EF5-A74F-8330E5F34BC5}"/>
              </a:ext>
            </a:extLst>
          </p:cNvPr>
          <p:cNvSpPr>
            <a:spLocks noGrp="1"/>
          </p:cNvSpPr>
          <p:nvPr>
            <p:ph type="sldNum" sz="quarter" idx="12"/>
          </p:nvPr>
        </p:nvSpPr>
        <p:spPr/>
        <p:txBody>
          <a:bodyPr/>
          <a:lstStyle/>
          <a:p>
            <a:fld id="{33D82B13-F593-224D-BA00-C18C518B326E}" type="slidenum">
              <a:rPr lang="en-US" smtClean="0"/>
              <a:pPr/>
              <a:t>7</a:t>
            </a:fld>
            <a:endParaRPr lang="en-US"/>
          </a:p>
        </p:txBody>
      </p:sp>
      <p:sp>
        <p:nvSpPr>
          <p:cNvPr id="11" name="TextBox 10">
            <a:extLst>
              <a:ext uri="{FF2B5EF4-FFF2-40B4-BE49-F238E27FC236}">
                <a16:creationId xmlns:a16="http://schemas.microsoft.com/office/drawing/2014/main" id="{A927C14D-F170-FE23-006E-91E7C5698EC7}"/>
              </a:ext>
            </a:extLst>
          </p:cNvPr>
          <p:cNvSpPr txBox="1"/>
          <p:nvPr/>
        </p:nvSpPr>
        <p:spPr>
          <a:xfrm>
            <a:off x="717630" y="734093"/>
            <a:ext cx="7969170" cy="584775"/>
          </a:xfrm>
          <a:prstGeom prst="rect">
            <a:avLst/>
          </a:prstGeom>
          <a:noFill/>
        </p:spPr>
        <p:txBody>
          <a:bodyPr wrap="square" rtlCol="0">
            <a:spAutoFit/>
          </a:bodyPr>
          <a:lstStyle/>
          <a:p>
            <a:pPr algn="ctr"/>
            <a:r>
              <a:rPr lang="en-US" sz="3200" b="1" dirty="0">
                <a:solidFill>
                  <a:srgbClr val="1552A6"/>
                </a:solidFill>
                <a:latin typeface="AauxPro OT"/>
              </a:rPr>
              <a:t>What is Capital? </a:t>
            </a:r>
          </a:p>
        </p:txBody>
      </p:sp>
      <p:pic>
        <p:nvPicPr>
          <p:cNvPr id="12" name="Picture 11" descr="A road with buildings and trees&#10;&#10;AI-generated content may be incorrect.">
            <a:extLst>
              <a:ext uri="{FF2B5EF4-FFF2-40B4-BE49-F238E27FC236}">
                <a16:creationId xmlns:a16="http://schemas.microsoft.com/office/drawing/2014/main" id="{D03A1709-227A-5EE1-2875-00D097F9D7C8}"/>
              </a:ext>
            </a:extLst>
          </p:cNvPr>
          <p:cNvPicPr>
            <a:picLocks noChangeAspect="1"/>
          </p:cNvPicPr>
          <p:nvPr/>
        </p:nvPicPr>
        <p:blipFill>
          <a:blip r:embed="rId3"/>
          <a:stretch>
            <a:fillRect/>
          </a:stretch>
        </p:blipFill>
        <p:spPr>
          <a:xfrm>
            <a:off x="403273" y="1752917"/>
            <a:ext cx="4283027" cy="2376297"/>
          </a:xfrm>
          <a:prstGeom prst="rect">
            <a:avLst/>
          </a:prstGeom>
        </p:spPr>
      </p:pic>
      <p:pic>
        <p:nvPicPr>
          <p:cNvPr id="16" name="Picture 15" descr="A bridge over a river&#10;&#10;AI-generated content may be incorrect.">
            <a:extLst>
              <a:ext uri="{FF2B5EF4-FFF2-40B4-BE49-F238E27FC236}">
                <a16:creationId xmlns:a16="http://schemas.microsoft.com/office/drawing/2014/main" id="{48F1E329-EECD-7C39-E897-0AC2A33A2954}"/>
              </a:ext>
            </a:extLst>
          </p:cNvPr>
          <p:cNvPicPr>
            <a:picLocks noChangeAspect="1"/>
          </p:cNvPicPr>
          <p:nvPr/>
        </p:nvPicPr>
        <p:blipFill>
          <a:blip r:embed="rId4"/>
          <a:stretch>
            <a:fillRect/>
          </a:stretch>
        </p:blipFill>
        <p:spPr>
          <a:xfrm>
            <a:off x="4443413" y="3980053"/>
            <a:ext cx="4243387" cy="2376297"/>
          </a:xfrm>
          <a:prstGeom prst="rect">
            <a:avLst/>
          </a:prstGeom>
        </p:spPr>
      </p:pic>
    </p:spTree>
    <p:extLst>
      <p:ext uri="{BB962C8B-B14F-4D97-AF65-F5344CB8AC3E}">
        <p14:creationId xmlns:p14="http://schemas.microsoft.com/office/powerpoint/2010/main" val="350950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May 2025</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8</a:t>
            </a:fld>
            <a:endParaRPr lang="en-US"/>
          </a:p>
        </p:txBody>
      </p:sp>
      <p:sp>
        <p:nvSpPr>
          <p:cNvPr id="17" name="TextBox 16"/>
          <p:cNvSpPr txBox="1"/>
          <p:nvPr/>
        </p:nvSpPr>
        <p:spPr>
          <a:xfrm>
            <a:off x="1063230" y="353902"/>
            <a:ext cx="7292830" cy="1077218"/>
          </a:xfrm>
          <a:prstGeom prst="rect">
            <a:avLst/>
          </a:prstGeom>
          <a:noFill/>
        </p:spPr>
        <p:txBody>
          <a:bodyPr wrap="square" rtlCol="0">
            <a:spAutoFit/>
          </a:bodyPr>
          <a:lstStyle/>
          <a:p>
            <a:pPr algn="ctr"/>
            <a:r>
              <a:rPr lang="en-US" sz="3200" b="1" dirty="0">
                <a:solidFill>
                  <a:srgbClr val="1552A6"/>
                </a:solidFill>
                <a:latin typeface="AauxPro OT"/>
              </a:rPr>
              <a:t>SUNY’s Capital Programs </a:t>
            </a:r>
          </a:p>
          <a:p>
            <a:pPr algn="ctr"/>
            <a:r>
              <a:rPr lang="en-US" sz="3200" b="1" dirty="0">
                <a:solidFill>
                  <a:srgbClr val="1552A6"/>
                </a:solidFill>
                <a:latin typeface="AauxPro OT"/>
              </a:rPr>
              <a:t>and Physical Footprint</a:t>
            </a:r>
          </a:p>
        </p:txBody>
      </p:sp>
      <p:pic>
        <p:nvPicPr>
          <p:cNvPr id="12" name="Picture 11">
            <a:extLst>
              <a:ext uri="{FF2B5EF4-FFF2-40B4-BE49-F238E27FC236}">
                <a16:creationId xmlns:a16="http://schemas.microsoft.com/office/drawing/2014/main" id="{20EBF04D-C2CF-AA64-2D18-3DF1DA1CC956}"/>
              </a:ext>
            </a:extLst>
          </p:cNvPr>
          <p:cNvPicPr>
            <a:picLocks noChangeAspect="1"/>
          </p:cNvPicPr>
          <p:nvPr/>
        </p:nvPicPr>
        <p:blipFill>
          <a:blip r:embed="rId3"/>
          <a:stretch>
            <a:fillRect/>
          </a:stretch>
        </p:blipFill>
        <p:spPr>
          <a:xfrm>
            <a:off x="328610" y="1734600"/>
            <a:ext cx="8486775" cy="3607686"/>
          </a:xfrm>
          <a:prstGeom prst="rect">
            <a:avLst/>
          </a:prstGeom>
        </p:spPr>
      </p:pic>
      <p:sp>
        <p:nvSpPr>
          <p:cNvPr id="13" name="Text Box 73">
            <a:extLst>
              <a:ext uri="{FF2B5EF4-FFF2-40B4-BE49-F238E27FC236}">
                <a16:creationId xmlns:a16="http://schemas.microsoft.com/office/drawing/2014/main" id="{A7CBF2D7-9B6E-B99F-F7CF-059753817FC7}"/>
              </a:ext>
            </a:extLst>
          </p:cNvPr>
          <p:cNvSpPr txBox="1">
            <a:spLocks noChangeArrowheads="1"/>
          </p:cNvSpPr>
          <p:nvPr/>
        </p:nvSpPr>
        <p:spPr bwMode="auto">
          <a:xfrm>
            <a:off x="328610" y="5406362"/>
            <a:ext cx="8746176" cy="364202"/>
          </a:xfrm>
          <a:prstGeom prst="rect">
            <a:avLst/>
          </a:prstGeom>
          <a:noFill/>
          <a:ln w="9525">
            <a:noFill/>
            <a:miter lim="800000"/>
            <a:headEnd/>
            <a:tailEnd/>
          </a:ln>
        </p:spPr>
        <p:txBody>
          <a:bodyPr wrap="square">
            <a:spAutoFit/>
          </a:bodyPr>
          <a:lstStyle/>
          <a:p>
            <a:pPr marL="467905" indent="-467905" defTabSz="685800">
              <a:spcAft>
                <a:spcPts val="450"/>
              </a:spcAft>
              <a:tabLst>
                <a:tab pos="646494" algn="l"/>
              </a:tabLst>
              <a:defRPr/>
            </a:pPr>
            <a:r>
              <a:rPr lang="en-US" sz="675" i="1" dirty="0">
                <a:solidFill>
                  <a:prstClr val="black">
                    <a:lumMod val="65000"/>
                    <a:lumOff val="35000"/>
                  </a:prstClr>
                </a:solidFill>
                <a:latin typeface="Arial" panose="020B0604020202020204" pitchFamily="34" charset="0"/>
                <a:cs typeface="Arial" panose="020B0604020202020204" pitchFamily="34" charset="0"/>
              </a:rPr>
              <a:t>Data as of Fall 2024</a:t>
            </a:r>
            <a:endParaRPr lang="en-US" sz="675" b="1" i="1" baseline="30000" dirty="0">
              <a:solidFill>
                <a:prstClr val="black">
                  <a:lumMod val="65000"/>
                  <a:lumOff val="35000"/>
                </a:prstClr>
              </a:solidFill>
              <a:latin typeface="Arial" panose="020B0604020202020204" pitchFamily="34" charset="0"/>
              <a:cs typeface="Arial" panose="020B0604020202020204" pitchFamily="34" charset="0"/>
            </a:endParaRPr>
          </a:p>
          <a:p>
            <a:pPr marL="467905" indent="-467905" defTabSz="685800">
              <a:spcAft>
                <a:spcPts val="450"/>
              </a:spcAft>
              <a:tabLst>
                <a:tab pos="646494" algn="l"/>
              </a:tabLst>
              <a:defRPr/>
            </a:pPr>
            <a:r>
              <a:rPr lang="en-US" sz="675" b="1" i="1" baseline="30000" dirty="0">
                <a:solidFill>
                  <a:prstClr val="black">
                    <a:lumMod val="65000"/>
                    <a:lumOff val="35000"/>
                  </a:prstClr>
                </a:solidFill>
                <a:latin typeface="Arial" panose="020B0604020202020204" pitchFamily="34" charset="0"/>
                <a:cs typeface="Arial" panose="020B0604020202020204" pitchFamily="34" charset="0"/>
              </a:rPr>
              <a:t>	</a:t>
            </a:r>
            <a:endParaRPr lang="en-US" sz="675" i="1" dirty="0">
              <a:solidFill>
                <a:prstClr val="black">
                  <a:lumMod val="65000"/>
                  <a:lumOff val="35000"/>
                </a:prstClr>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29D4F-7F9D-0570-9747-92A25259C8F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FFC7BA93-F183-F064-A2B0-1A87E96ADF5E}"/>
              </a:ext>
            </a:extLst>
          </p:cNvPr>
          <p:cNvSpPr>
            <a:spLocks noGrp="1"/>
          </p:cNvSpPr>
          <p:nvPr>
            <p:ph type="dt" sz="half" idx="10"/>
          </p:nvPr>
        </p:nvSpPr>
        <p:spPr/>
        <p:txBody>
          <a:bodyPr/>
          <a:lstStyle/>
          <a:p>
            <a:r>
              <a:rPr lang="en-US"/>
              <a:t>May 2025</a:t>
            </a:r>
          </a:p>
        </p:txBody>
      </p:sp>
      <p:sp>
        <p:nvSpPr>
          <p:cNvPr id="6" name="Footer Placeholder 5">
            <a:extLst>
              <a:ext uri="{FF2B5EF4-FFF2-40B4-BE49-F238E27FC236}">
                <a16:creationId xmlns:a16="http://schemas.microsoft.com/office/drawing/2014/main" id="{797608A6-560D-EDDA-4302-477431AC3159}"/>
              </a:ext>
            </a:extLst>
          </p:cNvPr>
          <p:cNvSpPr>
            <a:spLocks noGrp="1"/>
          </p:cNvSpPr>
          <p:nvPr>
            <p:ph type="ftr" sz="quarter" idx="11"/>
          </p:nvPr>
        </p:nvSpPr>
        <p:spPr/>
        <p:txBody>
          <a:bodyPr/>
          <a:lstStyle/>
          <a:p>
            <a:r>
              <a:rPr lang="en-US"/>
              <a:t>SUNY Office for Capital Facilities</a:t>
            </a:r>
          </a:p>
        </p:txBody>
      </p:sp>
      <p:sp>
        <p:nvSpPr>
          <p:cNvPr id="4" name="Slide Number Placeholder 3">
            <a:extLst>
              <a:ext uri="{FF2B5EF4-FFF2-40B4-BE49-F238E27FC236}">
                <a16:creationId xmlns:a16="http://schemas.microsoft.com/office/drawing/2014/main" id="{6D4E51B0-9E21-3CDD-D2B7-65276F7E7D82}"/>
              </a:ext>
            </a:extLst>
          </p:cNvPr>
          <p:cNvSpPr>
            <a:spLocks noGrp="1"/>
          </p:cNvSpPr>
          <p:nvPr>
            <p:ph type="sldNum" sz="quarter" idx="12"/>
          </p:nvPr>
        </p:nvSpPr>
        <p:spPr/>
        <p:txBody>
          <a:bodyPr/>
          <a:lstStyle/>
          <a:p>
            <a:fld id="{33D82B13-F593-224D-BA00-C18C518B326E}" type="slidenum">
              <a:rPr lang="en-US" smtClean="0"/>
              <a:pPr/>
              <a:t>9</a:t>
            </a:fld>
            <a:endParaRPr lang="en-US"/>
          </a:p>
        </p:txBody>
      </p:sp>
      <p:sp>
        <p:nvSpPr>
          <p:cNvPr id="17" name="TextBox 16">
            <a:extLst>
              <a:ext uri="{FF2B5EF4-FFF2-40B4-BE49-F238E27FC236}">
                <a16:creationId xmlns:a16="http://schemas.microsoft.com/office/drawing/2014/main" id="{177DF326-1380-9384-E67A-B394429E5F2A}"/>
              </a:ext>
            </a:extLst>
          </p:cNvPr>
          <p:cNvSpPr txBox="1"/>
          <p:nvPr/>
        </p:nvSpPr>
        <p:spPr>
          <a:xfrm>
            <a:off x="1062191" y="350068"/>
            <a:ext cx="7292830" cy="523220"/>
          </a:xfrm>
          <a:prstGeom prst="rect">
            <a:avLst/>
          </a:prstGeom>
          <a:noFill/>
        </p:spPr>
        <p:txBody>
          <a:bodyPr wrap="square" rtlCol="0">
            <a:spAutoFit/>
          </a:bodyPr>
          <a:lstStyle/>
          <a:p>
            <a:pPr algn="ctr"/>
            <a:r>
              <a:rPr lang="en-US" sz="2800" b="1" dirty="0">
                <a:solidFill>
                  <a:srgbClr val="1552A6"/>
                </a:solidFill>
                <a:latin typeface="AauxPro OT"/>
              </a:rPr>
              <a:t>Where Does Capital Funding Come From? </a:t>
            </a:r>
          </a:p>
        </p:txBody>
      </p:sp>
      <p:graphicFrame>
        <p:nvGraphicFramePr>
          <p:cNvPr id="3" name="Content Placeholder 5">
            <a:extLst>
              <a:ext uri="{FF2B5EF4-FFF2-40B4-BE49-F238E27FC236}">
                <a16:creationId xmlns:a16="http://schemas.microsoft.com/office/drawing/2014/main" id="{EE7D5DC1-6699-6F8C-2B29-935332B850B4}"/>
              </a:ext>
            </a:extLst>
          </p:cNvPr>
          <p:cNvGraphicFramePr>
            <a:graphicFrameLocks/>
          </p:cNvGraphicFramePr>
          <p:nvPr>
            <p:extLst>
              <p:ext uri="{D42A27DB-BD31-4B8C-83A1-F6EECF244321}">
                <p14:modId xmlns:p14="http://schemas.microsoft.com/office/powerpoint/2010/main" val="2447441160"/>
              </p:ext>
            </p:extLst>
          </p:nvPr>
        </p:nvGraphicFramePr>
        <p:xfrm>
          <a:off x="-1546330" y="1177566"/>
          <a:ext cx="5646844" cy="47739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B929E60-0E7E-AE38-FA9C-BAA50C2D120A}"/>
              </a:ext>
            </a:extLst>
          </p:cNvPr>
          <p:cNvSpPr txBox="1"/>
          <p:nvPr/>
        </p:nvSpPr>
        <p:spPr>
          <a:xfrm>
            <a:off x="5238750" y="1177566"/>
            <a:ext cx="381476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State-Issued / State-Supported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Bond Proceeds:</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for </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State-owned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Educational or Hospital facilities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be for an educational purpose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asset improved or acquired must remain in state-ownership over the life of the bonds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Cannot be used on spaces occupied by private users (including federal government)</a:t>
            </a:r>
          </a:p>
        </p:txBody>
      </p:sp>
      <p:sp>
        <p:nvSpPr>
          <p:cNvPr id="8" name="Left Brace 7">
            <a:extLst>
              <a:ext uri="{FF2B5EF4-FFF2-40B4-BE49-F238E27FC236}">
                <a16:creationId xmlns:a16="http://schemas.microsoft.com/office/drawing/2014/main" id="{B7E12B59-4348-1A0E-4020-BF70996DCDCB}"/>
              </a:ext>
            </a:extLst>
          </p:cNvPr>
          <p:cNvSpPr/>
          <p:nvPr/>
        </p:nvSpPr>
        <p:spPr>
          <a:xfrm>
            <a:off x="3469786" y="1671638"/>
            <a:ext cx="1659427" cy="4374992"/>
          </a:xfrm>
          <a:prstGeom prst="leftBrace">
            <a:avLst>
              <a:gd name="adj1" fmla="val 28065"/>
              <a:gd name="adj2" fmla="val 74029"/>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1319FA1-D4F7-809B-8533-3CE830D94DBB}"/>
              </a:ext>
            </a:extLst>
          </p:cNvPr>
          <p:cNvSpPr/>
          <p:nvPr/>
        </p:nvSpPr>
        <p:spPr>
          <a:xfrm>
            <a:off x="-223028" y="5732952"/>
            <a:ext cx="4522527" cy="461665"/>
          </a:xfrm>
          <a:prstGeom prst="rect">
            <a:avLst/>
          </a:prstGeom>
        </p:spPr>
        <p:txBody>
          <a:bodyPr wrap="square">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165FC2"/>
                </a:solidFill>
                <a:latin typeface="Times New Roman" pitchFamily="18" charset="0"/>
                <a:cs typeface="Times New Roman" pitchFamily="18" charset="0"/>
              </a:rPr>
              <a:t>Bonds = 30 year loan </a:t>
            </a:r>
            <a:endParaRPr lang="en-US" sz="2400" dirty="0">
              <a:solidFill>
                <a:srgbClr val="165FC2"/>
              </a:solidFill>
              <a:latin typeface="Times New Roman" pitchFamily="18" charset="0"/>
              <a:cs typeface="Times New Roman" pitchFamily="18" charset="0"/>
            </a:endParaRPr>
          </a:p>
        </p:txBody>
      </p:sp>
    </p:spTree>
    <p:extLst>
      <p:ext uri="{BB962C8B-B14F-4D97-AF65-F5344CB8AC3E}">
        <p14:creationId xmlns:p14="http://schemas.microsoft.com/office/powerpoint/2010/main" val="79358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3011</Words>
  <Application>Microsoft Office PowerPoint</Application>
  <PresentationFormat>On-screen Show (4:3)</PresentationFormat>
  <Paragraphs>578</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AauxPro OT</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NYS Budget Cycle and Securing State Funding Support NYS Fiscal Year is April 1st through March 31st </vt:lpstr>
      <vt:lpstr>PowerPoint Presentation</vt:lpstr>
      <vt:lpstr>PowerPoint Presentation</vt:lpstr>
      <vt:lpstr>PowerPoint Presentation</vt:lpstr>
      <vt:lpstr>PowerPoint Presentation</vt:lpstr>
      <vt:lpstr>PowerPoint Presentation</vt:lpstr>
      <vt:lpstr>Budget Execution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2025-08-13T14:00:15Z</dcterms:created>
  <dcterms:modified xsi:type="dcterms:W3CDTF">2025-08-13T14:00:26Z</dcterms:modified>
</cp:coreProperties>
</file>